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 id="2147486116" r:id="rId2"/>
  </p:sldMasterIdLst>
  <p:notesMasterIdLst>
    <p:notesMasterId r:id="rId79"/>
  </p:notesMasterIdLst>
  <p:handoutMasterIdLst>
    <p:handoutMasterId r:id="rId80"/>
  </p:handoutMasterIdLst>
  <p:sldIdLst>
    <p:sldId id="259" r:id="rId3"/>
    <p:sldId id="573" r:id="rId4"/>
    <p:sldId id="625" r:id="rId5"/>
    <p:sldId id="626" r:id="rId6"/>
    <p:sldId id="627" r:id="rId7"/>
    <p:sldId id="553" r:id="rId8"/>
    <p:sldId id="600" r:id="rId9"/>
    <p:sldId id="351" r:id="rId10"/>
    <p:sldId id="601" r:id="rId11"/>
    <p:sldId id="355" r:id="rId12"/>
    <p:sldId id="615" r:id="rId13"/>
    <p:sldId id="554" r:id="rId14"/>
    <p:sldId id="555" r:id="rId15"/>
    <p:sldId id="556" r:id="rId16"/>
    <p:sldId id="388" r:id="rId17"/>
    <p:sldId id="391" r:id="rId18"/>
    <p:sldId id="392" r:id="rId19"/>
    <p:sldId id="394" r:id="rId20"/>
    <p:sldId id="398" r:id="rId21"/>
    <p:sldId id="399" r:id="rId22"/>
    <p:sldId id="406" r:id="rId23"/>
    <p:sldId id="575" r:id="rId24"/>
    <p:sldId id="606" r:id="rId25"/>
    <p:sldId id="576" r:id="rId26"/>
    <p:sldId id="598" r:id="rId27"/>
    <p:sldId id="577" r:id="rId28"/>
    <p:sldId id="578" r:id="rId29"/>
    <p:sldId id="579" r:id="rId30"/>
    <p:sldId id="580" r:id="rId31"/>
    <p:sldId id="581" r:id="rId32"/>
    <p:sldId id="582" r:id="rId33"/>
    <p:sldId id="583" r:id="rId34"/>
    <p:sldId id="584" r:id="rId35"/>
    <p:sldId id="608" r:id="rId36"/>
    <p:sldId id="587" r:id="rId37"/>
    <p:sldId id="588" r:id="rId38"/>
    <p:sldId id="589" r:id="rId39"/>
    <p:sldId id="590" r:id="rId40"/>
    <p:sldId id="591" r:id="rId41"/>
    <p:sldId id="609" r:id="rId42"/>
    <p:sldId id="592" r:id="rId43"/>
    <p:sldId id="593" r:id="rId44"/>
    <p:sldId id="594" r:id="rId45"/>
    <p:sldId id="595" r:id="rId46"/>
    <p:sldId id="596" r:id="rId47"/>
    <p:sldId id="610" r:id="rId48"/>
    <p:sldId id="597" r:id="rId49"/>
    <p:sldId id="611" r:id="rId50"/>
    <p:sldId id="612" r:id="rId51"/>
    <p:sldId id="617" r:id="rId52"/>
    <p:sldId id="618" r:id="rId53"/>
    <p:sldId id="619" r:id="rId54"/>
    <p:sldId id="620" r:id="rId55"/>
    <p:sldId id="569" r:id="rId56"/>
    <p:sldId id="530" r:id="rId57"/>
    <p:sldId id="570" r:id="rId58"/>
    <p:sldId id="574" r:id="rId59"/>
    <p:sldId id="622" r:id="rId60"/>
    <p:sldId id="480" r:id="rId61"/>
    <p:sldId id="337" r:id="rId62"/>
    <p:sldId id="623" r:id="rId63"/>
    <p:sldId id="624" r:id="rId64"/>
    <p:sldId id="532" r:id="rId65"/>
    <p:sldId id="533" r:id="rId66"/>
    <p:sldId id="534" r:id="rId67"/>
    <p:sldId id="535" r:id="rId68"/>
    <p:sldId id="536" r:id="rId69"/>
    <p:sldId id="542" r:id="rId70"/>
    <p:sldId id="543" r:id="rId71"/>
    <p:sldId id="545" r:id="rId72"/>
    <p:sldId id="546" r:id="rId73"/>
    <p:sldId id="547" r:id="rId74"/>
    <p:sldId id="571" r:id="rId75"/>
    <p:sldId id="338" r:id="rId76"/>
    <p:sldId id="339" r:id="rId77"/>
    <p:sldId id="258" r:id="rId78"/>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7200" algn="l" defTabSz="457200"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4400" algn="l" defTabSz="457200"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1600" algn="l" defTabSz="457200"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8800" algn="l" defTabSz="457200"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300"/>
    <a:srgbClr val="0C3873"/>
    <a:srgbClr val="262324"/>
    <a:srgbClr val="D72E40"/>
    <a:srgbClr val="003366"/>
    <a:srgbClr val="404040"/>
    <a:srgbClr val="0C3F70"/>
    <a:srgbClr val="0E3490"/>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04"/>
    <p:restoredTop sz="94778"/>
  </p:normalViewPr>
  <p:slideViewPr>
    <p:cSldViewPr snapToObjects="1">
      <p:cViewPr>
        <p:scale>
          <a:sx n="118" d="100"/>
          <a:sy n="118" d="100"/>
        </p:scale>
        <p:origin x="-1434" y="-192"/>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handoutMaster" Target="handoutMasters/handout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pitchFamily="-109" charset="0"/>
                <a:ea typeface="ＭＳ Ｐゴシック" pitchFamily="-109" charset="-128"/>
                <a:cs typeface="ＭＳ Ｐゴシック" pitchFamily="-109" charset="-128"/>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9AD723B9-BFBC-334C-9EC1-2EC2875E401D}" type="datetime1">
              <a:rPr lang="en-US" altLang="en-US"/>
              <a:pPr>
                <a:defRPr/>
              </a:pPr>
              <a:t>5/16/2019</a:t>
            </a:fld>
            <a:endParaRPr lang="en-US" alt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pitchFamily="-109" charset="0"/>
                <a:ea typeface="ＭＳ Ｐゴシック" pitchFamily="-109" charset="-128"/>
                <a:cs typeface="ＭＳ Ｐゴシック" pitchFamily="-109" charset="-128"/>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468E552-B735-9E48-BB22-06223BEDA983}" type="slidenum">
              <a:rPr lang="en-US" altLang="en-US"/>
              <a:pPr>
                <a:defRPr/>
              </a:pPr>
              <a:t>‹#›</a:t>
            </a:fld>
            <a:endParaRPr lang="en-US" altLang="en-US" dirty="0"/>
          </a:p>
        </p:txBody>
      </p:sp>
    </p:spTree>
    <p:extLst>
      <p:ext uri="{BB962C8B-B14F-4D97-AF65-F5344CB8AC3E}">
        <p14:creationId xmlns:p14="http://schemas.microsoft.com/office/powerpoint/2010/main" val="4672792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109" charset="0"/>
                <a:ea typeface="ＭＳ Ｐゴシック" pitchFamily="-109" charset="-128"/>
                <a:cs typeface="ＭＳ Ｐゴシック" pitchFamily="-109" charset="-128"/>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Calibri" charset="0"/>
              </a:defRPr>
            </a:lvl1pPr>
          </a:lstStyle>
          <a:p>
            <a:pPr>
              <a:defRPr/>
            </a:pPr>
            <a:fld id="{D2CB2578-42E9-6348-9AF8-BC4D094AAACA}" type="datetime1">
              <a:rPr lang="en-US" altLang="en-US"/>
              <a:pPr>
                <a:defRPr/>
              </a:pPr>
              <a:t>5/16/2019</a:t>
            </a:fld>
            <a:endParaRPr lang="en-US" alt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109" charset="0"/>
                <a:ea typeface="ＭＳ Ｐゴシック" pitchFamily="-109" charset="-128"/>
                <a:cs typeface="ＭＳ Ｐゴシック" pitchFamily="-109" charset="-128"/>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charset="0"/>
              </a:defRPr>
            </a:lvl1pPr>
          </a:lstStyle>
          <a:p>
            <a:pPr>
              <a:defRPr/>
            </a:pPr>
            <a:fld id="{5B40BD8F-F339-8342-9A88-BA7AE5C9E2D0}" type="slidenum">
              <a:rPr lang="en-US" altLang="en-US"/>
              <a:pPr>
                <a:defRPr/>
              </a:pPr>
              <a:t>‹#›</a:t>
            </a:fld>
            <a:endParaRPr lang="en-US" altLang="en-US" dirty="0"/>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ＭＳ Ｐゴシック" pitchFamily="-105"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B40BD8F-F339-8342-9A88-BA7AE5C9E2D0}" type="slidenum">
              <a:rPr lang="en-US" altLang="en-US" smtClean="0"/>
              <a:pPr>
                <a:defRPr/>
              </a:pPr>
              <a:t>0</a:t>
            </a:fld>
            <a:endParaRPr lang="en-US" altLang="en-US" dirty="0"/>
          </a:p>
        </p:txBody>
      </p:sp>
    </p:spTree>
    <p:extLst>
      <p:ext uri="{BB962C8B-B14F-4D97-AF65-F5344CB8AC3E}">
        <p14:creationId xmlns:p14="http://schemas.microsoft.com/office/powerpoint/2010/main" val="398238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sz="3600">
                <a:latin typeface="Arial"/>
                <a:cs typeface="Helvetica"/>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sz="2800">
                <a:solidFill>
                  <a:srgbClr val="404040"/>
                </a:solidFill>
                <a:latin typeface="Arial"/>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213951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0" y="1447800"/>
            <a:ext cx="9144000" cy="1588"/>
          </a:xfrm>
          <a:prstGeom prst="line">
            <a:avLst/>
          </a:prstGeom>
          <a:ln>
            <a:solidFill>
              <a:srgbClr val="003366"/>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5"/>
          <p:cNvSpPr>
            <a:spLocks noGrp="1"/>
          </p:cNvSpPr>
          <p:nvPr>
            <p:ph type="sldNum" sz="quarter" idx="10"/>
          </p:nvPr>
        </p:nvSpPr>
        <p:spPr/>
        <p:txBody>
          <a:bodyPr/>
          <a:lstStyle>
            <a:lvl1pPr>
              <a:defRPr smtClean="0">
                <a:solidFill>
                  <a:srgbClr val="FFFFFF"/>
                </a:solidFill>
                <a:latin typeface="Helvetica" charset="0"/>
              </a:defRPr>
            </a:lvl1pPr>
          </a:lstStyle>
          <a:p>
            <a:pPr>
              <a:defRPr/>
            </a:pPr>
            <a:fld id="{1C226C16-752C-1E4C-9CBA-867FABCEAE41}" type="slidenum">
              <a:rPr lang="en-US" altLang="en-US"/>
              <a:pPr>
                <a:defRPr/>
              </a:pPr>
              <a:t>‹#›</a:t>
            </a:fld>
            <a:endParaRPr lang="en-US" altLang="en-US" dirty="0"/>
          </a:p>
        </p:txBody>
      </p:sp>
    </p:spTree>
    <p:extLst>
      <p:ext uri="{BB962C8B-B14F-4D97-AF65-F5344CB8AC3E}">
        <p14:creationId xmlns:p14="http://schemas.microsoft.com/office/powerpoint/2010/main" val="297332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Arial"/>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2400">
                <a:latin typeface="Arial"/>
              </a:defRPr>
            </a:lvl1pPr>
            <a:lvl2pPr>
              <a:defRPr sz="2000">
                <a:latin typeface="Arial"/>
              </a:defRPr>
            </a:lvl2pPr>
            <a:lvl3pPr>
              <a:defRPr sz="2000">
                <a:latin typeface="Arial"/>
              </a:defRPr>
            </a:lvl3pPr>
            <a:lvl4pPr>
              <a:defRPr sz="1800">
                <a:latin typeface="Arial"/>
              </a:defRPr>
            </a:lvl4pPr>
            <a:lvl5pPr>
              <a:defRPr sz="1800">
                <a:latin typeface="Aria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5"/>
          <p:cNvSpPr>
            <a:spLocks noGrp="1"/>
          </p:cNvSpPr>
          <p:nvPr>
            <p:ph type="sldNum" sz="quarter" idx="10"/>
          </p:nvPr>
        </p:nvSpPr>
        <p:spPr/>
        <p:txBody>
          <a:bodyPr/>
          <a:lstStyle>
            <a:lvl1pPr>
              <a:defRPr smtClean="0">
                <a:solidFill>
                  <a:srgbClr val="FFFFFF"/>
                </a:solidFill>
              </a:defRPr>
            </a:lvl1pPr>
          </a:lstStyle>
          <a:p>
            <a:pPr>
              <a:defRPr/>
            </a:pPr>
            <a:fld id="{85541AA0-0AD3-F246-8BA9-F1DA110B2139}" type="slidenum">
              <a:rPr lang="en-US" altLang="en-US"/>
              <a:pPr>
                <a:defRPr/>
              </a:pPr>
              <a:t>‹#›</a:t>
            </a:fld>
            <a:endParaRPr lang="en-US" altLang="en-US" dirty="0"/>
          </a:p>
        </p:txBody>
      </p:sp>
    </p:spTree>
    <p:extLst>
      <p:ext uri="{BB962C8B-B14F-4D97-AF65-F5344CB8AC3E}">
        <p14:creationId xmlns:p14="http://schemas.microsoft.com/office/powerpoint/2010/main" val="76914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atin typeface="Aria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600">
                <a:latin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5"/>
          <p:cNvSpPr>
            <a:spLocks noGrp="1"/>
          </p:cNvSpPr>
          <p:nvPr>
            <p:ph type="sldNum" sz="quarter" idx="10"/>
          </p:nvPr>
        </p:nvSpPr>
        <p:spPr/>
        <p:txBody>
          <a:bodyPr/>
          <a:lstStyle>
            <a:lvl1pPr>
              <a:defRPr smtClean="0">
                <a:solidFill>
                  <a:srgbClr val="FFFFFF"/>
                </a:solidFill>
              </a:defRPr>
            </a:lvl1pPr>
          </a:lstStyle>
          <a:p>
            <a:pPr>
              <a:defRPr/>
            </a:pPr>
            <a:fld id="{E7F4E1B2-1415-EC42-936D-DC4B70CDDD86}" type="slidenum">
              <a:rPr lang="en-US" altLang="en-US"/>
              <a:pPr>
                <a:defRPr/>
              </a:pPr>
              <a:t>‹#›</a:t>
            </a:fld>
            <a:endParaRPr lang="en-US" altLang="en-US" dirty="0"/>
          </a:p>
        </p:txBody>
      </p:sp>
    </p:spTree>
    <p:extLst>
      <p:ext uri="{BB962C8B-B14F-4D97-AF65-F5344CB8AC3E}">
        <p14:creationId xmlns:p14="http://schemas.microsoft.com/office/powerpoint/2010/main" val="2066195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26586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p:nvPr userDrawn="1"/>
        </p:nvCxnSpPr>
        <p:spPr>
          <a:xfrm>
            <a:off x="0" y="1524000"/>
            <a:ext cx="9144000" cy="1588"/>
          </a:xfrm>
          <a:prstGeom prst="line">
            <a:avLst/>
          </a:prstGeom>
          <a:ln>
            <a:solidFill>
              <a:srgbClr val="0C3873"/>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0"/>
          </p:nvPr>
        </p:nvSpPr>
        <p:spPr/>
        <p:txBody>
          <a:bodyPr/>
          <a:lstStyle>
            <a:lvl1pPr>
              <a:defRPr smtClean="0">
                <a:solidFill>
                  <a:srgbClr val="FFFFFF"/>
                </a:solidFill>
                <a:latin typeface="Helvetica" charset="0"/>
              </a:defRPr>
            </a:lvl1pPr>
          </a:lstStyle>
          <a:p>
            <a:pPr>
              <a:defRPr/>
            </a:pPr>
            <a:fld id="{EAC32396-65C2-F243-ACE6-8EAA81F1A56A}" type="slidenum">
              <a:rPr lang="en-US" altLang="en-US"/>
              <a:pPr>
                <a:defRPr/>
              </a:pPr>
              <a:t>‹#›</a:t>
            </a:fld>
            <a:endParaRPr lang="en-US" altLang="en-US" dirty="0"/>
          </a:p>
        </p:txBody>
      </p:sp>
    </p:spTree>
    <p:extLst>
      <p:ext uri="{BB962C8B-B14F-4D97-AF65-F5344CB8AC3E}">
        <p14:creationId xmlns:p14="http://schemas.microsoft.com/office/powerpoint/2010/main" val="9151730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cxnSp>
        <p:nvCxnSpPr>
          <p:cNvPr id="4" name="Straight Connector 3"/>
          <p:cNvCxnSpPr/>
          <p:nvPr userDrawn="1"/>
        </p:nvCxnSpPr>
        <p:spPr>
          <a:xfrm rot="5400000" flipH="1" flipV="1">
            <a:off x="3490118" y="3063082"/>
            <a:ext cx="6126163" cy="0"/>
          </a:xfrm>
          <a:prstGeom prst="line">
            <a:avLst/>
          </a:prstGeom>
          <a:ln>
            <a:solidFill>
              <a:srgbClr val="0C3873"/>
            </a:solidFill>
          </a:ln>
          <a:effectLst/>
        </p:spPr>
        <p:style>
          <a:lnRef idx="2">
            <a:schemeClr val="accent1"/>
          </a:lnRef>
          <a:fillRef idx="0">
            <a:schemeClr val="accent1"/>
          </a:fillRef>
          <a:effectRef idx="1">
            <a:schemeClr val="accent1"/>
          </a:effectRef>
          <a:fontRef idx="minor">
            <a:schemeClr val="tx1"/>
          </a:fontRef>
        </p:style>
      </p:cxnSp>
      <p:sp>
        <p:nvSpPr>
          <p:cNvPr id="2" name="Vertical Title 1"/>
          <p:cNvSpPr>
            <a:spLocks noGrp="1"/>
          </p:cNvSpPr>
          <p:nvPr>
            <p:ph type="title" orient="vert"/>
          </p:nvPr>
        </p:nvSpPr>
        <p:spPr>
          <a:xfrm>
            <a:off x="6629400" y="274638"/>
            <a:ext cx="2057400" cy="5851525"/>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0"/>
          </p:nvPr>
        </p:nvSpPr>
        <p:spPr/>
        <p:txBody>
          <a:bodyPr/>
          <a:lstStyle>
            <a:lvl1pPr>
              <a:defRPr smtClean="0">
                <a:solidFill>
                  <a:srgbClr val="FFFFFF"/>
                </a:solidFill>
                <a:latin typeface="Helvetica" charset="0"/>
              </a:defRPr>
            </a:lvl1pPr>
          </a:lstStyle>
          <a:p>
            <a:pPr>
              <a:defRPr/>
            </a:pPr>
            <a:fld id="{AD0EDF47-ACA2-684F-B784-FBE4AC48202E}" type="slidenum">
              <a:rPr lang="en-US" altLang="en-US"/>
              <a:pPr>
                <a:defRPr/>
              </a:pPr>
              <a:t>‹#›</a:t>
            </a:fld>
            <a:endParaRPr lang="en-US" altLang="en-US" dirty="0"/>
          </a:p>
        </p:txBody>
      </p:sp>
    </p:spTree>
    <p:extLst>
      <p:ext uri="{BB962C8B-B14F-4D97-AF65-F5344CB8AC3E}">
        <p14:creationId xmlns:p14="http://schemas.microsoft.com/office/powerpoint/2010/main" val="10350673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0"/>
            <a:ext cx="9162288" cy="6913181"/>
          </a:xfrm>
          <a:prstGeom prst="rect">
            <a:avLst/>
          </a:prstGeom>
          <a:gradFill flip="none" rotWithShape="1">
            <a:gsLst>
              <a:gs pos="25000">
                <a:srgbClr val="0C3873"/>
              </a:gs>
              <a:gs pos="100000">
                <a:srgbClr val="003366">
                  <a:alpha val="70000"/>
                </a:srgb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FFFFFF"/>
              </a:solidFill>
              <a:latin typeface="Arial"/>
              <a:ea typeface="ＭＳ Ｐゴシック" pitchFamily="-109" charset="-128"/>
              <a:cs typeface="ＭＳ Ｐゴシック" pitchFamily="-109" charset="-128"/>
            </a:endParaRPr>
          </a:p>
        </p:txBody>
      </p:sp>
      <p:pic>
        <p:nvPicPr>
          <p:cNvPr id="5" name="Picture 7" descr="Manhattan Skyscrapers-1.jpg"/>
          <p:cNvPicPr>
            <a:picLocks noChangeAspect="1"/>
          </p:cNvPicPr>
          <p:nvPr userDrawn="1"/>
        </p:nvPicPr>
        <p:blipFill>
          <a:blip r:embed="rId2">
            <a:extLst>
              <a:ext uri="{28A0092B-C50C-407E-A947-70E740481C1C}">
                <a14:useLocalDpi xmlns:a14="http://schemas.microsoft.com/office/drawing/2010/main" val="0"/>
              </a:ext>
            </a:extLst>
          </a:blip>
          <a:srcRect t="11980"/>
          <a:stretch>
            <a:fillRect/>
          </a:stretch>
        </p:blipFill>
        <p:spPr bwMode="auto">
          <a:xfrm>
            <a:off x="0" y="3844925"/>
            <a:ext cx="9144000" cy="229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Advisors Logo Reverse.eps"/>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0" y="6362700"/>
            <a:ext cx="2560638"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990600"/>
            <a:ext cx="7772400" cy="1470025"/>
          </a:xfrm>
        </p:spPr>
        <p:txBody>
          <a:bodyPr/>
          <a:lstStyle>
            <a:lvl1pPr>
              <a:defRPr>
                <a:solidFill>
                  <a:schemeClr val="bg1"/>
                </a:solidFill>
                <a:latin typeface="Arial"/>
                <a:cs typeface="Helvetica"/>
              </a:defRPr>
            </a:lvl1pPr>
          </a:lstStyle>
          <a:p>
            <a:r>
              <a:rPr lang="en-US" dirty="0"/>
              <a:t>Click to edit Master title style</a:t>
            </a:r>
          </a:p>
        </p:txBody>
      </p:sp>
      <p:sp>
        <p:nvSpPr>
          <p:cNvPr id="3" name="Subtitle 2"/>
          <p:cNvSpPr>
            <a:spLocks noGrp="1"/>
          </p:cNvSpPr>
          <p:nvPr>
            <p:ph type="subTitle" idx="1"/>
          </p:nvPr>
        </p:nvSpPr>
        <p:spPr>
          <a:xfrm>
            <a:off x="1524000" y="2613025"/>
            <a:ext cx="6400800" cy="892175"/>
          </a:xfrm>
        </p:spPr>
        <p:txBody>
          <a:bodyPr/>
          <a:lstStyle>
            <a:lvl1pPr marL="0" indent="0" algn="ctr">
              <a:buNone/>
              <a:defRPr>
                <a:solidFill>
                  <a:schemeClr val="bg1"/>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7590073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6" descr="Manhattan Skyscrapers-1.jpg"/>
          <p:cNvPicPr>
            <a:picLocks noChangeAspect="1"/>
          </p:cNvPicPr>
          <p:nvPr userDrawn="1"/>
        </p:nvPicPr>
        <p:blipFill>
          <a:blip r:embed="rId2">
            <a:extLst>
              <a:ext uri="{28A0092B-C50C-407E-A947-70E740481C1C}">
                <a14:useLocalDpi xmlns:a14="http://schemas.microsoft.com/office/drawing/2010/main" val="0"/>
              </a:ext>
            </a:extLst>
          </a:blip>
          <a:srcRect t="11980"/>
          <a:stretch>
            <a:fillRect/>
          </a:stretch>
        </p:blipFill>
        <p:spPr bwMode="auto">
          <a:xfrm>
            <a:off x="0" y="3844925"/>
            <a:ext cx="9144000" cy="229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Advisors Logo.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0" y="6302375"/>
            <a:ext cx="21939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990600"/>
            <a:ext cx="7772400" cy="1470025"/>
          </a:xfrm>
        </p:spPr>
        <p:txBody>
          <a:bodyPr/>
          <a:lstStyle>
            <a:lvl1pPr>
              <a:defRPr b="1" i="0">
                <a:solidFill>
                  <a:srgbClr val="0C3873"/>
                </a:solidFill>
                <a:latin typeface="Arial"/>
                <a:cs typeface="Helvetica"/>
              </a:defRPr>
            </a:lvl1pPr>
          </a:lstStyle>
          <a:p>
            <a:r>
              <a:rPr lang="en-US" dirty="0"/>
              <a:t>Click to edit Master title style</a:t>
            </a:r>
          </a:p>
        </p:txBody>
      </p:sp>
      <p:sp>
        <p:nvSpPr>
          <p:cNvPr id="3" name="Subtitle 2"/>
          <p:cNvSpPr>
            <a:spLocks noGrp="1"/>
          </p:cNvSpPr>
          <p:nvPr>
            <p:ph type="subTitle" idx="1"/>
          </p:nvPr>
        </p:nvSpPr>
        <p:spPr>
          <a:xfrm>
            <a:off x="1524000" y="2613025"/>
            <a:ext cx="6400800" cy="892175"/>
          </a:xfrm>
        </p:spPr>
        <p:txBody>
          <a:bodyPr/>
          <a:lstStyle>
            <a:lvl1pPr marL="0" indent="0" algn="ctr">
              <a:buNone/>
              <a:defRPr>
                <a:solidFill>
                  <a:srgbClr val="0C3873"/>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377184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0" y="1524000"/>
            <a:ext cx="9144000" cy="1588"/>
          </a:xfrm>
          <a:prstGeom prst="line">
            <a:avLst/>
          </a:prstGeom>
          <a:ln w="25400">
            <a:solidFill>
              <a:srgbClr val="0C3873"/>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sz="3600">
                <a:latin typeface="Arial"/>
                <a:cs typeface="Helvetica"/>
              </a:defRPr>
            </a:lvl1pPr>
          </a:lstStyle>
          <a:p>
            <a:r>
              <a:rPr lang="en-US" dirty="0"/>
              <a:t>Click to edit Master title style</a:t>
            </a:r>
          </a:p>
        </p:txBody>
      </p:sp>
      <p:sp>
        <p:nvSpPr>
          <p:cNvPr id="3" name="Content Placeholder 2"/>
          <p:cNvSpPr>
            <a:spLocks noGrp="1"/>
          </p:cNvSpPr>
          <p:nvPr>
            <p:ph idx="1"/>
          </p:nvPr>
        </p:nvSpPr>
        <p:spPr/>
        <p:txBody>
          <a:bodyPr/>
          <a:lstStyle>
            <a:lvl1pPr>
              <a:buFont typeface="Wingdings" charset="2"/>
              <a:buChar char="§"/>
              <a:defRPr sz="2400">
                <a:solidFill>
                  <a:srgbClr val="404040"/>
                </a:solidFill>
                <a:latin typeface="Arial"/>
                <a:cs typeface="Helvetica"/>
              </a:defRPr>
            </a:lvl1pPr>
            <a:lvl2pPr>
              <a:defRPr sz="2000">
                <a:solidFill>
                  <a:srgbClr val="404040"/>
                </a:solidFill>
                <a:latin typeface="Arial"/>
                <a:cs typeface="Helvetica"/>
              </a:defRPr>
            </a:lvl2pPr>
            <a:lvl3pPr>
              <a:buFont typeface="Wingdings" charset="2"/>
              <a:buChar char="§"/>
              <a:defRPr sz="2000">
                <a:solidFill>
                  <a:srgbClr val="404040"/>
                </a:solidFill>
                <a:latin typeface="Arial"/>
                <a:cs typeface="Helvetica"/>
              </a:defRPr>
            </a:lvl3pPr>
            <a:lvl4pPr>
              <a:defRPr sz="1800">
                <a:solidFill>
                  <a:srgbClr val="404040"/>
                </a:solidFill>
                <a:latin typeface="Arial"/>
                <a:cs typeface="Helvetica"/>
              </a:defRPr>
            </a:lvl4pPr>
            <a:lvl5pPr>
              <a:buFont typeface="Wingdings" charset="2"/>
              <a:buChar char="§"/>
              <a:defRPr sz="1800">
                <a:solidFill>
                  <a:srgbClr val="404040"/>
                </a:solidFill>
                <a:latin typeface="Arial"/>
                <a:cs typeface="Helvetica"/>
              </a:defRPr>
            </a:lvl5pPr>
            <a:lvl6pPr>
              <a:buFont typeface="Wingdings" charset="2"/>
              <a:buChar char="§"/>
              <a:defRPr sz="1800" baseline="0">
                <a:solidFill>
                  <a:srgbClr val="404040"/>
                </a:solidFill>
                <a:latin typeface="Arial"/>
                <a:cs typeface="Helvetica"/>
              </a:defRPr>
            </a:lvl6pPr>
            <a:lvl7pPr>
              <a:buFont typeface="Wingdings" charset="2"/>
              <a:buChar char="§"/>
              <a:defRPr sz="1800" baseline="0">
                <a:solidFill>
                  <a:srgbClr val="404040"/>
                </a:solidFill>
                <a:latin typeface="Arial"/>
                <a:cs typeface="Helvetica"/>
              </a:defRPr>
            </a:lvl7pPr>
            <a:lvl8pPr>
              <a:buFont typeface="Wingdings" charset="2"/>
              <a:buChar char="§"/>
              <a:defRPr sz="1800" baseline="0">
                <a:solidFill>
                  <a:srgbClr val="404040"/>
                </a:solidFill>
                <a:latin typeface="Arial"/>
                <a:cs typeface="Helvetica"/>
              </a:defRPr>
            </a:lvl8pPr>
            <a:lvl9pPr>
              <a:buFont typeface="Wingdings" charset="2"/>
              <a:buChar char="§"/>
              <a:defRPr sz="1800" baseline="0">
                <a:solidFill>
                  <a:srgbClr val="404040"/>
                </a:solidFill>
                <a:latin typeface="Arial"/>
                <a:cs typeface="Helvetica"/>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5" name="Slide Number Placeholder 5"/>
          <p:cNvSpPr>
            <a:spLocks noGrp="1"/>
          </p:cNvSpPr>
          <p:nvPr>
            <p:ph type="sldNum" sz="quarter" idx="10"/>
          </p:nvPr>
        </p:nvSpPr>
        <p:spPr/>
        <p:txBody>
          <a:bodyPr/>
          <a:lstStyle>
            <a:lvl1pPr>
              <a:defRPr smtClean="0">
                <a:solidFill>
                  <a:srgbClr val="FFFFFF"/>
                </a:solidFill>
              </a:defRPr>
            </a:lvl1pPr>
          </a:lstStyle>
          <a:p>
            <a:pPr>
              <a:defRPr/>
            </a:pPr>
            <a:fld id="{7B7B7820-71BC-D745-8E29-FE5845215BEB}" type="slidenum">
              <a:rPr lang="en-US" altLang="en-US"/>
              <a:pPr>
                <a:defRPr/>
              </a:pPr>
              <a:t>‹#›</a:t>
            </a:fld>
            <a:endParaRPr lang="en-US" altLang="en-US" dirty="0"/>
          </a:p>
        </p:txBody>
      </p:sp>
    </p:spTree>
    <p:extLst>
      <p:ext uri="{BB962C8B-B14F-4D97-AF65-F5344CB8AC3E}">
        <p14:creationId xmlns:p14="http://schemas.microsoft.com/office/powerpoint/2010/main" val="999890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cxnSp>
        <p:nvCxnSpPr>
          <p:cNvPr id="4" name="Straight Connector 3"/>
          <p:cNvCxnSpPr/>
          <p:nvPr userDrawn="1"/>
        </p:nvCxnSpPr>
        <p:spPr>
          <a:xfrm>
            <a:off x="0" y="1524000"/>
            <a:ext cx="9144000" cy="1588"/>
          </a:xfrm>
          <a:prstGeom prst="line">
            <a:avLst/>
          </a:prstGeom>
          <a:ln>
            <a:solidFill>
              <a:srgbClr val="0C3873"/>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274638"/>
            <a:ext cx="5943600" cy="1143000"/>
          </a:xfrm>
        </p:spPr>
        <p:txBody>
          <a:bodyPr/>
          <a:lstStyle>
            <a:lvl1pPr algn="l">
              <a:defRPr sz="3600">
                <a:latin typeface="Arial"/>
                <a:cs typeface="Helvetica"/>
              </a:defRPr>
            </a:lvl1pPr>
          </a:lstStyle>
          <a:p>
            <a:r>
              <a:rPr lang="en-US" dirty="0"/>
              <a:t>Click to edit Master title style</a:t>
            </a:r>
          </a:p>
        </p:txBody>
      </p:sp>
      <p:sp>
        <p:nvSpPr>
          <p:cNvPr id="3" name="Content Placeholder 2"/>
          <p:cNvSpPr>
            <a:spLocks noGrp="1"/>
          </p:cNvSpPr>
          <p:nvPr>
            <p:ph idx="1"/>
          </p:nvPr>
        </p:nvSpPr>
        <p:spPr>
          <a:xfrm>
            <a:off x="457200" y="1600200"/>
            <a:ext cx="5943600" cy="4525963"/>
          </a:xfrm>
        </p:spPr>
        <p:txBody>
          <a:bodyPr/>
          <a:lstStyle>
            <a:lvl1pPr>
              <a:defRPr>
                <a:latin typeface="Arial"/>
              </a:defRPr>
            </a:lvl1pPr>
            <a:lvl2pPr>
              <a:defRPr>
                <a:latin typeface="Arial"/>
              </a:defRPr>
            </a:lvl2pPr>
            <a:lvl3pPr>
              <a:defRPr>
                <a:latin typeface="Arial"/>
              </a:defRPr>
            </a:lvl3pPr>
            <a:lvl4pPr>
              <a:defRPr>
                <a:latin typeface="Arial"/>
              </a:defRPr>
            </a:lvl4pPr>
            <a:lvl5pPr>
              <a:defRPr>
                <a:latin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0"/>
          </p:nvPr>
        </p:nvSpPr>
        <p:spPr/>
        <p:txBody>
          <a:bodyPr/>
          <a:lstStyle>
            <a:lvl1pPr>
              <a:defRPr smtClean="0">
                <a:solidFill>
                  <a:srgbClr val="FFFFFF"/>
                </a:solidFill>
              </a:defRPr>
            </a:lvl1pPr>
          </a:lstStyle>
          <a:p>
            <a:pPr>
              <a:defRPr/>
            </a:pPr>
            <a:fld id="{97C53BBF-55ED-7E4A-BFF8-364E49427C81}" type="slidenum">
              <a:rPr lang="en-US" altLang="en-US"/>
              <a:pPr>
                <a:defRPr/>
              </a:pPr>
              <a:t>‹#›</a:t>
            </a:fld>
            <a:endParaRPr lang="en-US" altLang="en-US" dirty="0"/>
          </a:p>
        </p:txBody>
      </p:sp>
    </p:spTree>
    <p:extLst>
      <p:ext uri="{BB962C8B-B14F-4D97-AF65-F5344CB8AC3E}">
        <p14:creationId xmlns:p14="http://schemas.microsoft.com/office/powerpoint/2010/main" val="1107843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cxnSp>
        <p:nvCxnSpPr>
          <p:cNvPr id="4" name="Straight Connector 3"/>
          <p:cNvCxnSpPr/>
          <p:nvPr userDrawn="1"/>
        </p:nvCxnSpPr>
        <p:spPr>
          <a:xfrm>
            <a:off x="0" y="1524000"/>
            <a:ext cx="9144000" cy="1588"/>
          </a:xfrm>
          <a:prstGeom prst="line">
            <a:avLst/>
          </a:prstGeom>
          <a:ln>
            <a:solidFill>
              <a:srgbClr val="0C3873"/>
            </a:solidFill>
          </a:ln>
          <a:effectLst/>
        </p:spPr>
        <p:style>
          <a:lnRef idx="2">
            <a:schemeClr val="accent1"/>
          </a:lnRef>
          <a:fillRef idx="0">
            <a:schemeClr val="accent1"/>
          </a:fillRef>
          <a:effectRef idx="1">
            <a:schemeClr val="accent1"/>
          </a:effectRef>
          <a:fontRef idx="minor">
            <a:schemeClr val="tx1"/>
          </a:fontRef>
        </p:style>
      </p:cxnSp>
      <p:sp>
        <p:nvSpPr>
          <p:cNvPr id="5" name="TextBox 8"/>
          <p:cNvSpPr txBox="1">
            <a:spLocks noChangeArrowheads="1"/>
          </p:cNvSpPr>
          <p:nvPr userDrawn="1"/>
        </p:nvSpPr>
        <p:spPr bwMode="auto">
          <a:xfrm>
            <a:off x="6553200" y="1905000"/>
            <a:ext cx="1828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en-US" altLang="en-US" dirty="0"/>
              <a:t>Insert Picture Here -- Delete text box. Image size: 3.5 by 6.8</a:t>
            </a:r>
          </a:p>
        </p:txBody>
      </p:sp>
      <p:sp>
        <p:nvSpPr>
          <p:cNvPr id="2" name="Title 1"/>
          <p:cNvSpPr>
            <a:spLocks noGrp="1"/>
          </p:cNvSpPr>
          <p:nvPr>
            <p:ph type="title"/>
          </p:nvPr>
        </p:nvSpPr>
        <p:spPr>
          <a:xfrm>
            <a:off x="457200" y="274638"/>
            <a:ext cx="5181600" cy="1143000"/>
          </a:xfrm>
        </p:spPr>
        <p:txBody>
          <a:bodyPr/>
          <a:lstStyle>
            <a:lvl1pPr>
              <a:defRPr>
                <a:latin typeface="Arial"/>
              </a:defRPr>
            </a:lvl1pPr>
          </a:lstStyle>
          <a:p>
            <a:r>
              <a:rPr lang="en-US" dirty="0"/>
              <a:t>Click to edit Master title style</a:t>
            </a:r>
          </a:p>
        </p:txBody>
      </p:sp>
      <p:sp>
        <p:nvSpPr>
          <p:cNvPr id="3" name="Content Placeholder 2"/>
          <p:cNvSpPr>
            <a:spLocks noGrp="1"/>
          </p:cNvSpPr>
          <p:nvPr>
            <p:ph idx="1"/>
          </p:nvPr>
        </p:nvSpPr>
        <p:spPr>
          <a:xfrm>
            <a:off x="457200" y="1600200"/>
            <a:ext cx="5181600" cy="4525963"/>
          </a:xfrm>
        </p:spPr>
        <p:txBody>
          <a:bodyPr/>
          <a:lstStyle>
            <a:lvl1pPr>
              <a:defRPr>
                <a:latin typeface="Arial"/>
              </a:defRPr>
            </a:lvl1pPr>
            <a:lvl2pPr>
              <a:defRPr>
                <a:latin typeface="Arial"/>
              </a:defRPr>
            </a:lvl2pPr>
            <a:lvl3pPr>
              <a:defRPr>
                <a:latin typeface="Arial"/>
              </a:defRPr>
            </a:lvl3pPr>
            <a:lvl4pPr>
              <a:defRPr>
                <a:latin typeface="Arial"/>
              </a:defRPr>
            </a:lvl4pPr>
            <a:lvl5pPr>
              <a:defRPr>
                <a:latin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0"/>
          </p:nvPr>
        </p:nvSpPr>
        <p:spPr/>
        <p:txBody>
          <a:bodyPr/>
          <a:lstStyle>
            <a:lvl1pPr>
              <a:defRPr smtClean="0">
                <a:solidFill>
                  <a:srgbClr val="FFFFFF"/>
                </a:solidFill>
              </a:defRPr>
            </a:lvl1pPr>
          </a:lstStyle>
          <a:p>
            <a:pPr>
              <a:defRPr/>
            </a:pPr>
            <a:fld id="{E19B8ADD-E6CD-9C43-9873-8779378388F9}" type="slidenum">
              <a:rPr lang="en-US" altLang="en-US"/>
              <a:pPr>
                <a:defRPr/>
              </a:pPr>
              <a:t>‹#›</a:t>
            </a:fld>
            <a:endParaRPr lang="en-US" altLang="en-US" dirty="0"/>
          </a:p>
        </p:txBody>
      </p:sp>
    </p:spTree>
    <p:extLst>
      <p:ext uri="{BB962C8B-B14F-4D97-AF65-F5344CB8AC3E}">
        <p14:creationId xmlns:p14="http://schemas.microsoft.com/office/powerpoint/2010/main" val="846720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cxnSp>
        <p:nvCxnSpPr>
          <p:cNvPr id="4" name="Straight Connector 3"/>
          <p:cNvCxnSpPr/>
          <p:nvPr userDrawn="1"/>
        </p:nvCxnSpPr>
        <p:spPr>
          <a:xfrm>
            <a:off x="-25400" y="1524000"/>
            <a:ext cx="9144000" cy="1588"/>
          </a:xfrm>
          <a:prstGeom prst="line">
            <a:avLst/>
          </a:prstGeom>
          <a:ln>
            <a:solidFill>
              <a:srgbClr val="0C3873"/>
            </a:solidFill>
          </a:ln>
          <a:effectLst/>
        </p:spPr>
        <p:style>
          <a:lnRef idx="2">
            <a:schemeClr val="accent1"/>
          </a:lnRef>
          <a:fillRef idx="0">
            <a:schemeClr val="accent1"/>
          </a:fillRef>
          <a:effectRef idx="1">
            <a:schemeClr val="accent1"/>
          </a:effectRef>
          <a:fontRef idx="minor">
            <a:schemeClr val="tx1"/>
          </a:fontRef>
        </p:style>
      </p:cxnSp>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860800"/>
            <a:ext cx="9169400" cy="231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9"/>
          <p:cNvSpPr txBox="1">
            <a:spLocks noChangeArrowheads="1"/>
          </p:cNvSpPr>
          <p:nvPr userDrawn="1"/>
        </p:nvSpPr>
        <p:spPr bwMode="auto">
          <a:xfrm>
            <a:off x="1447800" y="4191000"/>
            <a:ext cx="5410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en-US" altLang="en-US" dirty="0"/>
              <a:t>Insert picture here. Delete text box. Image size: 10 x 2.7 </a:t>
            </a:r>
          </a:p>
        </p:txBody>
      </p:sp>
      <p:sp>
        <p:nvSpPr>
          <p:cNvPr id="2" name="Title 1"/>
          <p:cNvSpPr>
            <a:spLocks noGrp="1"/>
          </p:cNvSpPr>
          <p:nvPr>
            <p:ph type="title"/>
          </p:nvPr>
        </p:nvSpPr>
        <p:spPr>
          <a:xfrm>
            <a:off x="457200" y="274638"/>
            <a:ext cx="7620000" cy="1143000"/>
          </a:xfrm>
        </p:spPr>
        <p:txBody>
          <a:bodyPr/>
          <a:lstStyle>
            <a:lvl1pPr>
              <a:defRPr>
                <a:latin typeface="Arial"/>
              </a:defRPr>
            </a:lvl1pPr>
          </a:lstStyle>
          <a:p>
            <a:r>
              <a:rPr lang="en-US" dirty="0"/>
              <a:t>Click to edit Master title style</a:t>
            </a:r>
          </a:p>
        </p:txBody>
      </p:sp>
      <p:sp>
        <p:nvSpPr>
          <p:cNvPr id="3" name="Content Placeholder 2"/>
          <p:cNvSpPr>
            <a:spLocks noGrp="1"/>
          </p:cNvSpPr>
          <p:nvPr>
            <p:ph idx="1"/>
          </p:nvPr>
        </p:nvSpPr>
        <p:spPr>
          <a:xfrm>
            <a:off x="457200" y="1600201"/>
            <a:ext cx="7620000" cy="2133600"/>
          </a:xfrm>
        </p:spPr>
        <p:txBody>
          <a:bodyPr/>
          <a:lstStyle>
            <a:lvl1pPr>
              <a:defRPr>
                <a:latin typeface="Arial"/>
              </a:defRPr>
            </a:lvl1pPr>
            <a:lvl2pPr>
              <a:defRPr>
                <a:latin typeface="Arial"/>
              </a:defRPr>
            </a:lvl2pPr>
            <a:lvl3pPr>
              <a:defRPr>
                <a:latin typeface="Arial"/>
              </a:defRPr>
            </a:lvl3pPr>
            <a:lvl4pPr>
              <a:defRPr>
                <a:latin typeface="Arial"/>
              </a:defRPr>
            </a:lvl4pPr>
            <a:lvl5pPr>
              <a:defRPr>
                <a:latin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5"/>
          <p:cNvSpPr>
            <a:spLocks noGrp="1"/>
          </p:cNvSpPr>
          <p:nvPr>
            <p:ph type="sldNum" sz="quarter" idx="10"/>
          </p:nvPr>
        </p:nvSpPr>
        <p:spPr/>
        <p:txBody>
          <a:bodyPr/>
          <a:lstStyle>
            <a:lvl1pPr>
              <a:defRPr smtClean="0">
                <a:solidFill>
                  <a:srgbClr val="FFFFFF"/>
                </a:solidFill>
              </a:defRPr>
            </a:lvl1pPr>
          </a:lstStyle>
          <a:p>
            <a:pPr>
              <a:defRPr/>
            </a:pPr>
            <a:fld id="{7FC8074E-007A-BC4C-8F4E-FD2AAA6EDFA1}" type="slidenum">
              <a:rPr lang="en-US" altLang="en-US"/>
              <a:pPr>
                <a:defRPr/>
              </a:pPr>
              <a:t>‹#›</a:t>
            </a:fld>
            <a:endParaRPr lang="en-US" altLang="en-US" dirty="0"/>
          </a:p>
        </p:txBody>
      </p:sp>
    </p:spTree>
    <p:extLst>
      <p:ext uri="{BB962C8B-B14F-4D97-AF65-F5344CB8AC3E}">
        <p14:creationId xmlns:p14="http://schemas.microsoft.com/office/powerpoint/2010/main" val="1602680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800">
                <a:solidFill>
                  <a:srgbClr val="4040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a:p>
            <a:pPr lvl="0"/>
            <a:endParaRPr lang="en-US" dirty="0"/>
          </a:p>
        </p:txBody>
      </p:sp>
      <p:sp>
        <p:nvSpPr>
          <p:cNvPr id="4" name="Slide Number Placeholder 5"/>
          <p:cNvSpPr>
            <a:spLocks noGrp="1"/>
          </p:cNvSpPr>
          <p:nvPr>
            <p:ph type="sldNum" sz="quarter" idx="10"/>
          </p:nvPr>
        </p:nvSpPr>
        <p:spPr/>
        <p:txBody>
          <a:bodyPr/>
          <a:lstStyle>
            <a:lvl1pPr>
              <a:defRPr smtClean="0">
                <a:solidFill>
                  <a:srgbClr val="FFFFFF"/>
                </a:solidFill>
                <a:latin typeface="Helvetica" charset="0"/>
              </a:defRPr>
            </a:lvl1pPr>
          </a:lstStyle>
          <a:p>
            <a:pPr>
              <a:defRPr/>
            </a:pPr>
            <a:fld id="{1B1DE1D6-C409-1C4E-9E4B-05A7AA047561}" type="slidenum">
              <a:rPr lang="en-US" altLang="en-US"/>
              <a:pPr>
                <a:defRPr/>
              </a:pPr>
              <a:t>‹#›</a:t>
            </a:fld>
            <a:endParaRPr lang="en-US" altLang="en-US" dirty="0"/>
          </a:p>
        </p:txBody>
      </p:sp>
    </p:spTree>
    <p:extLst>
      <p:ext uri="{BB962C8B-B14F-4D97-AF65-F5344CB8AC3E}">
        <p14:creationId xmlns:p14="http://schemas.microsoft.com/office/powerpoint/2010/main" val="368754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0" y="1524000"/>
            <a:ext cx="9144000" cy="1588"/>
          </a:xfrm>
          <a:prstGeom prst="line">
            <a:avLst/>
          </a:prstGeom>
          <a:ln>
            <a:solidFill>
              <a:srgbClr val="0C3873"/>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0"/>
          </p:nvPr>
        </p:nvSpPr>
        <p:spPr/>
        <p:txBody>
          <a:bodyPr/>
          <a:lstStyle>
            <a:lvl1pPr>
              <a:defRPr smtClean="0">
                <a:solidFill>
                  <a:srgbClr val="FFFFFF"/>
                </a:solidFill>
                <a:latin typeface="Helvetica" charset="0"/>
              </a:defRPr>
            </a:lvl1pPr>
          </a:lstStyle>
          <a:p>
            <a:pPr>
              <a:defRPr/>
            </a:pPr>
            <a:fld id="{0EA7859B-8C5B-C84A-A38B-47A9F34C1AB2}" type="slidenum">
              <a:rPr lang="en-US" altLang="en-US"/>
              <a:pPr>
                <a:defRPr/>
              </a:pPr>
              <a:t>‹#›</a:t>
            </a:fld>
            <a:endParaRPr lang="en-US" altLang="en-US" dirty="0"/>
          </a:p>
        </p:txBody>
      </p:sp>
    </p:spTree>
    <p:extLst>
      <p:ext uri="{BB962C8B-B14F-4D97-AF65-F5344CB8AC3E}">
        <p14:creationId xmlns:p14="http://schemas.microsoft.com/office/powerpoint/2010/main" val="11529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Placeholder 5"/>
          <p:cNvSpPr>
            <a:spLocks noGrp="1"/>
          </p:cNvSpPr>
          <p:nvPr>
            <p:ph type="sldNum" sz="quarter" idx="10"/>
          </p:nvPr>
        </p:nvSpPr>
        <p:spPr/>
        <p:txBody>
          <a:bodyPr/>
          <a:lstStyle>
            <a:lvl1pPr>
              <a:defRPr smtClean="0">
                <a:solidFill>
                  <a:srgbClr val="FFFFFF"/>
                </a:solidFill>
                <a:latin typeface="Helvetica" charset="0"/>
              </a:defRPr>
            </a:lvl1pPr>
          </a:lstStyle>
          <a:p>
            <a:pPr>
              <a:defRPr/>
            </a:pPr>
            <a:fld id="{9C2AA8D8-44F3-DA45-BCE0-100BAF3D9104}" type="slidenum">
              <a:rPr lang="en-US" altLang="en-US"/>
              <a:pPr>
                <a:defRPr/>
              </a:pPr>
              <a:t>‹#›</a:t>
            </a:fld>
            <a:endParaRPr lang="en-US" altLang="en-US" dirty="0"/>
          </a:p>
        </p:txBody>
      </p:sp>
    </p:spTree>
    <p:extLst>
      <p:ext uri="{BB962C8B-B14F-4D97-AF65-F5344CB8AC3E}">
        <p14:creationId xmlns:p14="http://schemas.microsoft.com/office/powerpoint/2010/main" val="509753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Rectangle 1"/>
          <p:cNvSpPr/>
          <p:nvPr userDrawn="1"/>
        </p:nvSpPr>
        <p:spPr>
          <a:xfrm>
            <a:off x="457200" y="1752600"/>
            <a:ext cx="8229600" cy="3979863"/>
          </a:xfrm>
          <a:prstGeom prst="rect">
            <a:avLst/>
          </a:prstGeom>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lnSpc>
                <a:spcPct val="150000"/>
              </a:lnSpc>
              <a:defRPr/>
            </a:pPr>
            <a:r>
              <a:rPr lang="en-US" altLang="en-US" sz="1400" dirty="0">
                <a:solidFill>
                  <a:srgbClr val="404040"/>
                </a:solidFill>
              </a:rPr>
              <a:t>The services of Chapman Strategic Advisors LLC do not include legal services and the protections of the client-lawyer relationship will not exist. Only Chapman and Cutler LLP can provide legal services, if retained pursuant to a separate engagement agreement with a client. This document has been prepared by Chapman Strategic Advisors LLC for informational purposes only. It is general in nature and based on authorities that are subject to change. It is not intended as a recommendation or advice with respect to municipal financial products or the issuance of municipal securities. Accordingly, readers should consult with, and seek the advice of, their own independent registered municipal advisor with respect to any individual situation that involves the material contained in this document, the application of such material to their specific circumstances, or any questions relating to their own affairs that may be raised by such material.</a:t>
            </a:r>
          </a:p>
          <a:p>
            <a:pPr eaLnBrk="1" hangingPunct="1">
              <a:lnSpc>
                <a:spcPct val="150000"/>
              </a:lnSpc>
              <a:defRPr/>
            </a:pPr>
            <a:endParaRPr lang="en-US" altLang="en-US" sz="1400" dirty="0">
              <a:solidFill>
                <a:srgbClr val="404040"/>
              </a:solidFill>
            </a:endParaRPr>
          </a:p>
          <a:p>
            <a:pPr eaLnBrk="1" hangingPunct="1">
              <a:lnSpc>
                <a:spcPct val="150000"/>
              </a:lnSpc>
              <a:defRPr/>
            </a:pPr>
            <a:r>
              <a:rPr lang="en-US" altLang="en-US" sz="1100" dirty="0">
                <a:solidFill>
                  <a:srgbClr val="404040"/>
                </a:solidFill>
              </a:rPr>
              <a:t>© 2019 Chapman Strategic Advisors LLC</a:t>
            </a:r>
          </a:p>
        </p:txBody>
      </p:sp>
      <p:cxnSp>
        <p:nvCxnSpPr>
          <p:cNvPr id="3" name="Straight Connector 2"/>
          <p:cNvCxnSpPr/>
          <p:nvPr userDrawn="1"/>
        </p:nvCxnSpPr>
        <p:spPr>
          <a:xfrm>
            <a:off x="0" y="1447800"/>
            <a:ext cx="9144000" cy="1588"/>
          </a:xfrm>
          <a:prstGeom prst="line">
            <a:avLst/>
          </a:prstGeom>
          <a:ln>
            <a:solidFill>
              <a:srgbClr val="0C3873"/>
            </a:solidFill>
          </a:ln>
          <a:effectLst/>
        </p:spPr>
        <p:style>
          <a:lnRef idx="2">
            <a:schemeClr val="accent1"/>
          </a:lnRef>
          <a:fillRef idx="0">
            <a:schemeClr val="accent1"/>
          </a:fillRef>
          <a:effectRef idx="1">
            <a:schemeClr val="accent1"/>
          </a:effectRef>
          <a:fontRef idx="minor">
            <a:schemeClr val="tx1"/>
          </a:fontRef>
        </p:style>
      </p:cxnSp>
      <p:sp>
        <p:nvSpPr>
          <p:cNvPr id="4" name="Slide Number Placeholder 5"/>
          <p:cNvSpPr>
            <a:spLocks noGrp="1"/>
          </p:cNvSpPr>
          <p:nvPr>
            <p:ph type="sldNum" sz="quarter" idx="10"/>
          </p:nvPr>
        </p:nvSpPr>
        <p:spPr/>
        <p:txBody>
          <a:bodyPr/>
          <a:lstStyle>
            <a:lvl1pPr>
              <a:defRPr smtClean="0">
                <a:solidFill>
                  <a:srgbClr val="FFFFFF"/>
                </a:solidFill>
                <a:latin typeface="Helvetica" charset="0"/>
              </a:defRPr>
            </a:lvl1pPr>
          </a:lstStyle>
          <a:p>
            <a:pPr>
              <a:defRPr/>
            </a:pPr>
            <a:fld id="{A6BFA6AA-DB4C-D841-9A48-3E60621E9A3D}" type="slidenum">
              <a:rPr lang="en-US" altLang="en-US"/>
              <a:pPr>
                <a:defRPr/>
              </a:pPr>
              <a:t>‹#›</a:t>
            </a:fld>
            <a:endParaRPr lang="en-US" altLang="en-US" dirty="0"/>
          </a:p>
        </p:txBody>
      </p:sp>
    </p:spTree>
    <p:extLst>
      <p:ext uri="{BB962C8B-B14F-4D97-AF65-F5344CB8AC3E}">
        <p14:creationId xmlns:p14="http://schemas.microsoft.com/office/powerpoint/2010/main" val="1109344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6" name="Rectangle 5"/>
          <p:cNvSpPr/>
          <p:nvPr userDrawn="1"/>
        </p:nvSpPr>
        <p:spPr>
          <a:xfrm>
            <a:off x="0" y="6117019"/>
            <a:ext cx="9162288" cy="740981"/>
          </a:xfrm>
          <a:prstGeom prst="rect">
            <a:avLst/>
          </a:prstGeom>
          <a:gradFill flip="none" rotWithShape="1">
            <a:gsLst>
              <a:gs pos="25000">
                <a:srgbClr val="0C3873"/>
              </a:gs>
              <a:gs pos="100000">
                <a:srgbClr val="003366">
                  <a:alpha val="70000"/>
                </a:srgb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FFFFFF"/>
              </a:solidFill>
              <a:latin typeface="Arial"/>
              <a:ea typeface="ＭＳ Ｐゴシック" pitchFamily="-109" charset="-128"/>
              <a:cs typeface="ＭＳ Ｐゴシック" pitchFamily="-109" charset="-128"/>
            </a:endParaRPr>
          </a:p>
        </p:txBody>
      </p:sp>
      <p:sp>
        <p:nvSpPr>
          <p:cNvPr id="7"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000" smtClean="0">
                <a:solidFill>
                  <a:schemeClr val="bg1"/>
                </a:solidFill>
              </a:defRPr>
            </a:lvl1pPr>
          </a:lstStyle>
          <a:p>
            <a:pPr>
              <a:defRPr/>
            </a:pPr>
            <a:fld id="{3ED100AE-1272-D246-9E7B-84103DA85B99}" type="slidenum">
              <a:rPr lang="en-US" altLang="en-US"/>
              <a:pPr>
                <a:defRPr/>
              </a:pPr>
              <a:t>‹#›</a:t>
            </a:fld>
            <a:endParaRPr lang="en-US" altLang="en-US" dirty="0"/>
          </a:p>
        </p:txBody>
      </p:sp>
      <p:pic>
        <p:nvPicPr>
          <p:cNvPr id="1032" name="Picture 7" descr="Advisors Logo Reverse.eps"/>
          <p:cNvPicPr>
            <a:picLocks noChangeAspect="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487363" y="6324600"/>
            <a:ext cx="2560637"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579" r:id="rId1"/>
    <p:sldLayoutId id="2147486580" r:id="rId2"/>
    <p:sldLayoutId id="2147486581" r:id="rId3"/>
    <p:sldLayoutId id="2147486582" r:id="rId4"/>
    <p:sldLayoutId id="2147486583" r:id="rId5"/>
    <p:sldLayoutId id="2147486584" r:id="rId6"/>
    <p:sldLayoutId id="2147486585" r:id="rId7"/>
    <p:sldLayoutId id="2147486586" r:id="rId8"/>
    <p:sldLayoutId id="2147486587" r:id="rId9"/>
    <p:sldLayoutId id="2147486588" r:id="rId10"/>
    <p:sldLayoutId id="2147486589" r:id="rId11"/>
    <p:sldLayoutId id="2147486590" r:id="rId12"/>
    <p:sldLayoutId id="2147486591" r:id="rId13"/>
    <p:sldLayoutId id="2147486592" r:id="rId14"/>
    <p:sldLayoutId id="2147486593" r:id="rId15"/>
  </p:sldLayoutIdLst>
  <p:hf hdr="0" ftr="0" dt="0"/>
  <p:txStyles>
    <p:titleStyle>
      <a:lvl1pPr algn="l" defTabSz="457200" rtl="0" eaLnBrk="0" fontAlgn="base" hangingPunct="0">
        <a:spcBef>
          <a:spcPct val="0"/>
        </a:spcBef>
        <a:spcAft>
          <a:spcPct val="0"/>
        </a:spcAft>
        <a:defRPr sz="3600" b="1" kern="1200">
          <a:solidFill>
            <a:srgbClr val="0C3873"/>
          </a:solidFill>
          <a:latin typeface="Arial"/>
          <a:ea typeface="ＭＳ Ｐゴシック" pitchFamily="-105" charset="-128"/>
          <a:cs typeface="Helvetica"/>
        </a:defRPr>
      </a:lvl1pPr>
      <a:lvl2pPr algn="l" defTabSz="457200" rtl="0" eaLnBrk="0" fontAlgn="base" hangingPunct="0">
        <a:spcBef>
          <a:spcPct val="0"/>
        </a:spcBef>
        <a:spcAft>
          <a:spcPct val="0"/>
        </a:spcAft>
        <a:defRPr sz="3600" b="1">
          <a:solidFill>
            <a:srgbClr val="0C3873"/>
          </a:solidFill>
          <a:latin typeface="Arial" pitchFamily="-106" charset="0"/>
          <a:ea typeface="ＭＳ Ｐゴシック" pitchFamily="-105" charset="-128"/>
          <a:cs typeface="Helvetica" charset="0"/>
        </a:defRPr>
      </a:lvl2pPr>
      <a:lvl3pPr algn="l" defTabSz="457200" rtl="0" eaLnBrk="0" fontAlgn="base" hangingPunct="0">
        <a:spcBef>
          <a:spcPct val="0"/>
        </a:spcBef>
        <a:spcAft>
          <a:spcPct val="0"/>
        </a:spcAft>
        <a:defRPr sz="3600" b="1">
          <a:solidFill>
            <a:srgbClr val="0C3873"/>
          </a:solidFill>
          <a:latin typeface="Arial" pitchFamily="-106" charset="0"/>
          <a:ea typeface="ＭＳ Ｐゴシック" pitchFamily="-105" charset="-128"/>
          <a:cs typeface="Helvetica" charset="0"/>
        </a:defRPr>
      </a:lvl3pPr>
      <a:lvl4pPr algn="l" defTabSz="457200" rtl="0" eaLnBrk="0" fontAlgn="base" hangingPunct="0">
        <a:spcBef>
          <a:spcPct val="0"/>
        </a:spcBef>
        <a:spcAft>
          <a:spcPct val="0"/>
        </a:spcAft>
        <a:defRPr sz="3600" b="1">
          <a:solidFill>
            <a:srgbClr val="0C3873"/>
          </a:solidFill>
          <a:latin typeface="Arial" pitchFamily="-106" charset="0"/>
          <a:ea typeface="ＭＳ Ｐゴシック" pitchFamily="-105" charset="-128"/>
          <a:cs typeface="Helvetica" charset="0"/>
        </a:defRPr>
      </a:lvl4pPr>
      <a:lvl5pPr algn="l" defTabSz="457200" rtl="0" eaLnBrk="0" fontAlgn="base" hangingPunct="0">
        <a:spcBef>
          <a:spcPct val="0"/>
        </a:spcBef>
        <a:spcAft>
          <a:spcPct val="0"/>
        </a:spcAft>
        <a:defRPr sz="3600" b="1">
          <a:solidFill>
            <a:srgbClr val="0C3873"/>
          </a:solidFill>
          <a:latin typeface="Arial" pitchFamily="-106" charset="0"/>
          <a:ea typeface="ＭＳ Ｐゴシック" pitchFamily="-105" charset="-128"/>
          <a:cs typeface="Helvetica" charset="0"/>
        </a:defRPr>
      </a:lvl5pPr>
      <a:lvl6pPr marL="4572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6pPr>
      <a:lvl7pPr marL="9144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7pPr>
      <a:lvl8pPr marL="13716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8pPr>
      <a:lvl9pPr marL="18288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9pPr>
    </p:titleStyle>
    <p:bodyStyle>
      <a:lvl1pPr marL="342900" indent="-342900" algn="l" defTabSz="457200" rtl="0" eaLnBrk="0" fontAlgn="base" hangingPunct="0">
        <a:spcBef>
          <a:spcPct val="20000"/>
        </a:spcBef>
        <a:spcAft>
          <a:spcPct val="0"/>
        </a:spcAft>
        <a:buFont typeface="Wingdings" charset="2"/>
        <a:buChar char="§"/>
        <a:defRPr sz="2400" kern="1200">
          <a:solidFill>
            <a:srgbClr val="404040"/>
          </a:solidFill>
          <a:latin typeface="Arial"/>
          <a:ea typeface="ＭＳ Ｐゴシック" pitchFamily="-105" charset="-128"/>
          <a:cs typeface="Helvetica"/>
        </a:defRPr>
      </a:lvl1pPr>
      <a:lvl2pPr marL="742950" indent="-285750" algn="l" defTabSz="457200" rtl="0" eaLnBrk="0" fontAlgn="base" hangingPunct="0">
        <a:spcBef>
          <a:spcPct val="20000"/>
        </a:spcBef>
        <a:spcAft>
          <a:spcPct val="0"/>
        </a:spcAft>
        <a:buFont typeface="Arial" charset="0"/>
        <a:buChar char="–"/>
        <a:defRPr sz="2000" kern="1200">
          <a:solidFill>
            <a:srgbClr val="404040"/>
          </a:solidFill>
          <a:latin typeface="Arial"/>
          <a:ea typeface="ＭＳ Ｐゴシック" pitchFamily="-105" charset="-128"/>
          <a:cs typeface="Helvetica"/>
        </a:defRPr>
      </a:lvl2pPr>
      <a:lvl3pPr marL="1143000" indent="-228600" algn="l" defTabSz="457200" rtl="0" eaLnBrk="0" fontAlgn="base" hangingPunct="0">
        <a:spcBef>
          <a:spcPct val="20000"/>
        </a:spcBef>
        <a:spcAft>
          <a:spcPct val="0"/>
        </a:spcAft>
        <a:buFont typeface="Wingdings" charset="2"/>
        <a:buChar char="§"/>
        <a:defRPr sz="2000" kern="1200">
          <a:solidFill>
            <a:srgbClr val="404040"/>
          </a:solidFill>
          <a:latin typeface="Arial"/>
          <a:ea typeface="ＭＳ Ｐゴシック" pitchFamily="-105" charset="-128"/>
          <a:cs typeface="Helvetica"/>
        </a:defRPr>
      </a:lvl3pPr>
      <a:lvl4pPr marL="1600200" indent="-228600" algn="l" defTabSz="457200" rtl="0" eaLnBrk="0" fontAlgn="base" hangingPunct="0">
        <a:spcBef>
          <a:spcPct val="20000"/>
        </a:spcBef>
        <a:spcAft>
          <a:spcPct val="0"/>
        </a:spcAft>
        <a:buFont typeface="Arial" charset="0"/>
        <a:buChar char="–"/>
        <a:defRPr kern="1200">
          <a:solidFill>
            <a:srgbClr val="404040"/>
          </a:solidFill>
          <a:latin typeface="Arial"/>
          <a:ea typeface="ＭＳ Ｐゴシック" pitchFamily="-105" charset="-128"/>
          <a:cs typeface="Helvetica"/>
        </a:defRPr>
      </a:lvl4pPr>
      <a:lvl5pPr marL="2057400" indent="-228600" algn="l" defTabSz="457200" rtl="0" eaLnBrk="0" fontAlgn="base" hangingPunct="0">
        <a:spcBef>
          <a:spcPct val="20000"/>
        </a:spcBef>
        <a:spcAft>
          <a:spcPct val="0"/>
        </a:spcAft>
        <a:buFont typeface="Wingdings" charset="2"/>
        <a:buChar char="§"/>
        <a:defRPr kern="1200">
          <a:solidFill>
            <a:srgbClr val="404040"/>
          </a:solidFill>
          <a:latin typeface="Arial"/>
          <a:ea typeface="ＭＳ Ｐゴシック" pitchFamily="-105" charset="-128"/>
          <a:cs typeface="Helvetica"/>
        </a:defRPr>
      </a:lvl5pPr>
      <a:lvl6pPr marL="2514600" indent="-228600" algn="l" defTabSz="457200" rtl="0" eaLnBrk="1" latinLnBrk="0" hangingPunct="1">
        <a:spcBef>
          <a:spcPct val="20000"/>
        </a:spcBef>
        <a:buFont typeface="Wingdings" charset="2"/>
        <a:buChar char="§"/>
        <a:defRPr sz="1800" kern="1200">
          <a:solidFill>
            <a:srgbClr val="404040"/>
          </a:solidFill>
          <a:latin typeface="Arial"/>
          <a:ea typeface="+mn-ea"/>
          <a:cs typeface="Helvetica"/>
        </a:defRPr>
      </a:lvl6pPr>
      <a:lvl7pPr marL="2971800" indent="-228600" algn="l" defTabSz="457200" rtl="0" eaLnBrk="1" latinLnBrk="0" hangingPunct="1">
        <a:spcBef>
          <a:spcPct val="20000"/>
        </a:spcBef>
        <a:buFont typeface="Wingdings" charset="2"/>
        <a:buChar char="§"/>
        <a:defRPr sz="1800" kern="1200">
          <a:solidFill>
            <a:srgbClr val="404040"/>
          </a:solidFill>
          <a:latin typeface="Arial"/>
          <a:ea typeface="+mn-ea"/>
          <a:cs typeface="Helvetica"/>
        </a:defRPr>
      </a:lvl7pPr>
      <a:lvl8pPr marL="3429000" indent="-228600" algn="l" defTabSz="457200" rtl="0" eaLnBrk="1" latinLnBrk="0" hangingPunct="1">
        <a:spcBef>
          <a:spcPct val="20000"/>
        </a:spcBef>
        <a:buFont typeface="Wingdings" charset="2"/>
        <a:buChar char="§"/>
        <a:defRPr sz="1800" kern="1200">
          <a:solidFill>
            <a:srgbClr val="404040"/>
          </a:solidFill>
          <a:latin typeface="Arial"/>
          <a:ea typeface="+mn-ea"/>
          <a:cs typeface="Helvetica"/>
        </a:defRPr>
      </a:lvl8pPr>
      <a:lvl9pPr marL="3886200" indent="-228600" algn="l" defTabSz="457200" rtl="0" eaLnBrk="1" latinLnBrk="0" hangingPunct="1">
        <a:spcBef>
          <a:spcPct val="20000"/>
        </a:spcBef>
        <a:buFont typeface="Wingdings" charset="2"/>
        <a:buChar char="§"/>
        <a:defRPr sz="1800" kern="1200" baseline="0">
          <a:solidFill>
            <a:srgbClr val="404040"/>
          </a:solidFill>
          <a:latin typeface="Arial"/>
          <a:ea typeface="+mn-ea"/>
          <a:cs typeface="Helvetic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536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a:ea typeface="ＭＳ Ｐゴシック" pitchFamily="-106" charset="-128"/>
                <a:cs typeface="ＭＳ Ｐゴシック" pitchFamily="-106" charset="-128"/>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a:ea typeface="ＭＳ Ｐゴシック" pitchFamily="-106" charset="-128"/>
                <a:cs typeface="ＭＳ Ｐゴシック" pitchFamily="-106" charset="-128"/>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641F9A2B-CA2B-3341-A798-0986FBE6D17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594" r:id="rId1"/>
    <p:sldLayoutId id="2147486595" r:id="rId2"/>
  </p:sldLayoutIdLst>
  <p:hf hdr="0" ftr="0" dt="0"/>
  <p:txStyles>
    <p:titleStyle>
      <a:lvl1pPr algn="ctr" defTabSz="457200" rtl="0" eaLnBrk="0" fontAlgn="base" hangingPunct="0">
        <a:spcBef>
          <a:spcPct val="0"/>
        </a:spcBef>
        <a:spcAft>
          <a:spcPct val="0"/>
        </a:spcAft>
        <a:defRPr sz="4400" kern="1200">
          <a:solidFill>
            <a:schemeClr val="tx1"/>
          </a:solidFill>
          <a:latin typeface="Arial"/>
          <a:ea typeface="ＭＳ Ｐゴシック" pitchFamily="-106" charset="-128"/>
          <a:cs typeface="Helvetica"/>
        </a:defRPr>
      </a:lvl1pPr>
      <a:lvl2pPr algn="ctr" defTabSz="457200" rtl="0" eaLnBrk="0" fontAlgn="base" hangingPunct="0">
        <a:spcBef>
          <a:spcPct val="0"/>
        </a:spcBef>
        <a:spcAft>
          <a:spcPct val="0"/>
        </a:spcAft>
        <a:defRPr sz="4400">
          <a:solidFill>
            <a:schemeClr val="tx1"/>
          </a:solidFill>
          <a:latin typeface="Arial" pitchFamily="-106" charset="0"/>
          <a:ea typeface="ＭＳ Ｐゴシック" pitchFamily="-106" charset="-128"/>
          <a:cs typeface="Helvetica" charset="0"/>
        </a:defRPr>
      </a:lvl2pPr>
      <a:lvl3pPr algn="ctr" defTabSz="457200" rtl="0" eaLnBrk="0" fontAlgn="base" hangingPunct="0">
        <a:spcBef>
          <a:spcPct val="0"/>
        </a:spcBef>
        <a:spcAft>
          <a:spcPct val="0"/>
        </a:spcAft>
        <a:defRPr sz="4400">
          <a:solidFill>
            <a:schemeClr val="tx1"/>
          </a:solidFill>
          <a:latin typeface="Arial" pitchFamily="-106" charset="0"/>
          <a:ea typeface="ＭＳ Ｐゴシック" pitchFamily="-106" charset="-128"/>
          <a:cs typeface="Helvetica" charset="0"/>
        </a:defRPr>
      </a:lvl3pPr>
      <a:lvl4pPr algn="ctr" defTabSz="457200" rtl="0" eaLnBrk="0" fontAlgn="base" hangingPunct="0">
        <a:spcBef>
          <a:spcPct val="0"/>
        </a:spcBef>
        <a:spcAft>
          <a:spcPct val="0"/>
        </a:spcAft>
        <a:defRPr sz="4400">
          <a:solidFill>
            <a:schemeClr val="tx1"/>
          </a:solidFill>
          <a:latin typeface="Arial" pitchFamily="-106" charset="0"/>
          <a:ea typeface="ＭＳ Ｐゴシック" pitchFamily="-106" charset="-128"/>
          <a:cs typeface="Helvetica" charset="0"/>
        </a:defRPr>
      </a:lvl4pPr>
      <a:lvl5pPr algn="ctr" defTabSz="457200" rtl="0" eaLnBrk="0" fontAlgn="base" hangingPunct="0">
        <a:spcBef>
          <a:spcPct val="0"/>
        </a:spcBef>
        <a:spcAft>
          <a:spcPct val="0"/>
        </a:spcAft>
        <a:defRPr sz="4400">
          <a:solidFill>
            <a:schemeClr val="tx1"/>
          </a:solidFill>
          <a:latin typeface="Arial" pitchFamily="-106" charset="0"/>
          <a:ea typeface="ＭＳ Ｐゴシック" pitchFamily="-106" charset="-128"/>
          <a:cs typeface="Helvetica" charset="0"/>
        </a:defRPr>
      </a:lvl5pPr>
      <a:lvl6pPr marL="457200" algn="ctr" defTabSz="457200" rtl="0" fontAlgn="base">
        <a:spcBef>
          <a:spcPct val="0"/>
        </a:spcBef>
        <a:spcAft>
          <a:spcPct val="0"/>
        </a:spcAft>
        <a:defRPr sz="4400">
          <a:solidFill>
            <a:schemeClr val="tx1"/>
          </a:solidFill>
          <a:latin typeface="Arial" pitchFamily="-106" charset="0"/>
          <a:ea typeface="ＭＳ Ｐゴシック" pitchFamily="-106" charset="-128"/>
        </a:defRPr>
      </a:lvl6pPr>
      <a:lvl7pPr marL="914400" algn="ctr" defTabSz="457200" rtl="0" fontAlgn="base">
        <a:spcBef>
          <a:spcPct val="0"/>
        </a:spcBef>
        <a:spcAft>
          <a:spcPct val="0"/>
        </a:spcAft>
        <a:defRPr sz="4400">
          <a:solidFill>
            <a:schemeClr val="tx1"/>
          </a:solidFill>
          <a:latin typeface="Arial" pitchFamily="-106" charset="0"/>
          <a:ea typeface="ＭＳ Ｐゴシック" pitchFamily="-106" charset="-128"/>
        </a:defRPr>
      </a:lvl7pPr>
      <a:lvl8pPr marL="1371600" algn="ctr" defTabSz="457200" rtl="0" fontAlgn="base">
        <a:spcBef>
          <a:spcPct val="0"/>
        </a:spcBef>
        <a:spcAft>
          <a:spcPct val="0"/>
        </a:spcAft>
        <a:defRPr sz="4400">
          <a:solidFill>
            <a:schemeClr val="tx1"/>
          </a:solidFill>
          <a:latin typeface="Arial" pitchFamily="-106" charset="0"/>
          <a:ea typeface="ＭＳ Ｐゴシック" pitchFamily="-106" charset="-128"/>
        </a:defRPr>
      </a:lvl8pPr>
      <a:lvl9pPr marL="1828800" algn="ctr" defTabSz="457200" rtl="0" fontAlgn="base">
        <a:spcBef>
          <a:spcPct val="0"/>
        </a:spcBef>
        <a:spcAft>
          <a:spcPct val="0"/>
        </a:spcAft>
        <a:defRPr sz="4400">
          <a:solidFill>
            <a:schemeClr val="tx1"/>
          </a:solidFill>
          <a:latin typeface="Arial" pitchFamily="-106" charset="0"/>
          <a:ea typeface="ＭＳ Ｐゴシック" pitchFamily="-106" charset="-128"/>
        </a:defRPr>
      </a:lvl9pPr>
    </p:titleStyle>
    <p:bodyStyle>
      <a:lvl1pPr marL="342900" indent="-342900" algn="l" defTabSz="457200" rtl="0" eaLnBrk="0" fontAlgn="base" hangingPunct="0">
        <a:spcBef>
          <a:spcPct val="20000"/>
        </a:spcBef>
        <a:spcAft>
          <a:spcPct val="0"/>
        </a:spcAft>
        <a:buFont typeface="Arial" charset="0"/>
        <a:buChar char="•"/>
        <a:defRPr sz="2400" kern="1200">
          <a:solidFill>
            <a:schemeClr val="tx1"/>
          </a:solidFill>
          <a:latin typeface="Arial"/>
          <a:ea typeface="ＭＳ Ｐゴシック" pitchFamily="-106" charset="-128"/>
          <a:cs typeface="Helvetica"/>
        </a:defRPr>
      </a:lvl1pPr>
      <a:lvl2pPr marL="742950" indent="-28575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pitchFamily="-106" charset="-128"/>
          <a:cs typeface="Helvetica"/>
        </a:defRPr>
      </a:lvl2pPr>
      <a:lvl3pPr marL="11430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pitchFamily="-106" charset="-128"/>
          <a:cs typeface="Helvetica"/>
        </a:defRPr>
      </a:lvl3pPr>
      <a:lvl4pPr marL="1600200" indent="-228600" algn="l" defTabSz="457200" rtl="0" eaLnBrk="0" fontAlgn="base" hangingPunct="0">
        <a:spcBef>
          <a:spcPct val="20000"/>
        </a:spcBef>
        <a:spcAft>
          <a:spcPct val="0"/>
        </a:spcAft>
        <a:buFont typeface="Arial" charset="0"/>
        <a:buChar char="–"/>
        <a:defRPr kern="1200">
          <a:solidFill>
            <a:schemeClr val="tx1"/>
          </a:solidFill>
          <a:latin typeface="Arial"/>
          <a:ea typeface="ＭＳ Ｐゴシック" pitchFamily="-106" charset="-128"/>
          <a:cs typeface="Helvetica"/>
        </a:defRPr>
      </a:lvl4pPr>
      <a:lvl5pPr marL="2057400" indent="-228600" algn="l" defTabSz="457200" rtl="0" eaLnBrk="0" fontAlgn="base" hangingPunct="0">
        <a:spcBef>
          <a:spcPct val="20000"/>
        </a:spcBef>
        <a:spcAft>
          <a:spcPct val="0"/>
        </a:spcAft>
        <a:buFont typeface="Arial" charset="0"/>
        <a:buChar char="»"/>
        <a:defRPr kern="1200">
          <a:solidFill>
            <a:schemeClr val="tx1"/>
          </a:solidFill>
          <a:latin typeface="Arial"/>
          <a:ea typeface="ＭＳ Ｐゴシック" pitchFamily="-106"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package" Target="../embeddings/Microsoft_Word_Document1.docx"/></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8"/>
          <p:cNvSpPr>
            <a:spLocks noGrp="1"/>
          </p:cNvSpPr>
          <p:nvPr>
            <p:ph type="ctrTitle"/>
          </p:nvPr>
        </p:nvSpPr>
        <p:spPr>
          <a:xfrm>
            <a:off x="334963" y="1371601"/>
            <a:ext cx="8351837" cy="1371599"/>
          </a:xfrm>
        </p:spPr>
        <p:txBody>
          <a:bodyPr/>
          <a:lstStyle/>
          <a:p>
            <a:pPr>
              <a:lnSpc>
                <a:spcPts val="2400"/>
              </a:lnSpc>
            </a:pPr>
            <a:r>
              <a:rPr lang="en-US" altLang="en-US" sz="2200" dirty="0">
                <a:latin typeface="Arial" charset="0"/>
                <a:ea typeface="ＭＳ Ｐゴシック" charset="-128"/>
                <a:cs typeface="Helvetica" charset="0"/>
              </a:rPr>
              <a:t>PROMESA: The Good, the Bad and the Ugly</a:t>
            </a:r>
            <a:br>
              <a:rPr lang="en-US" altLang="en-US" sz="2200" dirty="0">
                <a:latin typeface="Arial" charset="0"/>
                <a:ea typeface="ＭＳ Ｐゴシック" charset="-128"/>
                <a:cs typeface="Helvetica" charset="0"/>
              </a:rPr>
            </a:br>
            <a:r>
              <a:rPr lang="en-US" altLang="en-US" sz="2200" dirty="0">
                <a:latin typeface="Arial" charset="0"/>
                <a:ea typeface="ＭＳ Ｐゴシック" charset="-128"/>
                <a:cs typeface="Helvetica" charset="0"/>
              </a:rPr>
              <a:t>How Financial Recovery Can Be Obtained! </a:t>
            </a:r>
            <a:br>
              <a:rPr lang="en-US" altLang="en-US" sz="2200" dirty="0">
                <a:latin typeface="Arial" charset="0"/>
                <a:ea typeface="ＭＳ Ｐゴシック" charset="-128"/>
                <a:cs typeface="Helvetica" charset="0"/>
              </a:rPr>
            </a:br>
            <a:r>
              <a:rPr lang="en-US" altLang="en-US" sz="2200" dirty="0">
                <a:latin typeface="Arial" charset="0"/>
                <a:ea typeface="ＭＳ Ｐゴシック" charset="-128"/>
                <a:cs typeface="Helvetica" charset="0"/>
              </a:rPr>
              <a:t>How Special Revenues Should Work!</a:t>
            </a:r>
            <a:br>
              <a:rPr lang="en-US" altLang="en-US" sz="2200" dirty="0">
                <a:latin typeface="Arial" charset="0"/>
                <a:ea typeface="ＭＳ Ｐゴシック" charset="-128"/>
                <a:cs typeface="Helvetica" charset="0"/>
              </a:rPr>
            </a:br>
            <a:r>
              <a:rPr lang="en-US" altLang="en-US" sz="2200" dirty="0">
                <a:latin typeface="Arial" charset="0"/>
                <a:ea typeface="ＭＳ Ｐゴシック" charset="-128"/>
                <a:cs typeface="Helvetica" charset="0"/>
              </a:rPr>
              <a:t>How PROMESA Is Working!</a:t>
            </a:r>
          </a:p>
        </p:txBody>
      </p:sp>
      <p:sp>
        <p:nvSpPr>
          <p:cNvPr id="5" name="Slide Number Placeholder 3"/>
          <p:cNvSpPr txBox="1">
            <a:spLocks/>
          </p:cNvSpPr>
          <p:nvPr/>
        </p:nvSpPr>
        <p:spPr bwMode="auto">
          <a:xfrm>
            <a:off x="6553200" y="6416675"/>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defTabSz="457200" rtl="0" eaLnBrk="0" fontAlgn="base" hangingPunct="0">
              <a:spcBef>
                <a:spcPct val="20000"/>
              </a:spcBef>
              <a:spcAft>
                <a:spcPct val="0"/>
              </a:spcAft>
              <a:buFont typeface="Wingdings" charset="2"/>
              <a:buChar char="§"/>
              <a:defRPr sz="2400" kern="1200">
                <a:solidFill>
                  <a:srgbClr val="404040"/>
                </a:solidFill>
                <a:latin typeface="Arial" charset="0"/>
                <a:ea typeface="ＭＳ Ｐゴシック" charset="-128"/>
                <a:cs typeface="Helvetica" charset="0"/>
              </a:defRPr>
            </a:lvl1pPr>
            <a:lvl2pPr marL="37931725" indent="-37474525" algn="l" defTabSz="457200" rtl="0" eaLnBrk="0" fontAlgn="base" hangingPunct="0">
              <a:spcBef>
                <a:spcPct val="20000"/>
              </a:spcBef>
              <a:spcAft>
                <a:spcPct val="0"/>
              </a:spcAft>
              <a:buFont typeface="Arial" charset="0"/>
              <a:buChar char="–"/>
              <a:defRPr sz="2000" kern="1200">
                <a:solidFill>
                  <a:srgbClr val="404040"/>
                </a:solidFill>
                <a:latin typeface="Arial" charset="0"/>
                <a:ea typeface="ＭＳ Ｐゴシック" charset="-128"/>
                <a:cs typeface="Helvetica" charset="0"/>
              </a:defRPr>
            </a:lvl2pPr>
            <a:lvl3pPr marL="1143000" indent="-228600" algn="l" defTabSz="457200" rtl="0" eaLnBrk="0" fontAlgn="base" hangingPunct="0">
              <a:spcBef>
                <a:spcPct val="20000"/>
              </a:spcBef>
              <a:spcAft>
                <a:spcPct val="0"/>
              </a:spcAft>
              <a:buFont typeface="Wingdings" charset="2"/>
              <a:buChar char="§"/>
              <a:defRPr sz="2000" kern="1200">
                <a:solidFill>
                  <a:srgbClr val="404040"/>
                </a:solidFill>
                <a:latin typeface="Arial" charset="0"/>
                <a:ea typeface="ＭＳ Ｐゴシック" charset="-128"/>
                <a:cs typeface="Helvetica" charset="0"/>
              </a:defRPr>
            </a:lvl3pPr>
            <a:lvl4pPr marL="1600200" indent="-228600" algn="l" defTabSz="457200" rtl="0" eaLnBrk="0" fontAlgn="base" hangingPunct="0">
              <a:spcBef>
                <a:spcPct val="20000"/>
              </a:spcBef>
              <a:spcAft>
                <a:spcPct val="0"/>
              </a:spcAft>
              <a:buFont typeface="Arial" charset="0"/>
              <a:buChar char="–"/>
              <a:defRPr kern="1200">
                <a:solidFill>
                  <a:srgbClr val="404040"/>
                </a:solidFill>
                <a:latin typeface="Arial" charset="0"/>
                <a:ea typeface="ＭＳ Ｐゴシック" charset="-128"/>
                <a:cs typeface="Helvetica" charset="0"/>
              </a:defRPr>
            </a:lvl4pPr>
            <a:lvl5pPr marL="2057400" indent="-228600" algn="l" defTabSz="457200" rtl="0" eaLnBrk="0" fontAlgn="base" hangingPunct="0">
              <a:spcBef>
                <a:spcPct val="20000"/>
              </a:spcBef>
              <a:spcAft>
                <a:spcPct val="0"/>
              </a:spcAft>
              <a:buFont typeface="Wingdings" charset="2"/>
              <a:buChar char="§"/>
              <a:defRPr kern="1200">
                <a:solidFill>
                  <a:srgbClr val="404040"/>
                </a:solidFill>
                <a:latin typeface="Arial" charset="0"/>
                <a:ea typeface="ＭＳ Ｐゴシック" charset="-128"/>
                <a:cs typeface="Helvetica" charset="0"/>
              </a:defRPr>
            </a:lvl5pPr>
            <a:lvl6pPr marL="2514600" indent="-228600" algn="l" defTabSz="457200" rtl="0" eaLnBrk="0" fontAlgn="base" latinLnBrk="0" hangingPunct="0">
              <a:spcBef>
                <a:spcPct val="20000"/>
              </a:spcBef>
              <a:spcAft>
                <a:spcPct val="0"/>
              </a:spcAft>
              <a:buFont typeface="Wingdings" charset="2"/>
              <a:buChar char="§"/>
              <a:defRPr kern="1200">
                <a:solidFill>
                  <a:srgbClr val="404040"/>
                </a:solidFill>
                <a:latin typeface="Arial" charset="0"/>
                <a:ea typeface="ＭＳ Ｐゴシック" charset="-128"/>
                <a:cs typeface="Helvetica" charset="0"/>
              </a:defRPr>
            </a:lvl6pPr>
            <a:lvl7pPr marL="2971800" indent="-228600" algn="l" defTabSz="457200" rtl="0" eaLnBrk="0" fontAlgn="base" latinLnBrk="0" hangingPunct="0">
              <a:spcBef>
                <a:spcPct val="20000"/>
              </a:spcBef>
              <a:spcAft>
                <a:spcPct val="0"/>
              </a:spcAft>
              <a:buFont typeface="Wingdings" charset="2"/>
              <a:buChar char="§"/>
              <a:defRPr kern="1200">
                <a:solidFill>
                  <a:srgbClr val="404040"/>
                </a:solidFill>
                <a:latin typeface="Arial" charset="0"/>
                <a:ea typeface="ＭＳ Ｐゴシック" charset="-128"/>
                <a:cs typeface="Helvetica" charset="0"/>
              </a:defRPr>
            </a:lvl7pPr>
            <a:lvl8pPr marL="3429000" indent="-228600" algn="l" defTabSz="457200" rtl="0" eaLnBrk="0" fontAlgn="base" latinLnBrk="0" hangingPunct="0">
              <a:spcBef>
                <a:spcPct val="20000"/>
              </a:spcBef>
              <a:spcAft>
                <a:spcPct val="0"/>
              </a:spcAft>
              <a:buFont typeface="Wingdings" charset="2"/>
              <a:buChar char="§"/>
              <a:defRPr kern="1200">
                <a:solidFill>
                  <a:srgbClr val="404040"/>
                </a:solidFill>
                <a:latin typeface="Arial" charset="0"/>
                <a:ea typeface="ＭＳ Ｐゴシック" charset="-128"/>
                <a:cs typeface="Helvetica" charset="0"/>
              </a:defRPr>
            </a:lvl8pPr>
            <a:lvl9pPr marL="3886200" indent="-228600" algn="l" defTabSz="457200" rtl="0" eaLnBrk="0" fontAlgn="base" latinLnBrk="0" hangingPunct="0">
              <a:spcBef>
                <a:spcPct val="20000"/>
              </a:spcBef>
              <a:spcAft>
                <a:spcPct val="0"/>
              </a:spcAft>
              <a:buFont typeface="Wingdings" charset="2"/>
              <a:buChar char="§"/>
              <a:defRPr kern="1200">
                <a:solidFill>
                  <a:srgbClr val="404040"/>
                </a:solidFill>
                <a:latin typeface="Arial" charset="0"/>
                <a:ea typeface="ＭＳ Ｐゴシック" charset="-128"/>
                <a:cs typeface="Helvetica" charset="0"/>
              </a:defRPr>
            </a:lvl9pPr>
          </a:lstStyle>
          <a:p>
            <a:pPr algn="r">
              <a:spcBef>
                <a:spcPct val="0"/>
              </a:spcBef>
              <a:buFontTx/>
              <a:buNone/>
            </a:pPr>
            <a:r>
              <a:rPr lang="en-US" sz="900" dirty="0">
                <a:solidFill>
                  <a:schemeClr val="bg1"/>
                </a:solidFill>
              </a:rPr>
              <a:t>4826-6157-3271</a:t>
            </a:r>
            <a:endParaRPr lang="en-US" altLang="en-US" sz="900" dirty="0">
              <a:solidFill>
                <a:schemeClr val="bg1"/>
              </a:solidFill>
            </a:endParaRPr>
          </a:p>
        </p:txBody>
      </p:sp>
      <p:sp>
        <p:nvSpPr>
          <p:cNvPr id="6" name="Subtitle 9"/>
          <p:cNvSpPr>
            <a:spLocks noGrp="1"/>
          </p:cNvSpPr>
          <p:nvPr>
            <p:ph type="subTitle" idx="1"/>
          </p:nvPr>
        </p:nvSpPr>
        <p:spPr>
          <a:xfrm>
            <a:off x="334963" y="2895600"/>
            <a:ext cx="8351837" cy="1066800"/>
          </a:xfrm>
        </p:spPr>
        <p:txBody>
          <a:bodyPr anchor="b"/>
          <a:lstStyle/>
          <a:p>
            <a:pPr algn="ctr">
              <a:lnSpc>
                <a:spcPts val="1600"/>
              </a:lnSpc>
              <a:spcBef>
                <a:spcPts val="0"/>
              </a:spcBef>
              <a:buClr>
                <a:srgbClr val="B6B8BC"/>
              </a:buClr>
            </a:pPr>
            <a:r>
              <a:rPr lang="en-US" altLang="en-US" sz="1400" dirty="0">
                <a:solidFill>
                  <a:schemeClr val="tx2"/>
                </a:solidFill>
                <a:latin typeface="Arial" charset="0"/>
                <a:ea typeface="ＭＳ Ｐゴシック" charset="-128"/>
              </a:rPr>
              <a:t>James E. Spiotto</a:t>
            </a:r>
            <a:br>
              <a:rPr lang="en-US" altLang="en-US" sz="1400" dirty="0">
                <a:solidFill>
                  <a:schemeClr val="tx2"/>
                </a:solidFill>
                <a:latin typeface="Arial" charset="0"/>
                <a:ea typeface="ＭＳ Ｐゴシック" charset="-128"/>
              </a:rPr>
            </a:br>
            <a:r>
              <a:rPr lang="en-US" altLang="en-US" sz="1400" dirty="0">
                <a:solidFill>
                  <a:schemeClr val="tx2"/>
                </a:solidFill>
                <a:latin typeface="Arial" charset="0"/>
                <a:ea typeface="ＭＳ Ｐゴシック" charset="-128"/>
              </a:rPr>
              <a:t>Managing Director</a:t>
            </a:r>
            <a:br>
              <a:rPr lang="en-US" altLang="en-US" sz="1400" dirty="0">
                <a:solidFill>
                  <a:schemeClr val="tx2"/>
                </a:solidFill>
                <a:latin typeface="Arial" charset="0"/>
                <a:ea typeface="ＭＳ Ｐゴシック" charset="-128"/>
              </a:rPr>
            </a:br>
            <a:r>
              <a:rPr lang="en-US" altLang="en-US" sz="1400" dirty="0">
                <a:solidFill>
                  <a:schemeClr val="tx2"/>
                </a:solidFill>
                <a:latin typeface="Arial" charset="0"/>
                <a:ea typeface="ＭＳ Ｐゴシック" charset="-128"/>
              </a:rPr>
              <a:t>Chapman Strategic Advisors LLC</a:t>
            </a:r>
            <a:br>
              <a:rPr lang="en-US" altLang="en-US" sz="1400" dirty="0">
                <a:solidFill>
                  <a:schemeClr val="tx2"/>
                </a:solidFill>
                <a:latin typeface="Arial" charset="0"/>
                <a:ea typeface="ＭＳ Ｐゴシック" charset="-128"/>
              </a:rPr>
            </a:br>
            <a:r>
              <a:rPr lang="en-US" altLang="en-US" sz="1400" dirty="0">
                <a:solidFill>
                  <a:schemeClr val="tx2"/>
                </a:solidFill>
                <a:latin typeface="Arial" charset="0"/>
                <a:ea typeface="ＭＳ Ｐゴシック" charset="-128"/>
              </a:rPr>
              <a:t>Co-Publisher Muninetguide.com</a:t>
            </a:r>
            <a:br>
              <a:rPr lang="en-US" altLang="en-US" sz="1400" dirty="0">
                <a:solidFill>
                  <a:schemeClr val="tx2"/>
                </a:solidFill>
                <a:latin typeface="Arial" charset="0"/>
                <a:ea typeface="ＭＳ Ｐゴシック" charset="-128"/>
              </a:rPr>
            </a:br>
            <a:r>
              <a:rPr lang="en-US" altLang="en-US" sz="1400" dirty="0">
                <a:solidFill>
                  <a:schemeClr val="tx2"/>
                </a:solidFill>
                <a:latin typeface="Arial" charset="0"/>
                <a:ea typeface="ＭＳ Ｐゴシック" charset="-128"/>
              </a:rPr>
              <a:t>May 17, 2019</a:t>
            </a:r>
          </a:p>
        </p:txBody>
      </p:sp>
      <p:sp>
        <p:nvSpPr>
          <p:cNvPr id="7" name="TextBox 10"/>
          <p:cNvSpPr txBox="1">
            <a:spLocks noChangeArrowheads="1"/>
          </p:cNvSpPr>
          <p:nvPr/>
        </p:nvSpPr>
        <p:spPr bwMode="auto">
          <a:xfrm>
            <a:off x="334963" y="4114800"/>
            <a:ext cx="8351837" cy="2007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11125" indent="-109538" eaLnBrk="0" hangingPunct="0">
              <a:defRPr sz="2400">
                <a:solidFill>
                  <a:schemeClr val="tx1"/>
                </a:solidFill>
                <a:latin typeface="Arial Narrow" charset="0"/>
                <a:ea typeface="ヒラギノ角ゴ Pro W3" charset="-128"/>
              </a:defRPr>
            </a:lvl1pPr>
            <a:lvl2pPr marL="37931725" indent="-37474525" eaLnBrk="0" hangingPunct="0">
              <a:defRPr sz="2400">
                <a:solidFill>
                  <a:schemeClr val="tx1"/>
                </a:solidFill>
                <a:latin typeface="Arial Narrow" charset="0"/>
                <a:ea typeface="ヒラギノ角ゴ Pro W3" charset="-128"/>
              </a:defRPr>
            </a:lvl2pPr>
            <a:lvl3pPr eaLnBrk="0" hangingPunct="0">
              <a:defRPr sz="2400">
                <a:solidFill>
                  <a:schemeClr val="tx1"/>
                </a:solidFill>
                <a:latin typeface="Arial Narrow" charset="0"/>
                <a:ea typeface="ヒラギノ角ゴ Pro W3" charset="-128"/>
              </a:defRPr>
            </a:lvl3pPr>
            <a:lvl4pPr eaLnBrk="0" hangingPunct="0">
              <a:defRPr sz="2400">
                <a:solidFill>
                  <a:schemeClr val="tx1"/>
                </a:solidFill>
                <a:latin typeface="Arial Narrow" charset="0"/>
                <a:ea typeface="ヒラギノ角ゴ Pro W3" charset="-128"/>
              </a:defRPr>
            </a:lvl4pPr>
            <a:lvl5pPr eaLnBrk="0" hangingPunct="0">
              <a:defRPr sz="2400">
                <a:solidFill>
                  <a:schemeClr val="tx1"/>
                </a:solidFill>
                <a:latin typeface="Arial Narrow" charset="0"/>
                <a:ea typeface="ヒラギノ角ゴ Pro W3" charset="-128"/>
              </a:defRPr>
            </a:lvl5pPr>
            <a:lvl6pPr marL="457200" eaLnBrk="0" fontAlgn="base" hangingPunct="0">
              <a:spcBef>
                <a:spcPct val="0"/>
              </a:spcBef>
              <a:spcAft>
                <a:spcPct val="0"/>
              </a:spcAft>
              <a:defRPr sz="2400">
                <a:solidFill>
                  <a:schemeClr val="tx1"/>
                </a:solidFill>
                <a:latin typeface="Arial Narrow" charset="0"/>
                <a:ea typeface="ヒラギノ角ゴ Pro W3" charset="-128"/>
              </a:defRPr>
            </a:lvl6pPr>
            <a:lvl7pPr marL="914400" eaLnBrk="0" fontAlgn="base" hangingPunct="0">
              <a:spcBef>
                <a:spcPct val="0"/>
              </a:spcBef>
              <a:spcAft>
                <a:spcPct val="0"/>
              </a:spcAft>
              <a:defRPr sz="2400">
                <a:solidFill>
                  <a:schemeClr val="tx1"/>
                </a:solidFill>
                <a:latin typeface="Arial Narrow" charset="0"/>
                <a:ea typeface="ヒラギノ角ゴ Pro W3" charset="-128"/>
              </a:defRPr>
            </a:lvl7pPr>
            <a:lvl8pPr marL="1371600" eaLnBrk="0" fontAlgn="base" hangingPunct="0">
              <a:spcBef>
                <a:spcPct val="0"/>
              </a:spcBef>
              <a:spcAft>
                <a:spcPct val="0"/>
              </a:spcAft>
              <a:defRPr sz="2400">
                <a:solidFill>
                  <a:schemeClr val="tx1"/>
                </a:solidFill>
                <a:latin typeface="Arial Narrow" charset="0"/>
                <a:ea typeface="ヒラギノ角ゴ Pro W3" charset="-128"/>
              </a:defRPr>
            </a:lvl8pPr>
            <a:lvl9pPr marL="1828800" eaLnBrk="0" fontAlgn="base" hangingPunct="0">
              <a:spcBef>
                <a:spcPct val="0"/>
              </a:spcBef>
              <a:spcAft>
                <a:spcPct val="0"/>
              </a:spcAft>
              <a:defRPr sz="2400">
                <a:solidFill>
                  <a:schemeClr val="tx1"/>
                </a:solidFill>
                <a:latin typeface="Arial Narrow" charset="0"/>
                <a:ea typeface="ヒラギノ角ゴ Pro W3" charset="-128"/>
              </a:defRPr>
            </a:lvl9pPr>
          </a:lstStyle>
          <a:p>
            <a:pPr algn="just">
              <a:lnSpc>
                <a:spcPts val="1000"/>
              </a:lnSpc>
            </a:pPr>
            <a:r>
              <a:rPr lang="en-US" altLang="en-US" sz="800" dirty="0">
                <a:solidFill>
                  <a:srgbClr val="0C3873"/>
                </a:solidFill>
                <a:latin typeface="Arial" panose="020B0604020202020204" pitchFamily="34" charset="0"/>
                <a:cs typeface="Arial" panose="020B0604020202020204" pitchFamily="34" charset="0"/>
              </a:rPr>
              <a:t>©	2019 by James E. Spiotto. All rights reserved. </a:t>
            </a:r>
            <a:r>
              <a:rPr lang="en-US" sz="800" dirty="0">
                <a:solidFill>
                  <a:srgbClr val="0C3873"/>
                </a:solidFill>
                <a:latin typeface="Arial" panose="020B0604020202020204" pitchFamily="34" charset="0"/>
                <a:ea typeface="Arial" charset="0"/>
                <a:cs typeface="Arial" panose="020B0604020202020204" pitchFamily="34" charset="0"/>
              </a:rPr>
              <a:t>James E. Spiotto is the Co-Publisher of Muninet Guide and a retired partner of Chapman and Cutler LLP as well as Managing Director of Chapman Strategic Advisors LLC and President of JASSEE Advisors, LLC. This document is for informational purposes, general in nature and based on authorities that are subject to change. It is not intended as a recommendation or advice with regard to any action or inaction to be taken. The views expressed herein are solely those of the author and do not reflect the position, opinion or views of Chapman and Cutler LLP or Chapman Strategic Advisors LLC. </a:t>
            </a:r>
            <a:r>
              <a:rPr lang="en-US" altLang="en-US" sz="800" dirty="0">
                <a:solidFill>
                  <a:srgbClr val="0C3873"/>
                </a:solidFill>
                <a:latin typeface="Arial" panose="020B0604020202020204" pitchFamily="34" charset="0"/>
                <a:cs typeface="Arial" panose="020B0604020202020204" pitchFamily="34" charset="0"/>
              </a:rPr>
              <a:t>For further reading: Remarks of James E. Spiotto of Chapman and Cutler LLP to the U.S. Securities and Exchange Commission field hearing at Birmingham, Alabama on July 29, 2011 on the State of the Municipal Securities Market, Remarks of James E. Spiotto of Chapman and Cutler LLP, and the Second Edition of "MUNICIPALITIES IN DISTRESS?" authored by James E. Spiotto and published by Chapman and Cutler LLP which is a 50-State Survey of State Laws Dealing with Financial Emergencies of Local Governments, Rights and Remedies Provided by States to Investors in Financially Distressed Local Government Debt, and State Authorization of Municipalities to File Chapter 9 Bankruptcy, which is available from Chapman and Cutler LLP or on Amazon.com, PRIMER ON MUNICIPAL DEBT ADJUSTMENT, published by Chapman and Cutler LLP, which is available from Chapman and Cutler LLP, "The Role of the State in Supervising and Assisting Municipalities, Especially in Times of Financial Distress," by James E. Spiotto in the MUNICIPAL FINANCE JOURNAL, Winter/Spring 2013 and "How Municipalities in Financial Distress Should Deal with Unfunded Pension Obligations and Appropriate Funding of Essential Services," 50 WILLAMETTE LAW REVIEW 515 (2014), "Reducing Risk to Payment of State and Local Government Debt Obligations, Statutory Liens from Rhode Island to California SB 222" MUNINET GUIDE (July 28, 2015) http:www.muninetguide.com/articles/reducing-risk-to-payment-of-state-and-local-government-debt-7401, Remarks of James E. Spiotto to the United States Senate Committee on the Judiciary in connection with the hearing on December 1, 2015 on the financial distress in Puerto Rico and the role of Congress. </a:t>
            </a:r>
            <a:r>
              <a:rPr lang="en-US" sz="800" dirty="0">
                <a:solidFill>
                  <a:srgbClr val="0C3873"/>
                </a:solidFill>
                <a:latin typeface="Arial" panose="020B0604020202020204" pitchFamily="34" charset="0"/>
                <a:cs typeface="Arial" panose="020B0604020202020204" pitchFamily="34" charset="0"/>
              </a:rPr>
              <a:t>"Puerto Rico's 'Assured' Decision Should Be Reconsidered or Reversed" MUNINET GUIDE (Feb 5, 2018) http:www.muninetguide.com/articles/puerto-rico-assured-decision_179937.</a:t>
            </a:r>
            <a:endParaRPr lang="en-US" altLang="en-US" sz="800" dirty="0">
              <a:solidFill>
                <a:srgbClr val="0C3873"/>
              </a:solidFill>
              <a:latin typeface="Arial" panose="020B0604020202020204" pitchFamily="34" charset="0"/>
              <a:cs typeface="Arial" panose="020B0604020202020204" pitchFamily="34" charset="0"/>
            </a:endParaRPr>
          </a:p>
        </p:txBody>
      </p:sp>
      <p:sp>
        <p:nvSpPr>
          <p:cNvPr id="8" name="Title 8">
            <a:extLst>
              <a:ext uri="{FF2B5EF4-FFF2-40B4-BE49-F238E27FC236}">
                <a16:creationId xmlns:a16="http://schemas.microsoft.com/office/drawing/2014/main" xmlns:ma14="http://schemas.microsoft.com/office/mac/drawingml/2011/main" xmlns:a14="http://schemas.microsoft.com/office/drawing/2010/main" xmlns="" id="{4999A541-E66B-D440-ABA9-4EDC6B4D06CF}"/>
              </a:ext>
            </a:extLst>
          </p:cNvPr>
          <p:cNvSpPr txBox="1">
            <a:spLocks/>
          </p:cNvSpPr>
          <p:nvPr/>
        </p:nvSpPr>
        <p:spPr bwMode="auto">
          <a:xfrm>
            <a:off x="319148" y="762000"/>
            <a:ext cx="8351837"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a16="http://schemas.microsoft.com/office/drawing/2014/main" xmlns:a14="http://schemas.microsoft.com/office/drawing/2010/main" xmlns=""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b="1" kern="1200">
                <a:solidFill>
                  <a:srgbClr val="0C3873"/>
                </a:solidFill>
                <a:latin typeface="Arial"/>
                <a:ea typeface="ＭＳ Ｐゴシック" pitchFamily="-105" charset="-128"/>
                <a:cs typeface="Helvetica"/>
              </a:defRPr>
            </a:lvl1pPr>
            <a:lvl2pPr algn="l" defTabSz="457200" rtl="0" eaLnBrk="0" fontAlgn="base" hangingPunct="0">
              <a:spcBef>
                <a:spcPct val="0"/>
              </a:spcBef>
              <a:spcAft>
                <a:spcPct val="0"/>
              </a:spcAft>
              <a:defRPr sz="3600" b="1">
                <a:solidFill>
                  <a:srgbClr val="0C3873"/>
                </a:solidFill>
                <a:latin typeface="Arial" pitchFamily="-106" charset="0"/>
                <a:ea typeface="ＭＳ Ｐゴシック" pitchFamily="-105" charset="-128"/>
                <a:cs typeface="Helvetica" charset="0"/>
              </a:defRPr>
            </a:lvl2pPr>
            <a:lvl3pPr algn="l" defTabSz="457200" rtl="0" eaLnBrk="0" fontAlgn="base" hangingPunct="0">
              <a:spcBef>
                <a:spcPct val="0"/>
              </a:spcBef>
              <a:spcAft>
                <a:spcPct val="0"/>
              </a:spcAft>
              <a:defRPr sz="3600" b="1">
                <a:solidFill>
                  <a:srgbClr val="0C3873"/>
                </a:solidFill>
                <a:latin typeface="Arial" pitchFamily="-106" charset="0"/>
                <a:ea typeface="ＭＳ Ｐゴシック" pitchFamily="-105" charset="-128"/>
                <a:cs typeface="Helvetica" charset="0"/>
              </a:defRPr>
            </a:lvl3pPr>
            <a:lvl4pPr algn="l" defTabSz="457200" rtl="0" eaLnBrk="0" fontAlgn="base" hangingPunct="0">
              <a:spcBef>
                <a:spcPct val="0"/>
              </a:spcBef>
              <a:spcAft>
                <a:spcPct val="0"/>
              </a:spcAft>
              <a:defRPr sz="3600" b="1">
                <a:solidFill>
                  <a:srgbClr val="0C3873"/>
                </a:solidFill>
                <a:latin typeface="Arial" pitchFamily="-106" charset="0"/>
                <a:ea typeface="ＭＳ Ｐゴシック" pitchFamily="-105" charset="-128"/>
                <a:cs typeface="Helvetica" charset="0"/>
              </a:defRPr>
            </a:lvl4pPr>
            <a:lvl5pPr algn="l" defTabSz="457200" rtl="0" eaLnBrk="0" fontAlgn="base" hangingPunct="0">
              <a:spcBef>
                <a:spcPct val="0"/>
              </a:spcBef>
              <a:spcAft>
                <a:spcPct val="0"/>
              </a:spcAft>
              <a:defRPr sz="3600" b="1">
                <a:solidFill>
                  <a:srgbClr val="0C3873"/>
                </a:solidFill>
                <a:latin typeface="Arial" pitchFamily="-106" charset="0"/>
                <a:ea typeface="ＭＳ Ｐゴシック" pitchFamily="-105" charset="-128"/>
                <a:cs typeface="Helvetica" charset="0"/>
              </a:defRPr>
            </a:lvl5pPr>
            <a:lvl6pPr marL="4572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6pPr>
            <a:lvl7pPr marL="9144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7pPr>
            <a:lvl8pPr marL="13716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8pPr>
            <a:lvl9pPr marL="18288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9pPr>
          </a:lstStyle>
          <a:p>
            <a:r>
              <a:rPr lang="en-US" altLang="en-US" sz="2800" dirty="0">
                <a:latin typeface="Arial" charset="0"/>
                <a:ea typeface="ＭＳ Ｐゴシック" charset="-128"/>
                <a:cs typeface="Helvetica" charset="0"/>
              </a:rPr>
              <a:t>Municipal Analysts Group of New York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1">
            <a:extLst>
              <a:ext uri="{FF2B5EF4-FFF2-40B4-BE49-F238E27FC236}">
                <a16:creationId xmlns:a16="http://schemas.microsoft.com/office/drawing/2014/main" xmlns:p14="http://schemas.microsoft.com/office/powerpoint/2010/main" xmlns:a14="http://schemas.microsoft.com/office/drawing/2010/main" xmlns="" id="{010AC1FE-AABB-7E43-BBF6-7F44E532B1FB}"/>
              </a:ext>
            </a:extLst>
          </p:cNvPr>
          <p:cNvSpPr>
            <a:spLocks noGrp="1"/>
          </p:cNvSpPr>
          <p:nvPr>
            <p:ph type="title"/>
          </p:nvPr>
        </p:nvSpPr>
        <p:spPr/>
        <p:txBody>
          <a:bodyPr/>
          <a:lstStyle/>
          <a:p>
            <a:pPr marL="633413" indent="-633413"/>
            <a:r>
              <a:rPr lang="en-US" altLang="en-US" dirty="0">
                <a:latin typeface="Arial" panose="020B0604020202020204" pitchFamily="34" charset="0"/>
                <a:ea typeface="ＭＳ Ｐゴシック" panose="020B0600070205080204" pitchFamily="34" charset="-128"/>
                <a:cs typeface="Helvetica" pitchFamily="2" charset="0"/>
              </a:rPr>
              <a:t>II.	The Benefits of</a:t>
            </a:r>
            <a:br>
              <a:rPr lang="en-US" altLang="en-US" dirty="0">
                <a:latin typeface="Arial" panose="020B0604020202020204" pitchFamily="34" charset="0"/>
                <a:ea typeface="ＭＳ Ｐゴシック" panose="020B0600070205080204" pitchFamily="34" charset="-128"/>
                <a:cs typeface="Helvetica" pitchFamily="2" charset="0"/>
              </a:rPr>
            </a:br>
            <a:r>
              <a:rPr lang="en-US" altLang="en-US" dirty="0">
                <a:latin typeface="Arial" panose="020B0604020202020204" pitchFamily="34" charset="0"/>
                <a:ea typeface="ＭＳ Ｐゴシック" panose="020B0600070205080204" pitchFamily="34" charset="-128"/>
                <a:cs typeface="Helvetica" pitchFamily="2" charset="0"/>
              </a:rPr>
              <a:t>Special Revenues Bonds</a:t>
            </a:r>
          </a:p>
        </p:txBody>
      </p:sp>
      <p:sp>
        <p:nvSpPr>
          <p:cNvPr id="34818" name="Slide Number Placeholder 3">
            <a:extLst>
              <a:ext uri="{FF2B5EF4-FFF2-40B4-BE49-F238E27FC236}">
                <a16:creationId xmlns:a16="http://schemas.microsoft.com/office/drawing/2014/main" xmlns:p14="http://schemas.microsoft.com/office/powerpoint/2010/main" xmlns:a14="http://schemas.microsoft.com/office/drawing/2010/main" xmlns="" id="{0E959F1B-F741-CC45-850B-179D0491A94F}"/>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49E8605B-7D80-4B4F-BCD3-CC9E1A57F08C}" type="slidenum">
              <a:rPr lang="en-US" altLang="en-US" sz="1000" smtClean="0">
                <a:solidFill>
                  <a:srgbClr val="FFFFFF"/>
                </a:solidFill>
              </a:rPr>
              <a:pPr>
                <a:spcBef>
                  <a:spcPct val="0"/>
                </a:spcBef>
                <a:buFontTx/>
                <a:buNone/>
              </a:pPr>
              <a:t>9</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C5213244-476E-B942-9728-5495345E327E}"/>
              </a:ext>
            </a:extLst>
          </p:cNvPr>
          <p:cNvSpPr>
            <a:spLocks noGrp="1"/>
          </p:cNvSpPr>
          <p:nvPr>
            <p:ph idx="1"/>
          </p:nvPr>
        </p:nvSpPr>
        <p:spPr/>
        <p:txBody>
          <a:bodyPr/>
          <a:lstStyle/>
          <a:p>
            <a:pPr marL="0" indent="0">
              <a:buFont typeface="Wingdings" charset="2"/>
              <a:buNone/>
              <a:defRPr/>
            </a:pPr>
            <a:r>
              <a:rPr lang="en-US" u="sng" dirty="0">
                <a:latin typeface="Arial" charset="0"/>
                <a:ea typeface="ＭＳ Ｐゴシック" charset="-128"/>
              </a:rPr>
              <a:t>What are the benefits of statutory liens and special revenues</a:t>
            </a:r>
            <a:r>
              <a:rPr lang="en-US" dirty="0">
                <a:latin typeface="Arial" charset="0"/>
                <a:ea typeface="ＭＳ Ｐゴシック" charset="-128"/>
              </a:rPr>
              <a:t>?</a:t>
            </a:r>
          </a:p>
          <a:p>
            <a:pPr marL="862013" lvl="1" indent="-461963">
              <a:buNone/>
              <a:defRPr/>
            </a:pPr>
            <a:r>
              <a:rPr lang="en-US" altLang="en-US" dirty="0">
                <a:latin typeface="Arial" charset="0"/>
                <a:ea typeface="ＭＳ Ｐゴシック" charset="-128"/>
                <a:cs typeface="Helvetica" charset="0"/>
              </a:rPr>
              <a:t>1.	</a:t>
            </a:r>
            <a:r>
              <a:rPr lang="en-US" altLang="en-US" u="sng" dirty="0">
                <a:latin typeface="Arial" charset="0"/>
                <a:ea typeface="ＭＳ Ｐゴシック" charset="-128"/>
                <a:cs typeface="Helvetica" charset="0"/>
              </a:rPr>
              <a:t>Create predictable priorities in Chapter 9</a:t>
            </a:r>
            <a:r>
              <a:rPr lang="en-US" altLang="en-US" dirty="0">
                <a:latin typeface="Arial" charset="0"/>
                <a:ea typeface="ＭＳ Ｐゴシック" charset="-128"/>
                <a:cs typeface="Helvetica" charset="0"/>
              </a:rPr>
              <a:t>. These types of financings are intended to create predictable priorities in Chapter 9 so municipal bond market participants can be protected by a predictable result.</a:t>
            </a:r>
          </a:p>
          <a:p>
            <a:pPr marL="862013" lvl="1" indent="-461963">
              <a:buNone/>
              <a:defRPr/>
            </a:pPr>
            <a:r>
              <a:rPr lang="en-US" dirty="0">
                <a:latin typeface="Arial" charset="0"/>
                <a:ea typeface="ＭＳ Ｐゴシック" charset="-128"/>
              </a:rPr>
              <a:t>2.	</a:t>
            </a:r>
            <a:r>
              <a:rPr lang="en-US" altLang="en-US" u="sng" dirty="0">
                <a:latin typeface="Arial" charset="0"/>
                <a:ea typeface="ＭＳ Ｐゴシック" charset="-128"/>
                <a:cs typeface="Helvetica" charset="0"/>
              </a:rPr>
              <a:t>Outside Chapter 9 payment is enforceable</a:t>
            </a:r>
            <a:r>
              <a:rPr lang="en-US" altLang="en-US" dirty="0">
                <a:latin typeface="Arial" charset="0"/>
                <a:ea typeface="ＭＳ Ｐゴシック" charset="-128"/>
                <a:cs typeface="Helvetica" charset="0"/>
              </a:rPr>
              <a:t>. Outside of a Chapter 9 proceeding, participants would be protected through enforcing payment by writ of mandamus or other remedies and the fact that a governmental officer must comply with the mandate of state law or suffer the penalties.</a:t>
            </a:r>
          </a:p>
        </p:txBody>
      </p:sp>
    </p:spTree>
    <p:extLst>
      <p:ext uri="{BB962C8B-B14F-4D97-AF65-F5344CB8AC3E}">
        <p14:creationId xmlns:p14="http://schemas.microsoft.com/office/powerpoint/2010/main" val="1246665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1">
            <a:extLst>
              <a:ext uri="{FF2B5EF4-FFF2-40B4-BE49-F238E27FC236}">
                <a16:creationId xmlns:a16="http://schemas.microsoft.com/office/drawing/2014/main" xmlns:p14="http://schemas.microsoft.com/office/powerpoint/2010/main" xmlns:a14="http://schemas.microsoft.com/office/drawing/2010/main" xmlns="" id="{010AC1FE-AABB-7E43-BBF6-7F44E532B1FB}"/>
              </a:ext>
            </a:extLst>
          </p:cNvPr>
          <p:cNvSpPr>
            <a:spLocks noGrp="1"/>
          </p:cNvSpPr>
          <p:nvPr>
            <p:ph type="title"/>
          </p:nvPr>
        </p:nvSpPr>
        <p:spPr/>
        <p:txBody>
          <a:bodyPr/>
          <a:lstStyle/>
          <a:p>
            <a:pPr marL="633413" indent="-633413"/>
            <a:r>
              <a:rPr lang="en-US" altLang="en-US" dirty="0">
                <a:latin typeface="Arial" panose="020B0604020202020204" pitchFamily="34" charset="0"/>
                <a:ea typeface="ＭＳ Ｐゴシック" panose="020B0600070205080204" pitchFamily="34" charset="-128"/>
                <a:cs typeface="Helvetica" pitchFamily="2" charset="0"/>
              </a:rPr>
              <a:t>II.	The Benefits of</a:t>
            </a:r>
            <a:br>
              <a:rPr lang="en-US" altLang="en-US" dirty="0">
                <a:latin typeface="Arial" panose="020B0604020202020204" pitchFamily="34" charset="0"/>
                <a:ea typeface="ＭＳ Ｐゴシック" panose="020B0600070205080204" pitchFamily="34" charset="-128"/>
                <a:cs typeface="Helvetica" pitchFamily="2" charset="0"/>
              </a:rPr>
            </a:br>
            <a:r>
              <a:rPr lang="en-US" altLang="en-US" dirty="0">
                <a:latin typeface="Arial" panose="020B0604020202020204" pitchFamily="34" charset="0"/>
                <a:ea typeface="ＭＳ Ｐゴシック" panose="020B0600070205080204" pitchFamily="34" charset="-128"/>
                <a:cs typeface="Helvetica" pitchFamily="2" charset="0"/>
              </a:rPr>
              <a:t>Special Revenues Bonds</a:t>
            </a:r>
          </a:p>
        </p:txBody>
      </p:sp>
      <p:sp>
        <p:nvSpPr>
          <p:cNvPr id="34818" name="Slide Number Placeholder 3">
            <a:extLst>
              <a:ext uri="{FF2B5EF4-FFF2-40B4-BE49-F238E27FC236}">
                <a16:creationId xmlns:a16="http://schemas.microsoft.com/office/drawing/2014/main" xmlns:p14="http://schemas.microsoft.com/office/powerpoint/2010/main" xmlns:a14="http://schemas.microsoft.com/office/drawing/2010/main" xmlns="" id="{0E959F1B-F741-CC45-850B-179D0491A94F}"/>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49E8605B-7D80-4B4F-BCD3-CC9E1A57F08C}" type="slidenum">
              <a:rPr lang="en-US" altLang="en-US" sz="1000" smtClean="0">
                <a:solidFill>
                  <a:srgbClr val="FFFFFF"/>
                </a:solidFill>
              </a:rPr>
              <a:pPr>
                <a:spcBef>
                  <a:spcPct val="0"/>
                </a:spcBef>
                <a:buFontTx/>
                <a:buNone/>
              </a:pPr>
              <a:t>10</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C5213244-476E-B942-9728-5495345E327E}"/>
              </a:ext>
            </a:extLst>
          </p:cNvPr>
          <p:cNvSpPr>
            <a:spLocks noGrp="1"/>
          </p:cNvSpPr>
          <p:nvPr>
            <p:ph idx="1"/>
          </p:nvPr>
        </p:nvSpPr>
        <p:spPr/>
        <p:txBody>
          <a:bodyPr/>
          <a:lstStyle/>
          <a:p>
            <a:pPr marL="862013" lvl="1" indent="-461963">
              <a:buNone/>
              <a:defRPr/>
            </a:pPr>
            <a:r>
              <a:rPr lang="en-US" dirty="0">
                <a:latin typeface="Arial" charset="0"/>
                <a:ea typeface="ＭＳ Ｐゴシック" charset="-128"/>
              </a:rPr>
              <a:t>3.	</a:t>
            </a:r>
            <a:r>
              <a:rPr lang="en-US" altLang="en-US" u="sng" dirty="0">
                <a:latin typeface="Arial" charset="0"/>
                <a:ea typeface="ＭＳ Ｐゴシック" charset="-128"/>
                <a:cs typeface="Helvetica" charset="0"/>
              </a:rPr>
              <a:t>Assured payment is the intended result</a:t>
            </a:r>
            <a:r>
              <a:rPr lang="en-US" altLang="en-US" dirty="0">
                <a:latin typeface="Arial" charset="0"/>
                <a:ea typeface="ＭＳ Ｐゴシック" charset="-128"/>
                <a:cs typeface="Helvetica" charset="0"/>
              </a:rPr>
              <a:t>. In Chapter 9, there is intended to be established priority and assurance of payment so that governmental bodies suffering from temporary illiquidity would have access to the municipal bond market with a dedicated source of payment that would survive Chapter 9. (</a:t>
            </a:r>
            <a:r>
              <a:rPr lang="en-US" altLang="en-US" i="1" dirty="0">
                <a:latin typeface="Arial" charset="0"/>
                <a:ea typeface="ＭＳ Ｐゴシック" charset="-128"/>
                <a:cs typeface="Helvetica" charset="0"/>
              </a:rPr>
              <a:t>See</a:t>
            </a:r>
            <a:r>
              <a:rPr lang="en-US" altLang="en-US" dirty="0">
                <a:latin typeface="Arial" charset="0"/>
                <a:ea typeface="ＭＳ Ｐゴシック" charset="-128"/>
                <a:cs typeface="Helvetica" charset="0"/>
              </a:rPr>
              <a:t> legislative history of 1988 Amendments to the Bankruptcy Code regarding solving the dilemma of the City of Cleveland in 1978.)</a:t>
            </a:r>
            <a:endParaRPr lang="en-US" dirty="0"/>
          </a:p>
        </p:txBody>
      </p:sp>
    </p:spTree>
    <p:extLst>
      <p:ext uri="{BB962C8B-B14F-4D97-AF65-F5344CB8AC3E}">
        <p14:creationId xmlns:p14="http://schemas.microsoft.com/office/powerpoint/2010/main" val="2463719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3">
            <a:extLst>
              <a:ext uri="{FF2B5EF4-FFF2-40B4-BE49-F238E27FC236}">
                <a16:creationId xmlns:a16="http://schemas.microsoft.com/office/drawing/2014/main" xmlns:p14="http://schemas.microsoft.com/office/powerpoint/2010/main" xmlns:a14="http://schemas.microsoft.com/office/drawing/2010/main" xmlns="" id="{48260279-57C8-9D43-9388-95EFBA584A06}"/>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595336E4-770A-C34B-82E1-71AFD23BF18E}" type="slidenum">
              <a:rPr lang="en-US" altLang="en-US" sz="1000" smtClean="0">
                <a:solidFill>
                  <a:srgbClr val="FFFFFF"/>
                </a:solidFill>
              </a:rPr>
              <a:pPr>
                <a:spcBef>
                  <a:spcPct val="0"/>
                </a:spcBef>
                <a:buFontTx/>
                <a:buNone/>
              </a:pPr>
              <a:t>11</a:t>
            </a:fld>
            <a:endParaRPr lang="en-US" altLang="en-US" sz="1000" dirty="0">
              <a:solidFill>
                <a:srgbClr val="FFFFFF"/>
              </a:solidFill>
            </a:endParaRPr>
          </a:p>
        </p:txBody>
      </p:sp>
      <p:sp>
        <p:nvSpPr>
          <p:cNvPr id="53250" name="Content Placeholder 2">
            <a:extLst>
              <a:ext uri="{FF2B5EF4-FFF2-40B4-BE49-F238E27FC236}">
                <a16:creationId xmlns:a16="http://schemas.microsoft.com/office/drawing/2014/main" xmlns:p14="http://schemas.microsoft.com/office/powerpoint/2010/main" xmlns:a14="http://schemas.microsoft.com/office/drawing/2010/main" xmlns="" id="{017E29BC-48FE-464B-90FB-7994D3E4E99D}"/>
              </a:ext>
            </a:extLst>
          </p:cNvPr>
          <p:cNvSpPr>
            <a:spLocks noGrp="1" noChangeArrowheads="1"/>
          </p:cNvSpPr>
          <p:nvPr>
            <p:ph idx="1"/>
          </p:nvPr>
        </p:nvSpPr>
        <p:spPr/>
        <p:txBody>
          <a:bodyPr/>
          <a:lstStyle/>
          <a:p>
            <a:pPr marL="7938" indent="-7938">
              <a:buFont typeface="Wingdings" pitchFamily="2" charset="2"/>
              <a:buNone/>
            </a:pPr>
            <a:r>
              <a:rPr lang="en-US" altLang="en-US" u="sng" dirty="0">
                <a:latin typeface="Arial" panose="020B0604020202020204" pitchFamily="34" charset="0"/>
                <a:ea typeface="ＭＳ Ｐゴシック" panose="020B0600070205080204" pitchFamily="34" charset="-128"/>
                <a:cs typeface="Helvetica" pitchFamily="2" charset="0"/>
              </a:rPr>
              <a:t>Specifically, the actual language of the Senate Report for the 1988 Amendments supports the understanding of the municipal market that special revenues are to be timely paid in Chapter 9</a:t>
            </a:r>
            <a:r>
              <a:rPr lang="en-US" altLang="en-US" dirty="0">
                <a:latin typeface="Arial" panose="020B0604020202020204" pitchFamily="34" charset="0"/>
                <a:ea typeface="ＭＳ Ｐゴシック" panose="020B0600070205080204" pitchFamily="34" charset="-128"/>
                <a:cs typeface="Helvetica" pitchFamily="2" charset="0"/>
              </a:rPr>
              <a:t>:</a:t>
            </a:r>
          </a:p>
          <a:p>
            <a:pPr marL="917575" lvl="1" indent="-455613">
              <a:spcAft>
                <a:spcPts val="600"/>
              </a:spcAft>
              <a:buFont typeface="Arial" panose="020B0604020202020204" pitchFamily="34" charset="0"/>
              <a:buNone/>
            </a:pPr>
            <a:r>
              <a:rPr lang="en-US" altLang="en-US" dirty="0">
                <a:latin typeface="Arial" panose="020B0604020202020204" pitchFamily="34" charset="0"/>
                <a:ea typeface="ＭＳ Ｐゴシック" panose="020B0600070205080204" pitchFamily="34" charset="-128"/>
                <a:cs typeface="Helvetica" pitchFamily="2" charset="0"/>
              </a:rPr>
              <a:t>1.	</a:t>
            </a:r>
            <a:r>
              <a:rPr lang="en-US" altLang="en-US" u="sng" dirty="0">
                <a:latin typeface="Arial" panose="020B0604020202020204" pitchFamily="34" charset="0"/>
                <a:ea typeface="ＭＳ Ｐゴシック" panose="020B0600070205080204" pitchFamily="34" charset="-128"/>
                <a:cs typeface="Helvetica" pitchFamily="2" charset="0"/>
              </a:rPr>
              <a:t>The application of certain commercial law concepts in Chapter 9 conflicts with the tradition of revenue bond financing and should be inapplicable</a:t>
            </a:r>
            <a:r>
              <a:rPr lang="en-US" altLang="en-US" dirty="0">
                <a:latin typeface="Arial" panose="020B0604020202020204" pitchFamily="34" charset="0"/>
                <a:ea typeface="ＭＳ Ｐゴシック" panose="020B0600070205080204" pitchFamily="34" charset="-128"/>
                <a:cs typeface="Helvetica" pitchFamily="2" charset="0"/>
              </a:rPr>
              <a:t>.</a:t>
            </a:r>
          </a:p>
          <a:p>
            <a:pPr marL="917575" lvl="1" indent="-455613">
              <a:spcBef>
                <a:spcPts val="0"/>
              </a:spcBef>
              <a:spcAft>
                <a:spcPts val="0"/>
              </a:spcAft>
              <a:buFont typeface="Arial" panose="020B0604020202020204" pitchFamily="34" charset="0"/>
              <a:buNone/>
            </a:pPr>
            <a:r>
              <a:rPr lang="en-US" altLang="en-US" sz="1700" dirty="0">
                <a:latin typeface="Arial" panose="020B0604020202020204" pitchFamily="34" charset="0"/>
                <a:ea typeface="ＭＳ Ｐゴシック" panose="020B0600070205080204" pitchFamily="34" charset="-128"/>
                <a:cs typeface="Helvetica" pitchFamily="2" charset="0"/>
              </a:rPr>
              <a:t>	</a:t>
            </a:r>
            <a:r>
              <a:rPr lang="en-US" altLang="en-US" sz="1550" dirty="0">
                <a:latin typeface="Arial" panose="020B0604020202020204" pitchFamily="34" charset="0"/>
                <a:ea typeface="ＭＳ Ｐゴシック" panose="020B0600070205080204" pitchFamily="34" charset="-128"/>
                <a:cs typeface="Helvetica" pitchFamily="2" charset="0"/>
              </a:rPr>
              <a:t>"At that time, Chapter 9 generally was amended to apply commercial bankruptcy law concepts to municipal corporations. However, due to the different nature of the evolution of municipal finance, some of the specific effects of the sweeping application of commercial law concepts to municipal corporations have raised serious concerns by municipalities. Those efforts were not entirely successful because the resulting application of commercial law concepts to municipal corporations run afoul of the traditional structure of revenue bond finance." Senate Report at 3-4.</a:t>
            </a: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DC5C3F8B-C478-4E4B-B9F4-8DCB5635AF08}"/>
              </a:ext>
            </a:extLst>
          </p:cNvPr>
          <p:cNvSpPr>
            <a:spLocks noGrp="1"/>
          </p:cNvSpPr>
          <p:nvPr>
            <p:ph type="title"/>
          </p:nvPr>
        </p:nvSpPr>
        <p:spPr>
          <a:xfrm>
            <a:off x="457200" y="274638"/>
            <a:ext cx="8229600" cy="1143000"/>
          </a:xfrm>
        </p:spPr>
        <p:txBody>
          <a:bodyPr/>
          <a:lstStyle/>
          <a:p>
            <a:pPr marL="801688" indent="-801688"/>
            <a:r>
              <a:rPr lang="en-US" altLang="en-US" dirty="0">
                <a:latin typeface="Arial" panose="020B0604020202020204" pitchFamily="34" charset="0"/>
                <a:ea typeface="ＭＳ Ｐゴシック" panose="020B0600070205080204" pitchFamily="34" charset="-128"/>
                <a:cs typeface="Helvetica" pitchFamily="2" charset="0"/>
              </a:rPr>
              <a:t>III.	Legislative History</a:t>
            </a:r>
          </a:p>
        </p:txBody>
      </p:sp>
    </p:spTree>
    <p:extLst>
      <p:ext uri="{BB962C8B-B14F-4D97-AF65-F5344CB8AC3E}">
        <p14:creationId xmlns:p14="http://schemas.microsoft.com/office/powerpoint/2010/main" val="2070592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Number Placeholder 3">
            <a:extLst>
              <a:ext uri="{FF2B5EF4-FFF2-40B4-BE49-F238E27FC236}">
                <a16:creationId xmlns:a16="http://schemas.microsoft.com/office/drawing/2014/main" xmlns:p14="http://schemas.microsoft.com/office/powerpoint/2010/main" xmlns:a14="http://schemas.microsoft.com/office/drawing/2010/main" xmlns="" id="{5D97292C-5604-794E-95AB-87AA4D2CFF94}"/>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6D95BAC5-8259-E84D-AF78-955823856EF6}" type="slidenum">
              <a:rPr lang="en-US" altLang="en-US" sz="1000" smtClean="0">
                <a:solidFill>
                  <a:srgbClr val="FFFFFF"/>
                </a:solidFill>
              </a:rPr>
              <a:pPr>
                <a:spcBef>
                  <a:spcPct val="0"/>
                </a:spcBef>
                <a:buFontTx/>
                <a:buNone/>
              </a:pPr>
              <a:t>12</a:t>
            </a:fld>
            <a:endParaRPr lang="en-US" altLang="en-US" sz="1000" dirty="0">
              <a:solidFill>
                <a:srgbClr val="FFFFFF"/>
              </a:solidFill>
            </a:endParaRPr>
          </a:p>
        </p:txBody>
      </p:sp>
      <p:sp>
        <p:nvSpPr>
          <p:cNvPr id="54274" name="Content Placeholder 2">
            <a:extLst>
              <a:ext uri="{FF2B5EF4-FFF2-40B4-BE49-F238E27FC236}">
                <a16:creationId xmlns:a16="http://schemas.microsoft.com/office/drawing/2014/main" xmlns:p14="http://schemas.microsoft.com/office/powerpoint/2010/main" xmlns:a14="http://schemas.microsoft.com/office/drawing/2010/main" xmlns="" id="{ECD647BA-1825-B045-ABAA-E118D683458C}"/>
              </a:ext>
            </a:extLst>
          </p:cNvPr>
          <p:cNvSpPr>
            <a:spLocks noGrp="1" noChangeArrowheads="1"/>
          </p:cNvSpPr>
          <p:nvPr>
            <p:ph idx="1"/>
          </p:nvPr>
        </p:nvSpPr>
        <p:spPr/>
        <p:txBody>
          <a:bodyPr/>
          <a:lstStyle/>
          <a:p>
            <a:pPr marL="917575" lvl="1" indent="-455613">
              <a:spcAft>
                <a:spcPts val="600"/>
              </a:spcAft>
              <a:buFont typeface="Arial" panose="020B0604020202020204" pitchFamily="34" charset="0"/>
              <a:buNone/>
            </a:pPr>
            <a:r>
              <a:rPr lang="en-US" altLang="en-US" dirty="0">
                <a:latin typeface="Arial" panose="020B0604020202020204" pitchFamily="34" charset="0"/>
                <a:ea typeface="ＭＳ Ｐゴシック" panose="020B0600070205080204" pitchFamily="34" charset="-128"/>
                <a:cs typeface="Helvetica" pitchFamily="2" charset="0"/>
              </a:rPr>
              <a:t>2.	</a:t>
            </a:r>
            <a:r>
              <a:rPr lang="en-US" altLang="en-US" u="sng" dirty="0">
                <a:latin typeface="Arial" panose="020B0604020202020204" pitchFamily="34" charset="0"/>
                <a:ea typeface="ＭＳ Ｐゴシック" panose="020B0600070205080204" pitchFamily="34" charset="-128"/>
                <a:cs typeface="Helvetica" pitchFamily="2" charset="0"/>
              </a:rPr>
              <a:t>The 1988 Amendments were to protect revenue bond financing namely the benefit of the bargain: the unimpaired right in Chapter 9 for the payment of pledged revenues to revenue bondholders</a:t>
            </a:r>
            <a:r>
              <a:rPr lang="en-US" altLang="en-US" dirty="0">
                <a:latin typeface="Arial" panose="020B0604020202020204" pitchFamily="34" charset="0"/>
                <a:ea typeface="ＭＳ Ｐゴシック" panose="020B0600070205080204" pitchFamily="34" charset="-128"/>
                <a:cs typeface="Helvetica" pitchFamily="2" charset="0"/>
              </a:rPr>
              <a:t>.</a:t>
            </a:r>
          </a:p>
          <a:p>
            <a:pPr marL="917575" lvl="1" indent="-455613">
              <a:spcAft>
                <a:spcPts val="0"/>
              </a:spcAft>
              <a:buFont typeface="Arial" panose="020B0604020202020204" pitchFamily="34" charset="0"/>
              <a:buNone/>
            </a:pPr>
            <a:r>
              <a:rPr lang="en-US" altLang="en-US" sz="1600" dirty="0">
                <a:latin typeface="Arial" panose="020B0604020202020204" pitchFamily="34" charset="0"/>
                <a:ea typeface="ＭＳ Ｐゴシック" panose="020B0600070205080204" pitchFamily="34" charset="-128"/>
                <a:cs typeface="Helvetica" pitchFamily="2" charset="0"/>
              </a:rPr>
              <a:t>	"The amendments protect the future effectiveness of revenue bond financing against the possibility of an adverse judicial determination in connection with municipal bankruptcy …".</a:t>
            </a:r>
          </a:p>
          <a:p>
            <a:pPr marL="917575" lvl="1" indent="-455613">
              <a:spcAft>
                <a:spcPts val="0"/>
              </a:spcAft>
              <a:buFont typeface="Arial" panose="020B0604020202020204" pitchFamily="34" charset="0"/>
              <a:buNone/>
            </a:pPr>
            <a:r>
              <a:rPr lang="en-US" altLang="en-US" sz="1600" dirty="0">
                <a:latin typeface="Arial" panose="020B0604020202020204" pitchFamily="34" charset="0"/>
                <a:ea typeface="ＭＳ Ｐゴシック" panose="020B0600070205080204" pitchFamily="34" charset="-128"/>
                <a:cs typeface="Helvetica" pitchFamily="2" charset="0"/>
              </a:rPr>
              <a:t>	"Various questions have been raised that a pledge of municipal revenues and the lien created thereby will be terminated in a municipal bankruptcy due to the application of Section 552(a) to Chapter 9. To eliminate the confusion and to confirm various state laws and constitutional provisions regarding the rights of bondholders to receive the revenues pledged to them in payment of debt obligations of a municipality, a new section is provided in the amendments to ensure that revenue bondholders receive the benefit of their bargain with the municipal issuer and that they will have unimpaired rights to the project revenues pledged to them." Senate Report at 12.</a:t>
            </a: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4B43FDD0-B068-EC46-85BC-01C3C887BE4C}"/>
              </a:ext>
            </a:extLst>
          </p:cNvPr>
          <p:cNvSpPr>
            <a:spLocks noGrp="1"/>
          </p:cNvSpPr>
          <p:nvPr>
            <p:ph type="title"/>
          </p:nvPr>
        </p:nvSpPr>
        <p:spPr>
          <a:xfrm>
            <a:off x="457200" y="274638"/>
            <a:ext cx="8229600" cy="1143000"/>
          </a:xfrm>
        </p:spPr>
        <p:txBody>
          <a:bodyPr/>
          <a:lstStyle/>
          <a:p>
            <a:pPr marL="801688" indent="-801688"/>
            <a:r>
              <a:rPr lang="en-US" altLang="en-US" dirty="0">
                <a:latin typeface="Arial" panose="020B0604020202020204" pitchFamily="34" charset="0"/>
                <a:ea typeface="ＭＳ Ｐゴシック" panose="020B0600070205080204" pitchFamily="34" charset="-128"/>
                <a:cs typeface="Helvetica" pitchFamily="2" charset="0"/>
              </a:rPr>
              <a:t>III.	Legislative History</a:t>
            </a:r>
          </a:p>
        </p:txBody>
      </p:sp>
    </p:spTree>
    <p:extLst>
      <p:ext uri="{BB962C8B-B14F-4D97-AF65-F5344CB8AC3E}">
        <p14:creationId xmlns:p14="http://schemas.microsoft.com/office/powerpoint/2010/main" val="2056707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Number Placeholder 3">
            <a:extLst>
              <a:ext uri="{FF2B5EF4-FFF2-40B4-BE49-F238E27FC236}">
                <a16:creationId xmlns:a16="http://schemas.microsoft.com/office/drawing/2014/main" xmlns:p14="http://schemas.microsoft.com/office/powerpoint/2010/main" xmlns:a14="http://schemas.microsoft.com/office/drawing/2010/main" xmlns="" id="{9792799D-8F0B-DB43-B191-9E0F03093414}"/>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F6E0C277-5244-944D-8582-DEDB094AE482}" type="slidenum">
              <a:rPr lang="en-US" altLang="en-US" sz="1000" smtClean="0">
                <a:solidFill>
                  <a:srgbClr val="FFFFFF"/>
                </a:solidFill>
              </a:rPr>
              <a:pPr>
                <a:spcBef>
                  <a:spcPct val="0"/>
                </a:spcBef>
                <a:buFontTx/>
                <a:buNone/>
              </a:pPr>
              <a:t>13</a:t>
            </a:fld>
            <a:endParaRPr lang="en-US" altLang="en-US" sz="1000" dirty="0">
              <a:solidFill>
                <a:srgbClr val="FFFFFF"/>
              </a:solidFill>
            </a:endParaRPr>
          </a:p>
        </p:txBody>
      </p:sp>
      <p:sp>
        <p:nvSpPr>
          <p:cNvPr id="55298" name="Content Placeholder 2">
            <a:extLst>
              <a:ext uri="{FF2B5EF4-FFF2-40B4-BE49-F238E27FC236}">
                <a16:creationId xmlns:a16="http://schemas.microsoft.com/office/drawing/2014/main" xmlns:p14="http://schemas.microsoft.com/office/powerpoint/2010/main" xmlns:a14="http://schemas.microsoft.com/office/drawing/2010/main" xmlns="" id="{A1DE35AA-C0E4-354C-9052-39B890C1B456}"/>
              </a:ext>
            </a:extLst>
          </p:cNvPr>
          <p:cNvSpPr>
            <a:spLocks noGrp="1" noChangeArrowheads="1"/>
          </p:cNvSpPr>
          <p:nvPr>
            <p:ph idx="1"/>
          </p:nvPr>
        </p:nvSpPr>
        <p:spPr/>
        <p:txBody>
          <a:bodyPr/>
          <a:lstStyle/>
          <a:p>
            <a:pPr marL="917575" lvl="1" indent="-455613">
              <a:spcAft>
                <a:spcPts val="600"/>
              </a:spcAft>
              <a:buFont typeface="Arial" panose="020B0604020202020204" pitchFamily="34" charset="0"/>
              <a:buNone/>
            </a:pPr>
            <a:r>
              <a:rPr lang="en-US" altLang="en-US" dirty="0">
                <a:latin typeface="Arial" panose="020B0604020202020204" pitchFamily="34" charset="0"/>
                <a:ea typeface="ＭＳ Ｐゴシック" panose="020B0600070205080204" pitchFamily="34" charset="-128"/>
                <a:cs typeface="Helvetica" pitchFamily="2" charset="0"/>
              </a:rPr>
              <a:t>3.	</a:t>
            </a:r>
            <a:r>
              <a:rPr lang="en-US" altLang="en-US" u="sng" dirty="0">
                <a:latin typeface="Arial" panose="020B0604020202020204" pitchFamily="34" charset="0"/>
                <a:ea typeface="ＭＳ Ｐゴシック" panose="020B0600070205080204" pitchFamily="34" charset="-128"/>
                <a:cs typeface="Helvetica" pitchFamily="2" charset="0"/>
              </a:rPr>
              <a:t>The automatic stay is inapplicable to the timely payment of principal and interest to revenue bondholders from pledged special revenues collected during a Chapter 9</a:t>
            </a:r>
            <a:r>
              <a:rPr lang="en-US" altLang="en-US" dirty="0">
                <a:latin typeface="Arial" panose="020B0604020202020204" pitchFamily="34" charset="0"/>
                <a:ea typeface="ＭＳ Ｐゴシック" panose="020B0600070205080204" pitchFamily="34" charset="-128"/>
                <a:cs typeface="Helvetica" pitchFamily="2" charset="0"/>
              </a:rPr>
              <a:t>.</a:t>
            </a:r>
          </a:p>
          <a:p>
            <a:pPr marL="917575" lvl="1" indent="-455613">
              <a:spcAft>
                <a:spcPts val="600"/>
              </a:spcAft>
              <a:buFont typeface="Arial" panose="020B0604020202020204" pitchFamily="34" charset="0"/>
              <a:buNone/>
            </a:pPr>
            <a:r>
              <a:rPr lang="en-US" altLang="en-US" sz="1600" dirty="0">
                <a:latin typeface="Arial" panose="020B0604020202020204" pitchFamily="34" charset="0"/>
                <a:ea typeface="ＭＳ Ｐゴシック" panose="020B0600070205080204" pitchFamily="34" charset="-128"/>
                <a:cs typeface="Helvetica" pitchFamily="2" charset="0"/>
              </a:rPr>
              <a:t>	</a:t>
            </a:r>
            <a:r>
              <a:rPr lang="en-US" altLang="en-US" sz="1800" i="1" dirty="0">
                <a:latin typeface="Arial" panose="020B0604020202020204" pitchFamily="34" charset="0"/>
                <a:ea typeface="ＭＳ Ｐゴシック" panose="020B0600070205080204" pitchFamily="34" charset="-128"/>
                <a:cs typeface="Helvetica" pitchFamily="2" charset="0"/>
              </a:rPr>
              <a:t>"Likewise, the automatic stay that becomes effective</a:t>
            </a:r>
            <a:r>
              <a:rPr lang="en-US" altLang="en-US" sz="1800" dirty="0">
                <a:latin typeface="Arial" panose="020B0604020202020204" pitchFamily="34" charset="0"/>
                <a:ea typeface="ＭＳ Ｐゴシック" panose="020B0600070205080204" pitchFamily="34" charset="-128"/>
                <a:cs typeface="Helvetica" pitchFamily="2" charset="0"/>
              </a:rPr>
              <a:t> against creditors of a municipality is made inapplicable to the payment of principal and interest on municipal bonds paid from pledged revenues. In this context, "pledged revenues" includes funds in the possession of the bond trustee as well as other pledged revenues." Senate Report</a:t>
            </a:r>
            <a:r>
              <a:rPr lang="en-US" altLang="en-US" sz="1800" i="1" dirty="0">
                <a:latin typeface="Arial" panose="020B0604020202020204" pitchFamily="34" charset="0"/>
                <a:ea typeface="ＭＳ Ｐゴシック" panose="020B0600070205080204" pitchFamily="34" charset="-128"/>
                <a:cs typeface="Helvetica" pitchFamily="2" charset="0"/>
              </a:rPr>
              <a:t> </a:t>
            </a:r>
            <a:r>
              <a:rPr lang="en-US" altLang="en-US" sz="1800" dirty="0">
                <a:latin typeface="Arial" panose="020B0604020202020204" pitchFamily="34" charset="0"/>
                <a:ea typeface="ＭＳ Ｐゴシック" panose="020B0600070205080204" pitchFamily="34" charset="-128"/>
                <a:cs typeface="Helvetica" pitchFamily="2" charset="0"/>
              </a:rPr>
              <a:t>at 13.</a:t>
            </a: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AE55D43E-338C-A344-88E9-88C46409434E}"/>
              </a:ext>
            </a:extLst>
          </p:cNvPr>
          <p:cNvSpPr>
            <a:spLocks noGrp="1"/>
          </p:cNvSpPr>
          <p:nvPr>
            <p:ph type="title"/>
          </p:nvPr>
        </p:nvSpPr>
        <p:spPr>
          <a:xfrm>
            <a:off x="457200" y="274638"/>
            <a:ext cx="8229600" cy="1143000"/>
          </a:xfrm>
        </p:spPr>
        <p:txBody>
          <a:bodyPr/>
          <a:lstStyle/>
          <a:p>
            <a:pPr marL="801688" indent="-801688"/>
            <a:r>
              <a:rPr lang="en-US" altLang="en-US" dirty="0">
                <a:latin typeface="Arial" panose="020B0604020202020204" pitchFamily="34" charset="0"/>
                <a:ea typeface="ＭＳ Ｐゴシック" panose="020B0600070205080204" pitchFamily="34" charset="-128"/>
                <a:cs typeface="Helvetica" pitchFamily="2" charset="0"/>
              </a:rPr>
              <a:t>III.	Legislative History</a:t>
            </a:r>
          </a:p>
        </p:txBody>
      </p:sp>
    </p:spTree>
    <p:extLst>
      <p:ext uri="{BB962C8B-B14F-4D97-AF65-F5344CB8AC3E}">
        <p14:creationId xmlns:p14="http://schemas.microsoft.com/office/powerpoint/2010/main" val="2835182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1">
            <a:extLst>
              <a:ext uri="{FF2B5EF4-FFF2-40B4-BE49-F238E27FC236}">
                <a16:creationId xmlns:a16="http://schemas.microsoft.com/office/drawing/2014/main" xmlns:p14="http://schemas.microsoft.com/office/powerpoint/2010/main" xmlns:a14="http://schemas.microsoft.com/office/drawing/2010/main" xmlns="" id="{1ACB6FD1-F106-DB41-BC7D-F386E9859931}"/>
              </a:ext>
            </a:extLst>
          </p:cNvPr>
          <p:cNvSpPr>
            <a:spLocks noGrp="1"/>
          </p:cNvSpPr>
          <p:nvPr>
            <p:ph type="title"/>
          </p:nvPr>
        </p:nvSpPr>
        <p:spPr/>
        <p:txBody>
          <a:bodyPr/>
          <a:lstStyle/>
          <a:p>
            <a:pPr marL="633413" indent="-633413"/>
            <a:r>
              <a:rPr lang="en-US" altLang="en-US" sz="2700" dirty="0">
                <a:latin typeface="Arial" panose="020B0604020202020204" pitchFamily="34" charset="0"/>
                <a:ea typeface="ＭＳ Ｐゴシック" panose="020B0600070205080204" pitchFamily="34" charset="-128"/>
                <a:cs typeface="Helvetica" pitchFamily="2" charset="0"/>
              </a:rPr>
              <a:t>IV.	The Puerto Rico District Court and Court of Appeals Rulings on Special Revenues and Prior Chapter 9 Case Law</a:t>
            </a:r>
          </a:p>
        </p:txBody>
      </p:sp>
      <p:sp>
        <p:nvSpPr>
          <p:cNvPr id="65538" name="Slide Number Placeholder 3">
            <a:extLst>
              <a:ext uri="{FF2B5EF4-FFF2-40B4-BE49-F238E27FC236}">
                <a16:creationId xmlns:a16="http://schemas.microsoft.com/office/drawing/2014/main" xmlns:p14="http://schemas.microsoft.com/office/powerpoint/2010/main" xmlns:a14="http://schemas.microsoft.com/office/drawing/2010/main" xmlns="" id="{2B764347-8353-2D4B-9835-9C3F01C82FCE}"/>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7884CF58-6FC7-074D-B1AB-CF92ACF93D19}" type="slidenum">
              <a:rPr lang="en-US" altLang="en-US" sz="1000" smtClean="0">
                <a:solidFill>
                  <a:srgbClr val="FFFFFF"/>
                </a:solidFill>
              </a:rPr>
              <a:pPr>
                <a:spcBef>
                  <a:spcPct val="0"/>
                </a:spcBef>
                <a:buFontTx/>
                <a:buNone/>
              </a:pPr>
              <a:t>14</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A0D6097A-0AE5-0D40-8F75-EE64C1F8DFD1}"/>
              </a:ext>
            </a:extLst>
          </p:cNvPr>
          <p:cNvSpPr>
            <a:spLocks noGrp="1"/>
          </p:cNvSpPr>
          <p:nvPr>
            <p:ph idx="1"/>
          </p:nvPr>
        </p:nvSpPr>
        <p:spPr/>
        <p:txBody>
          <a:bodyPr/>
          <a:lstStyle/>
          <a:p>
            <a:pPr marL="461963" indent="-454025">
              <a:buFont typeface="Wingdings" charset="2"/>
              <a:buNone/>
              <a:defRPr/>
            </a:pPr>
            <a:r>
              <a:rPr lang="en-US" dirty="0"/>
              <a:t>A.	</a:t>
            </a:r>
            <a:r>
              <a:rPr lang="en-US" u="sng" dirty="0"/>
              <a:t>The recent Puerto Rico court decision and First Circuit Opinion on special revenues</a:t>
            </a:r>
            <a:r>
              <a:rPr lang="en-US" dirty="0"/>
              <a:t>:</a:t>
            </a:r>
          </a:p>
          <a:p>
            <a:pPr marL="919163" lvl="1" indent="-461963">
              <a:buNone/>
              <a:defRPr/>
            </a:pPr>
            <a:r>
              <a:rPr lang="en-US" dirty="0"/>
              <a:t>1.	</a:t>
            </a:r>
            <a:r>
              <a:rPr lang="en-US" u="sng" dirty="0"/>
              <a:t>Procedural history</a:t>
            </a:r>
            <a:r>
              <a:rPr lang="en-US" dirty="0"/>
              <a:t>. On January 30, 2018, the District Court presiding over the Title III adjustment of debt proceeding ("P.R. Court") for the Commonwealth of Puerto Rico and certain of its instrumentalities (including the Puerto Rico Highways and Transportation Authority ("PRHTA")) entered a ruling on </a:t>
            </a:r>
            <a:r>
              <a:rPr lang="en-US" i="1" dirty="0"/>
              <a:t>Assured Guaranty Corporation et al.'s</a:t>
            </a:r>
            <a:r>
              <a:rPr lang="en-US" dirty="0"/>
              <a:t> ("Assured") Amended Complaint that had requested, among other things, an order requiring that Defendants remit the revenues securing the PRHTA bonds to pay principal and interest.</a:t>
            </a:r>
            <a:r>
              <a:rPr lang="en-US" baseline="30000" dirty="0"/>
              <a:t>1</a:t>
            </a:r>
          </a:p>
          <a:p>
            <a:pPr marL="7938" indent="0">
              <a:buFont typeface="Wingdings" charset="2"/>
              <a:buNone/>
              <a:defRPr/>
            </a:pPr>
            <a:endParaRPr lang="en-US" sz="1000" dirty="0">
              <a:solidFill>
                <a:schemeClr val="tx1">
                  <a:lumMod val="85000"/>
                  <a:lumOff val="15000"/>
                </a:schemeClr>
              </a:solidFill>
            </a:endParaRPr>
          </a:p>
          <a:p>
            <a:pPr marL="7938" indent="0">
              <a:buFont typeface="Wingdings" charset="2"/>
              <a:buNone/>
              <a:defRPr/>
            </a:pPr>
            <a:endParaRPr lang="en-US" sz="1000" dirty="0">
              <a:solidFill>
                <a:schemeClr val="tx1">
                  <a:lumMod val="85000"/>
                  <a:lumOff val="15000"/>
                </a:schemeClr>
              </a:solidFill>
            </a:endParaRPr>
          </a:p>
          <a:p>
            <a:pPr marL="7938" indent="0">
              <a:buFont typeface="Wingdings" charset="2"/>
              <a:buNone/>
              <a:defRPr/>
            </a:pPr>
            <a:r>
              <a:rPr lang="en-US" sz="1000" dirty="0">
                <a:solidFill>
                  <a:schemeClr val="tx1">
                    <a:lumMod val="85000"/>
                    <a:lumOff val="15000"/>
                  </a:schemeClr>
                </a:solidFill>
              </a:rPr>
              <a:t>____________________</a:t>
            </a:r>
          </a:p>
          <a:p>
            <a:pPr marL="230188" indent="-222250">
              <a:buFont typeface="Wingdings" charset="2"/>
              <a:buNone/>
              <a:defRPr/>
            </a:pPr>
            <a:r>
              <a:rPr lang="en-US" sz="1000" baseline="30000" dirty="0">
                <a:solidFill>
                  <a:schemeClr val="tx1">
                    <a:lumMod val="85000"/>
                    <a:lumOff val="15000"/>
                  </a:schemeClr>
                </a:solidFill>
              </a:rPr>
              <a:t>1</a:t>
            </a:r>
            <a:r>
              <a:rPr lang="en-US" sz="1000" dirty="0">
                <a:solidFill>
                  <a:schemeClr val="tx1">
                    <a:lumMod val="85000"/>
                    <a:lumOff val="15000"/>
                  </a:schemeClr>
                </a:solidFill>
              </a:rPr>
              <a:t>	</a:t>
            </a:r>
            <a:r>
              <a:rPr lang="en-US" sz="1000" i="1" dirty="0">
                <a:solidFill>
                  <a:schemeClr val="tx1">
                    <a:lumMod val="85000"/>
                    <a:lumOff val="15000"/>
                  </a:schemeClr>
                </a:solidFill>
              </a:rPr>
              <a:t>Assured Guaranty Corp. v. Commonwealth of Puerto Rico (In re The Financial Oversight and Management Board for Puerto Rico, as representative of Commonwealth of Puerto Rico)</a:t>
            </a:r>
            <a:r>
              <a:rPr lang="en-US" sz="1000" dirty="0">
                <a:solidFill>
                  <a:schemeClr val="tx1">
                    <a:lumMod val="85000"/>
                    <a:lumOff val="15000"/>
                  </a:schemeClr>
                </a:solidFill>
              </a:rPr>
              <a:t>, 582 B.R. 579 (D.P.R. Jan. 30, 2018) (the "District Court Opinion").</a:t>
            </a:r>
          </a:p>
        </p:txBody>
      </p:sp>
    </p:spTree>
    <p:extLst>
      <p:ext uri="{BB962C8B-B14F-4D97-AF65-F5344CB8AC3E}">
        <p14:creationId xmlns:p14="http://schemas.microsoft.com/office/powerpoint/2010/main" val="2003011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3">
            <a:extLst>
              <a:ext uri="{FF2B5EF4-FFF2-40B4-BE49-F238E27FC236}">
                <a16:creationId xmlns:a16="http://schemas.microsoft.com/office/drawing/2014/main" xmlns:p14="http://schemas.microsoft.com/office/powerpoint/2010/main" xmlns:a14="http://schemas.microsoft.com/office/drawing/2010/main" xmlns="" id="{79D756C9-01E6-004A-9008-954D2A1ADF7D}"/>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1FF2D4BE-E021-F549-92EC-BA6916D78710}" type="slidenum">
              <a:rPr lang="en-US" altLang="en-US" sz="1000" smtClean="0">
                <a:solidFill>
                  <a:srgbClr val="FFFFFF"/>
                </a:solidFill>
              </a:rPr>
              <a:pPr>
                <a:spcBef>
                  <a:spcPct val="0"/>
                </a:spcBef>
                <a:buFontTx/>
                <a:buNone/>
              </a:pPr>
              <a:t>15</a:t>
            </a:fld>
            <a:endParaRPr lang="en-US" altLang="en-US" sz="1000" dirty="0">
              <a:solidFill>
                <a:srgbClr val="FFFFFF"/>
              </a:solidFill>
            </a:endParaRPr>
          </a:p>
        </p:txBody>
      </p:sp>
      <p:sp>
        <p:nvSpPr>
          <p:cNvPr id="68611" name="Content Placeholder 2">
            <a:extLst>
              <a:ext uri="{FF2B5EF4-FFF2-40B4-BE49-F238E27FC236}">
                <a16:creationId xmlns:a16="http://schemas.microsoft.com/office/drawing/2014/main" xmlns:p14="http://schemas.microsoft.com/office/powerpoint/2010/main" xmlns:a14="http://schemas.microsoft.com/office/drawing/2010/main" xmlns="" id="{FDE1A805-7DF4-C646-86FB-B244F41F9987}"/>
              </a:ext>
            </a:extLst>
          </p:cNvPr>
          <p:cNvSpPr>
            <a:spLocks noGrp="1" noChangeArrowheads="1"/>
          </p:cNvSpPr>
          <p:nvPr>
            <p:ph idx="1"/>
          </p:nvPr>
        </p:nvSpPr>
        <p:spPr/>
        <p:txBody>
          <a:bodyPr/>
          <a:lstStyle/>
          <a:p>
            <a:pPr marL="919163" lvl="1" indent="-461963">
              <a:buNone/>
            </a:pPr>
            <a:r>
              <a:rPr lang="en-US" altLang="en-US" sz="1800" dirty="0">
                <a:latin typeface="Arial" panose="020B0604020202020204" pitchFamily="34" charset="0"/>
                <a:ea typeface="ＭＳ Ｐゴシック" panose="020B0600070205080204" pitchFamily="34" charset="-128"/>
                <a:cs typeface="Helvetica" pitchFamily="2" charset="0"/>
              </a:rPr>
              <a:t>2.	</a:t>
            </a:r>
            <a:r>
              <a:rPr lang="en-US" altLang="en-US" sz="1800" u="sng" dirty="0">
                <a:latin typeface="Arial" panose="020B0604020202020204" pitchFamily="34" charset="0"/>
                <a:ea typeface="ＭＳ Ｐゴシック" panose="020B0600070205080204" pitchFamily="34" charset="-128"/>
                <a:cs typeface="Helvetica" pitchFamily="2" charset="0"/>
              </a:rPr>
              <a:t>The P.R. District Court's ruling</a:t>
            </a:r>
            <a:r>
              <a:rPr lang="en-US" altLang="en-US" sz="1800" dirty="0">
                <a:latin typeface="Arial" panose="020B0604020202020204" pitchFamily="34" charset="0"/>
                <a:ea typeface="ＭＳ Ｐゴシック" panose="020B0600070205080204" pitchFamily="34" charset="-128"/>
                <a:cs typeface="Helvetica" pitchFamily="2" charset="0"/>
              </a:rPr>
              <a:t>. The District Court then went on to conclude Section 922(d) of the Bankruptcy Code and its exemption to the automatic stay "only permitted municipalities and others in possession of pledged special revenues to apply those revenues to the relevant debt without running afoul of the automatic stay." (P.R. District Court Opinion at 23). The Court interpreted Section 922(d) as not permitting the timely payment during the Chapter 9 case of the pledged special revenues not in possession of the indenture trustee on the petition date to the revenue bondholders if the municipality chooses not to pay the bondholders:</a:t>
            </a:r>
          </a:p>
          <a:p>
            <a:pPr marL="1208088" lvl="2" indent="-280988">
              <a:lnSpc>
                <a:spcPts val="1800"/>
              </a:lnSpc>
              <a:buFont typeface="Wingdings" pitchFamily="2" charset="2"/>
              <a:buChar char="§"/>
            </a:pPr>
            <a:r>
              <a:rPr lang="en-US" altLang="en-US" sz="1600" dirty="0">
                <a:latin typeface="Arial" panose="020B0604020202020204" pitchFamily="34" charset="0"/>
                <a:ea typeface="ＭＳ Ｐゴシック" panose="020B0600070205080204" pitchFamily="34" charset="-128"/>
                <a:cs typeface="Helvetica" pitchFamily="2" charset="0"/>
              </a:rPr>
              <a:t>In the P.R. Court's ruling, the Court actually interpreted prior rulings like </a:t>
            </a:r>
            <a:r>
              <a:rPr lang="en-US" altLang="en-US" sz="1600" i="1" dirty="0">
                <a:latin typeface="Arial" panose="020B0604020202020204" pitchFamily="34" charset="0"/>
                <a:ea typeface="ＭＳ Ｐゴシック" panose="020B0600070205080204" pitchFamily="34" charset="-128"/>
                <a:cs typeface="Helvetica" pitchFamily="2" charset="0"/>
              </a:rPr>
              <a:t>Jefferson</a:t>
            </a:r>
            <a:r>
              <a:rPr lang="en-US" altLang="en-US" sz="1600" dirty="0">
                <a:latin typeface="Arial" panose="020B0604020202020204" pitchFamily="34" charset="0"/>
                <a:ea typeface="ＭＳ Ｐゴシック" panose="020B0600070205080204" pitchFamily="34" charset="-128"/>
                <a:cs typeface="Helvetica" pitchFamily="2" charset="0"/>
              </a:rPr>
              <a:t> not to be completely contrary to its ruling because the P.R. Court claimed that Jefferson County consented to paying special revenues not in the possession of the indenture trustee to the bondholders, which was not the case. Further, the P.R. Court cited for support of its ruling </a:t>
            </a:r>
            <a:r>
              <a:rPr lang="en-US" altLang="en-US" sz="1600" i="1" dirty="0">
                <a:latin typeface="Arial" panose="020B0604020202020204" pitchFamily="34" charset="0"/>
                <a:ea typeface="ＭＳ Ｐゴシック" panose="020B0600070205080204" pitchFamily="34" charset="-128"/>
                <a:cs typeface="Helvetica" pitchFamily="2" charset="0"/>
              </a:rPr>
              <a:t>Collier on Bankruptcy</a:t>
            </a:r>
            <a:r>
              <a:rPr lang="en-US" altLang="en-US" sz="1600" dirty="0">
                <a:latin typeface="Arial" panose="020B0604020202020204" pitchFamily="34" charset="0"/>
                <a:ea typeface="ＭＳ Ｐゴシック" panose="020B0600070205080204" pitchFamily="34" charset="-128"/>
                <a:cs typeface="Helvetica" pitchFamily="2" charset="0"/>
              </a:rPr>
              <a:t> which the Jefferson County Court and other commentators have disagreed with.</a:t>
            </a: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8DE1C826-0CA2-B04D-8066-46F64DDE62A1}"/>
              </a:ext>
            </a:extLst>
          </p:cNvPr>
          <p:cNvSpPr>
            <a:spLocks noGrp="1"/>
          </p:cNvSpPr>
          <p:nvPr>
            <p:ph type="title"/>
          </p:nvPr>
        </p:nvSpPr>
        <p:spPr>
          <a:xfrm>
            <a:off x="457200" y="274638"/>
            <a:ext cx="8229600" cy="1143000"/>
          </a:xfrm>
        </p:spPr>
        <p:txBody>
          <a:bodyPr/>
          <a:lstStyle/>
          <a:p>
            <a:pPr marL="633413" indent="-633413"/>
            <a:r>
              <a:rPr lang="en-US" altLang="en-US" sz="2700" dirty="0">
                <a:latin typeface="Arial" panose="020B0604020202020204" pitchFamily="34" charset="0"/>
                <a:ea typeface="ＭＳ Ｐゴシック" panose="020B0600070205080204" pitchFamily="34" charset="-128"/>
                <a:cs typeface="Helvetica" pitchFamily="2" charset="0"/>
              </a:rPr>
              <a:t>IV.	The Puerto Rico District Court and Court of Appeals Rulings on Special Revenues and Prior Chapter 9 Case Law</a:t>
            </a:r>
          </a:p>
        </p:txBody>
      </p:sp>
    </p:spTree>
    <p:extLst>
      <p:ext uri="{BB962C8B-B14F-4D97-AF65-F5344CB8AC3E}">
        <p14:creationId xmlns:p14="http://schemas.microsoft.com/office/powerpoint/2010/main" val="2920927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3">
            <a:extLst>
              <a:ext uri="{FF2B5EF4-FFF2-40B4-BE49-F238E27FC236}">
                <a16:creationId xmlns:a16="http://schemas.microsoft.com/office/drawing/2014/main" xmlns:p14="http://schemas.microsoft.com/office/powerpoint/2010/main" xmlns:a14="http://schemas.microsoft.com/office/drawing/2010/main" xmlns="" id="{A16E507B-8CC2-D347-92DE-A0F6F3D02055}"/>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49B5B83F-2851-5543-AA76-BBB423A8614A}" type="slidenum">
              <a:rPr lang="en-US" altLang="en-US" sz="1000" smtClean="0">
                <a:solidFill>
                  <a:srgbClr val="FFFFFF"/>
                </a:solidFill>
              </a:rPr>
              <a:pPr>
                <a:spcBef>
                  <a:spcPct val="0"/>
                </a:spcBef>
                <a:buFontTx/>
                <a:buNone/>
              </a:pPr>
              <a:t>16</a:t>
            </a:fld>
            <a:endParaRPr lang="en-US" altLang="en-US" sz="1000" dirty="0">
              <a:solidFill>
                <a:srgbClr val="FFFFFF"/>
              </a:solidFill>
            </a:endParaRPr>
          </a:p>
        </p:txBody>
      </p:sp>
      <p:sp>
        <p:nvSpPr>
          <p:cNvPr id="69635" name="Content Placeholder 2">
            <a:extLst>
              <a:ext uri="{FF2B5EF4-FFF2-40B4-BE49-F238E27FC236}">
                <a16:creationId xmlns:a16="http://schemas.microsoft.com/office/drawing/2014/main" xmlns:p14="http://schemas.microsoft.com/office/powerpoint/2010/main" xmlns:a14="http://schemas.microsoft.com/office/drawing/2010/main" xmlns="" id="{5B38387A-344C-A04C-A3AE-AC1EF8DEA8D9}"/>
              </a:ext>
            </a:extLst>
          </p:cNvPr>
          <p:cNvSpPr>
            <a:spLocks noGrp="1" noChangeArrowheads="1"/>
          </p:cNvSpPr>
          <p:nvPr>
            <p:ph idx="1"/>
          </p:nvPr>
        </p:nvSpPr>
        <p:spPr/>
        <p:txBody>
          <a:bodyPr/>
          <a:lstStyle/>
          <a:p>
            <a:pPr marL="919163" lvl="1" indent="-461963">
              <a:buNone/>
            </a:pPr>
            <a:r>
              <a:rPr lang="en-US" altLang="en-US" dirty="0">
                <a:latin typeface="Arial" panose="020B0604020202020204" pitchFamily="34" charset="0"/>
                <a:ea typeface="ＭＳ Ｐゴシック" panose="020B0600070205080204" pitchFamily="34" charset="-128"/>
                <a:cs typeface="Helvetica" pitchFamily="2" charset="0"/>
              </a:rPr>
              <a:t>3.	</a:t>
            </a:r>
            <a:r>
              <a:rPr lang="en-US" altLang="en-US" u="sng" dirty="0">
                <a:latin typeface="Arial" panose="020B0604020202020204" pitchFamily="34" charset="0"/>
                <a:ea typeface="ＭＳ Ｐゴシック" panose="020B0600070205080204" pitchFamily="34" charset="-128"/>
                <a:cs typeface="Helvetica" pitchFamily="2" charset="0"/>
              </a:rPr>
              <a:t>The P.R. District Court justified its ruling on its interpretation of Section 904 of the Bankruptcy Code (Section 305 of PROMESA) and Section 922(d) as well as </a:t>
            </a:r>
            <a:r>
              <a:rPr lang="en-US" altLang="en-US" i="1" u="sng" dirty="0">
                <a:latin typeface="Arial" panose="020B0604020202020204" pitchFamily="34" charset="0"/>
                <a:ea typeface="ＭＳ Ｐゴシック" panose="020B0600070205080204" pitchFamily="34" charset="-128"/>
                <a:cs typeface="Helvetica" pitchFamily="2" charset="0"/>
              </a:rPr>
              <a:t>Collier on Bankruptcy</a:t>
            </a:r>
            <a:r>
              <a:rPr lang="en-US" altLang="en-US" dirty="0">
                <a:latin typeface="Arial" panose="020B0604020202020204" pitchFamily="34" charset="0"/>
                <a:ea typeface="ＭＳ Ｐゴシック" panose="020B0600070205080204" pitchFamily="34" charset="-128"/>
                <a:cs typeface="Helvetica" pitchFamily="2" charset="0"/>
              </a:rPr>
              <a:t>:</a:t>
            </a:r>
          </a:p>
          <a:p>
            <a:pPr marL="1208088" lvl="2" indent="-280988">
              <a:buFont typeface="Wingdings" pitchFamily="2" charset="2"/>
              <a:buChar char="§"/>
            </a:pPr>
            <a:r>
              <a:rPr lang="en-US" altLang="en-US" sz="1800" dirty="0">
                <a:latin typeface="Arial" panose="020B0604020202020204" pitchFamily="34" charset="0"/>
                <a:ea typeface="ＭＳ Ｐゴシック" panose="020B0600070205080204" pitchFamily="34" charset="-128"/>
                <a:cs typeface="Helvetica" pitchFamily="2" charset="0"/>
              </a:rPr>
              <a:t>Contrary to what the P.R. Court reasoned, Section 904 does not support the ruling of the P.R. Court since there is no need for Section 922(d) to provide a "lifting of stay" for municipalities to pay special revenues if the municipalities so desire because Section 904 already proclaimed that the Court may not stay, order, decree or otherwise interfere with the municipality's governmental power, including as to revenues or use or engagement of any income producing property. The P.R. District Court ruling renders Section 904 a tautology and interpreting an amendment to be duplicative of an already existing section renders the interpretation fatally flawed.</a:t>
            </a: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03D9FA0A-0FDC-2A44-B2DC-DED4E7EE15E8}"/>
              </a:ext>
            </a:extLst>
          </p:cNvPr>
          <p:cNvSpPr>
            <a:spLocks noGrp="1"/>
          </p:cNvSpPr>
          <p:nvPr>
            <p:ph type="title"/>
          </p:nvPr>
        </p:nvSpPr>
        <p:spPr>
          <a:xfrm>
            <a:off x="457200" y="274638"/>
            <a:ext cx="8229600" cy="1143000"/>
          </a:xfrm>
        </p:spPr>
        <p:txBody>
          <a:bodyPr/>
          <a:lstStyle/>
          <a:p>
            <a:pPr marL="633413" indent="-633413"/>
            <a:r>
              <a:rPr lang="en-US" altLang="en-US" sz="2700" dirty="0">
                <a:latin typeface="Arial" panose="020B0604020202020204" pitchFamily="34" charset="0"/>
                <a:ea typeface="ＭＳ Ｐゴシック" panose="020B0600070205080204" pitchFamily="34" charset="-128"/>
                <a:cs typeface="Helvetica" pitchFamily="2" charset="0"/>
              </a:rPr>
              <a:t>IV.	The Puerto Rico District Court and Court of Appeals Rulings on Special Revenues and Prior Chapter 9 Case Law</a:t>
            </a:r>
          </a:p>
        </p:txBody>
      </p:sp>
    </p:spTree>
    <p:extLst>
      <p:ext uri="{BB962C8B-B14F-4D97-AF65-F5344CB8AC3E}">
        <p14:creationId xmlns:p14="http://schemas.microsoft.com/office/powerpoint/2010/main" val="3985345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3">
            <a:extLst>
              <a:ext uri="{FF2B5EF4-FFF2-40B4-BE49-F238E27FC236}">
                <a16:creationId xmlns:a16="http://schemas.microsoft.com/office/drawing/2014/main" xmlns:p14="http://schemas.microsoft.com/office/powerpoint/2010/main" xmlns:a14="http://schemas.microsoft.com/office/drawing/2010/main" xmlns="" id="{6A88A417-F845-974E-9F07-B78C008BEDED}"/>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0CB0809A-D422-C04D-869C-BC9D54D25044}" type="slidenum">
              <a:rPr lang="en-US" altLang="en-US" sz="1000" smtClean="0">
                <a:solidFill>
                  <a:srgbClr val="FFFFFF"/>
                </a:solidFill>
              </a:rPr>
              <a:pPr>
                <a:spcBef>
                  <a:spcPct val="0"/>
                </a:spcBef>
                <a:buFontTx/>
                <a:buNone/>
              </a:pPr>
              <a:t>17</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A0D6097A-0AE5-0D40-8F75-EE64C1F8DFD1}"/>
              </a:ext>
            </a:extLst>
          </p:cNvPr>
          <p:cNvSpPr>
            <a:spLocks noGrp="1"/>
          </p:cNvSpPr>
          <p:nvPr>
            <p:ph idx="1"/>
          </p:nvPr>
        </p:nvSpPr>
        <p:spPr/>
        <p:txBody>
          <a:bodyPr/>
          <a:lstStyle/>
          <a:p>
            <a:pPr marL="461963" indent="-454025">
              <a:buFont typeface="Wingdings" charset="2"/>
              <a:buNone/>
              <a:defRPr/>
            </a:pPr>
            <a:r>
              <a:rPr lang="en-US" sz="2200" dirty="0"/>
              <a:t>B.	</a:t>
            </a:r>
            <a:r>
              <a:rPr lang="en-US" sz="2200" u="sng" dirty="0"/>
              <a:t>The Jefferson County decision reaffirms the 1988 Amendment's legislative history and the municipal market's understanding that special revenues in a Chapter 9 proceeding are to be timely paid to the bondholders</a:t>
            </a:r>
            <a:r>
              <a:rPr lang="en-US" sz="2200" dirty="0"/>
              <a:t>:</a:t>
            </a:r>
          </a:p>
          <a:p>
            <a:pPr marL="919163" lvl="1" indent="-461963">
              <a:buNone/>
              <a:defRPr/>
            </a:pPr>
            <a:r>
              <a:rPr lang="en-US" sz="1800" dirty="0"/>
              <a:t>1.	</a:t>
            </a:r>
            <a:r>
              <a:rPr lang="en-US" sz="1800" u="sng" dirty="0"/>
              <a:t>Procedural history of the case</a:t>
            </a:r>
            <a:r>
              <a:rPr lang="en-US" sz="1800" dirty="0"/>
              <a:t>. On November 9, 2011, Jefferson County, Alabama filed the then largest Chapter 9 case. A contributing factor to the County's financial problems was in excess of $4 billion of special revenue sewer bond debt. The majority of the debt was in the form of warrants issued to finance the construction and repair of the sewer system owned by the County. The warrants were not general obligations of the County. Rather, they were special revenue warrants with the revenues of the sewer system, the sole source of repayment. The warrants were issued pursuant to the terms of an indenture and eleven supplemental indentures that, by February 2008, were in default.</a:t>
            </a:r>
            <a:endParaRPr lang="en-US" sz="1800" dirty="0">
              <a:solidFill>
                <a:schemeClr val="tx1">
                  <a:lumMod val="85000"/>
                  <a:lumOff val="15000"/>
                </a:schemeClr>
              </a:solidFill>
            </a:endParaRP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ACE6F93D-4DE1-FE45-B4ED-9A50A4A6EFFC}"/>
              </a:ext>
            </a:extLst>
          </p:cNvPr>
          <p:cNvSpPr>
            <a:spLocks noGrp="1"/>
          </p:cNvSpPr>
          <p:nvPr>
            <p:ph type="title"/>
          </p:nvPr>
        </p:nvSpPr>
        <p:spPr>
          <a:xfrm>
            <a:off x="457200" y="274638"/>
            <a:ext cx="8229600" cy="1143000"/>
          </a:xfrm>
        </p:spPr>
        <p:txBody>
          <a:bodyPr/>
          <a:lstStyle/>
          <a:p>
            <a:pPr marL="633413" indent="-633413"/>
            <a:r>
              <a:rPr lang="en-US" altLang="en-US" sz="2700" dirty="0">
                <a:latin typeface="Arial" panose="020B0604020202020204" pitchFamily="34" charset="0"/>
                <a:ea typeface="ＭＳ Ｐゴシック" panose="020B0600070205080204" pitchFamily="34" charset="-128"/>
                <a:cs typeface="Helvetica" pitchFamily="2" charset="0"/>
              </a:rPr>
              <a:t>IV.	The Puerto Rico District Court and Court of Appeals Rulings on Special Revenues and Prior Chapter 9 Case Law</a:t>
            </a:r>
          </a:p>
        </p:txBody>
      </p:sp>
    </p:spTree>
    <p:extLst>
      <p:ext uri="{BB962C8B-B14F-4D97-AF65-F5344CB8AC3E}">
        <p14:creationId xmlns:p14="http://schemas.microsoft.com/office/powerpoint/2010/main" val="154477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3">
            <a:extLst>
              <a:ext uri="{FF2B5EF4-FFF2-40B4-BE49-F238E27FC236}">
                <a16:creationId xmlns:a16="http://schemas.microsoft.com/office/drawing/2014/main" xmlns:p14="http://schemas.microsoft.com/office/powerpoint/2010/main" xmlns:a14="http://schemas.microsoft.com/office/drawing/2010/main" xmlns="" id="{42030006-27F3-7E4B-B888-E344E9F775DF}"/>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3CBEAFAE-F9DE-F945-9ABC-575C9F84B794}" type="slidenum">
              <a:rPr lang="en-US" altLang="en-US" sz="1000" smtClean="0">
                <a:solidFill>
                  <a:srgbClr val="FFFFFF"/>
                </a:solidFill>
              </a:rPr>
              <a:pPr>
                <a:spcBef>
                  <a:spcPct val="0"/>
                </a:spcBef>
                <a:buFontTx/>
                <a:buNone/>
              </a:pPr>
              <a:t>18</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A0D6097A-0AE5-0D40-8F75-EE64C1F8DFD1}"/>
              </a:ext>
            </a:extLst>
          </p:cNvPr>
          <p:cNvSpPr>
            <a:spLocks noGrp="1"/>
          </p:cNvSpPr>
          <p:nvPr>
            <p:ph idx="1"/>
          </p:nvPr>
        </p:nvSpPr>
        <p:spPr/>
        <p:txBody>
          <a:bodyPr/>
          <a:lstStyle/>
          <a:p>
            <a:pPr marL="919163" lvl="1" indent="-461963">
              <a:buNone/>
              <a:defRPr/>
            </a:pPr>
            <a:r>
              <a:rPr lang="en-US" dirty="0"/>
              <a:t>2.	</a:t>
            </a:r>
            <a:r>
              <a:rPr lang="en-US" u="sng" dirty="0"/>
              <a:t>The Jefferson County Court then ruled</a:t>
            </a:r>
            <a:r>
              <a:rPr lang="en-US" dirty="0"/>
              <a:t>:</a:t>
            </a:r>
          </a:p>
          <a:p>
            <a:pPr marL="919163" lvl="1" indent="0">
              <a:buFont typeface="Arial" panose="020B0604020202020204" pitchFamily="34" charset="0"/>
              <a:buNone/>
              <a:defRPr/>
            </a:pPr>
            <a:r>
              <a:rPr lang="en-US" sz="1790" dirty="0"/>
              <a:t>"In summary, this Court's analysis of the interplay of section 922 with section 928 of chapter 9, 11 U.S.C.</a:t>
            </a:r>
            <a:r>
              <a:rPr lang="en-US" sz="1790" spc="-1000" dirty="0"/>
              <a:t>§§</a:t>
            </a:r>
            <a:r>
              <a:rPr lang="en-US" sz="1790" dirty="0"/>
              <a:t>  922, 928, is that "pledged special revenues" as used in§922(d) includes all special revenues against which the County granted a lien under the Indenture, not just those in the possession of the Indenture Trustee or Receiver. It encompasses those Net Revenues that are received from the sewer system before and after the filing of the County's chapter 9. </a:t>
            </a:r>
            <a:r>
              <a:rPr lang="en-US" sz="1790" u="sng" dirty="0"/>
              <a:t>The structure and intent of what Congress enacted by its 1988 amendments to chapter 9 was to provide a mechanism whereby the pledged special revenues would continue to be paid uninterrupted to those to which/whom payment of the sewer system's indebtedness is secured by a lien on special revenues</a:t>
            </a:r>
            <a:r>
              <a:rPr lang="en-US" sz="1790" dirty="0"/>
              <a:t>. The result is that 11 U.S.C.§922(d) excludes continued payment of these "pledged special revenues" to the lienholder from being stayed under 11 U.S.C.§362(a) or 11 U.S.C.§922(a)." (emphasis added)</a:t>
            </a:r>
            <a:endParaRPr lang="en-US" sz="1790" dirty="0">
              <a:solidFill>
                <a:schemeClr val="tx1">
                  <a:lumMod val="85000"/>
                  <a:lumOff val="15000"/>
                </a:schemeClr>
              </a:solidFill>
            </a:endParaRP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6E8F9B4E-4A4E-DB4A-A716-B0997D974FCC}"/>
              </a:ext>
            </a:extLst>
          </p:cNvPr>
          <p:cNvSpPr>
            <a:spLocks noGrp="1"/>
          </p:cNvSpPr>
          <p:nvPr>
            <p:ph type="title"/>
          </p:nvPr>
        </p:nvSpPr>
        <p:spPr>
          <a:xfrm>
            <a:off x="457200" y="274638"/>
            <a:ext cx="8229600" cy="1143000"/>
          </a:xfrm>
        </p:spPr>
        <p:txBody>
          <a:bodyPr/>
          <a:lstStyle/>
          <a:p>
            <a:pPr marL="633413" indent="-633413"/>
            <a:r>
              <a:rPr lang="en-US" altLang="en-US" sz="2700" dirty="0">
                <a:latin typeface="Arial" panose="020B0604020202020204" pitchFamily="34" charset="0"/>
                <a:ea typeface="ＭＳ Ｐゴシック" panose="020B0600070205080204" pitchFamily="34" charset="-128"/>
                <a:cs typeface="Helvetica" pitchFamily="2" charset="0"/>
              </a:rPr>
              <a:t>IV.	The Puerto Rico District Court and Court of Appeals Rulings on Special Revenues and Prior Chapter 9 Case Law</a:t>
            </a:r>
          </a:p>
        </p:txBody>
      </p:sp>
    </p:spTree>
    <p:extLst>
      <p:ext uri="{BB962C8B-B14F-4D97-AF65-F5344CB8AC3E}">
        <p14:creationId xmlns:p14="http://schemas.microsoft.com/office/powerpoint/2010/main" val="1060478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of Contents</a:t>
            </a:r>
          </a:p>
        </p:txBody>
      </p:sp>
      <p:sp>
        <p:nvSpPr>
          <p:cNvPr id="3" name="Content Placeholder 2"/>
          <p:cNvSpPr>
            <a:spLocks noGrp="1"/>
          </p:cNvSpPr>
          <p:nvPr>
            <p:ph idx="1"/>
          </p:nvPr>
        </p:nvSpPr>
        <p:spPr/>
        <p:txBody>
          <a:bodyPr/>
          <a:lstStyle/>
          <a:p>
            <a:pPr marL="466725" indent="-466725">
              <a:buNone/>
              <a:tabLst>
                <a:tab pos="7994650" algn="r"/>
              </a:tabLst>
            </a:pPr>
            <a:r>
              <a:rPr lang="en-US" altLang="en-US" sz="1400" dirty="0">
                <a:latin typeface="Arial" panose="020B0604020202020204" pitchFamily="34" charset="0"/>
                <a:ea typeface="ＭＳ Ｐゴシック" panose="020B0600070205080204" pitchFamily="34" charset="-128"/>
                <a:cs typeface="Helvetica" pitchFamily="2" charset="0"/>
              </a:rPr>
              <a:t>I.	Significance of Statutory Liens and Special Revenue Protections and</a:t>
            </a:r>
            <a:br>
              <a:rPr lang="en-US" altLang="en-US" sz="1400" dirty="0">
                <a:latin typeface="Arial" panose="020B0604020202020204" pitchFamily="34" charset="0"/>
                <a:ea typeface="ＭＳ Ｐゴシック" panose="020B0600070205080204" pitchFamily="34" charset="-128"/>
                <a:cs typeface="Helvetica" pitchFamily="2" charset="0"/>
              </a:rPr>
            </a:br>
            <a:r>
              <a:rPr lang="en-US" altLang="en-US" sz="1400" dirty="0">
                <a:latin typeface="Arial" panose="020B0604020202020204" pitchFamily="34" charset="0"/>
                <a:ea typeface="ＭＳ Ｐゴシック" panose="020B0600070205080204" pitchFamily="34" charset="-128"/>
                <a:cs typeface="Helvetica" pitchFamily="2" charset="0"/>
              </a:rPr>
              <a:t>the Puerto Rico Assured Decision	5</a:t>
            </a:r>
          </a:p>
          <a:p>
            <a:pPr marL="460375" indent="0">
              <a:buNone/>
              <a:tabLst>
                <a:tab pos="7994650" algn="r"/>
              </a:tabLst>
            </a:pPr>
            <a:r>
              <a:rPr lang="en-US" altLang="en-US" sz="1400" dirty="0">
                <a:latin typeface="Arial" panose="020B0604020202020204" pitchFamily="34" charset="0"/>
                <a:ea typeface="ＭＳ Ｐゴシック" panose="020B0600070205080204" pitchFamily="34" charset="-128"/>
                <a:cs typeface="Helvetica" pitchFamily="2" charset="0"/>
              </a:rPr>
              <a:t>The cloud raised by the</a:t>
            </a:r>
            <a:r>
              <a:rPr lang="en-US" altLang="en-US" sz="1400" i="1" dirty="0">
                <a:latin typeface="Arial" panose="020B0604020202020204" pitchFamily="34" charset="0"/>
                <a:ea typeface="ＭＳ Ｐゴシック" panose="020B0600070205080204" pitchFamily="34" charset="-128"/>
                <a:cs typeface="Helvetica" pitchFamily="2" charset="0"/>
              </a:rPr>
              <a:t> Assured</a:t>
            </a:r>
            <a:r>
              <a:rPr lang="en-US" altLang="en-US" sz="1400" dirty="0">
                <a:latin typeface="Arial" panose="020B0604020202020204" pitchFamily="34" charset="0"/>
                <a:ea typeface="ＭＳ Ｐゴシック" panose="020B0600070205080204" pitchFamily="34" charset="-128"/>
                <a:cs typeface="Helvetica" pitchFamily="2" charset="0"/>
              </a:rPr>
              <a:t> Puerto Rico decision</a:t>
            </a:r>
            <a:br>
              <a:rPr lang="en-US" altLang="en-US" sz="1400" dirty="0">
                <a:latin typeface="Arial" panose="020B0604020202020204" pitchFamily="34" charset="0"/>
                <a:ea typeface="ＭＳ Ｐゴシック" panose="020B0600070205080204" pitchFamily="34" charset="-128"/>
                <a:cs typeface="Helvetica" pitchFamily="2" charset="0"/>
              </a:rPr>
            </a:br>
            <a:r>
              <a:rPr lang="en-US" altLang="en-US" sz="1400" dirty="0">
                <a:latin typeface="Arial" panose="020B0604020202020204" pitchFamily="34" charset="0"/>
                <a:ea typeface="ＭＳ Ｐゴシック" panose="020B0600070205080204" pitchFamily="34" charset="-128"/>
                <a:cs typeface="Helvetica" pitchFamily="2" charset="0"/>
              </a:rPr>
              <a:t>regarding special revenues	5</a:t>
            </a:r>
          </a:p>
          <a:p>
            <a:pPr marL="466725" indent="-466725">
              <a:buNone/>
              <a:tabLst>
                <a:tab pos="7994650" algn="r"/>
              </a:tabLst>
            </a:pPr>
            <a:r>
              <a:rPr lang="en-US" altLang="en-US" sz="1400" dirty="0">
                <a:latin typeface="Arial" panose="020B0604020202020204" pitchFamily="34" charset="0"/>
                <a:ea typeface="ＭＳ Ｐゴシック" panose="020B0600070205080204" pitchFamily="34" charset="-128"/>
                <a:cs typeface="Helvetica" pitchFamily="2" charset="0"/>
              </a:rPr>
              <a:t>II.	The Benefits of Special Revenues Bonds	9</a:t>
            </a:r>
          </a:p>
          <a:p>
            <a:pPr marL="460375" indent="0">
              <a:buNone/>
              <a:tabLst>
                <a:tab pos="7994650" algn="r"/>
              </a:tabLst>
            </a:pPr>
            <a:r>
              <a:rPr lang="en-US" sz="1400" dirty="0">
                <a:latin typeface="Arial" charset="0"/>
                <a:ea typeface="ＭＳ Ｐゴシック" charset="-128"/>
              </a:rPr>
              <a:t>What are the benefits of statutory liens and special revenues?	9</a:t>
            </a:r>
          </a:p>
          <a:p>
            <a:pPr marL="466725" indent="-466725">
              <a:buNone/>
              <a:tabLst>
                <a:tab pos="7994650" algn="r"/>
              </a:tabLst>
            </a:pPr>
            <a:r>
              <a:rPr lang="en-US" altLang="en-US" sz="1400" dirty="0">
                <a:latin typeface="Arial" panose="020B0604020202020204" pitchFamily="34" charset="0"/>
                <a:ea typeface="ＭＳ Ｐゴシック" panose="020B0600070205080204" pitchFamily="34" charset="-128"/>
                <a:cs typeface="Helvetica" pitchFamily="2" charset="0"/>
              </a:rPr>
              <a:t>III.	Legislative History	11</a:t>
            </a:r>
          </a:p>
          <a:p>
            <a:pPr marL="460375" indent="0">
              <a:buNone/>
              <a:tabLst>
                <a:tab pos="7994650" algn="r"/>
              </a:tabLst>
            </a:pPr>
            <a:r>
              <a:rPr lang="en-US" altLang="en-US" sz="1400" dirty="0">
                <a:latin typeface="Arial" panose="020B0604020202020204" pitchFamily="34" charset="0"/>
                <a:ea typeface="ＭＳ Ｐゴシック" panose="020B0600070205080204" pitchFamily="34" charset="-128"/>
                <a:cs typeface="Helvetica" pitchFamily="2" charset="0"/>
              </a:rPr>
              <a:t>Specifically, the actual language of the Senate Report for the</a:t>
            </a:r>
            <a:br>
              <a:rPr lang="en-US" altLang="en-US" sz="1400" dirty="0">
                <a:latin typeface="Arial" panose="020B0604020202020204" pitchFamily="34" charset="0"/>
                <a:ea typeface="ＭＳ Ｐゴシック" panose="020B0600070205080204" pitchFamily="34" charset="-128"/>
                <a:cs typeface="Helvetica" pitchFamily="2" charset="0"/>
              </a:rPr>
            </a:br>
            <a:r>
              <a:rPr lang="en-US" altLang="en-US" sz="1400" dirty="0">
                <a:latin typeface="Arial" panose="020B0604020202020204" pitchFamily="34" charset="0"/>
                <a:ea typeface="ＭＳ Ｐゴシック" panose="020B0600070205080204" pitchFamily="34" charset="-128"/>
                <a:cs typeface="Helvetica" pitchFamily="2" charset="0"/>
              </a:rPr>
              <a:t>1988 Amendments supports the understanding of the municipal</a:t>
            </a:r>
            <a:br>
              <a:rPr lang="en-US" altLang="en-US" sz="1400" dirty="0">
                <a:latin typeface="Arial" panose="020B0604020202020204" pitchFamily="34" charset="0"/>
                <a:ea typeface="ＭＳ Ｐゴシック" panose="020B0600070205080204" pitchFamily="34" charset="-128"/>
                <a:cs typeface="Helvetica" pitchFamily="2" charset="0"/>
              </a:rPr>
            </a:br>
            <a:r>
              <a:rPr lang="en-US" altLang="en-US" sz="1400" dirty="0">
                <a:latin typeface="Arial" panose="020B0604020202020204" pitchFamily="34" charset="0"/>
                <a:ea typeface="ＭＳ Ｐゴシック" panose="020B0600070205080204" pitchFamily="34" charset="-128"/>
                <a:cs typeface="Helvetica" pitchFamily="2" charset="0"/>
              </a:rPr>
              <a:t>market that special revenues are to be timely paid in Chapter 9	11</a:t>
            </a:r>
          </a:p>
          <a:p>
            <a:pPr marL="466725" indent="-466725">
              <a:buNone/>
              <a:tabLst>
                <a:tab pos="7994650" algn="r"/>
              </a:tabLst>
            </a:pPr>
            <a:r>
              <a:rPr lang="en-US" altLang="en-US" sz="1400" dirty="0">
                <a:latin typeface="Arial" panose="020B0604020202020204" pitchFamily="34" charset="0"/>
                <a:ea typeface="ＭＳ Ｐゴシック" panose="020B0600070205080204" pitchFamily="34" charset="-128"/>
                <a:cs typeface="Helvetica" pitchFamily="2" charset="0"/>
              </a:rPr>
              <a:t>IV.	The Puerto Rico District Court and Court of Appeals Rulings on</a:t>
            </a:r>
            <a:br>
              <a:rPr lang="en-US" altLang="en-US" sz="1400" dirty="0">
                <a:latin typeface="Arial" panose="020B0604020202020204" pitchFamily="34" charset="0"/>
                <a:ea typeface="ＭＳ Ｐゴシック" panose="020B0600070205080204" pitchFamily="34" charset="-128"/>
                <a:cs typeface="Helvetica" pitchFamily="2" charset="0"/>
              </a:rPr>
            </a:br>
            <a:r>
              <a:rPr lang="en-US" altLang="en-US" sz="1400" dirty="0">
                <a:latin typeface="Arial" panose="020B0604020202020204" pitchFamily="34" charset="0"/>
                <a:ea typeface="ＭＳ Ｐゴシック" panose="020B0600070205080204" pitchFamily="34" charset="-128"/>
                <a:cs typeface="Helvetica" pitchFamily="2" charset="0"/>
              </a:rPr>
              <a:t>Special Revenues and Prior Chapter 9 Case Law	14</a:t>
            </a:r>
          </a:p>
          <a:p>
            <a:pPr marL="922338" indent="-461963">
              <a:buNone/>
              <a:tabLst>
                <a:tab pos="7994650" algn="r"/>
              </a:tabLst>
            </a:pPr>
            <a:r>
              <a:rPr lang="en-US" sz="1400" dirty="0"/>
              <a:t>A.	The recent Puerto Rico court decision and First Circuit Opinion on</a:t>
            </a:r>
            <a:br>
              <a:rPr lang="en-US" sz="1400" dirty="0"/>
            </a:br>
            <a:r>
              <a:rPr lang="en-US" sz="1400" dirty="0"/>
              <a:t>special revenues	14</a:t>
            </a:r>
          </a:p>
          <a:p>
            <a:pPr marL="922338" indent="-461963">
              <a:buNone/>
              <a:tabLst>
                <a:tab pos="7994650" algn="r"/>
              </a:tabLst>
            </a:pPr>
            <a:r>
              <a:rPr lang="en-US" sz="1400" dirty="0"/>
              <a:t>B.	The Jefferson County decision reaffirms the 1988 Amendment’s</a:t>
            </a:r>
            <a:br>
              <a:rPr lang="en-US" sz="1400" dirty="0"/>
            </a:br>
            <a:r>
              <a:rPr lang="en-US" sz="1400" dirty="0"/>
              <a:t>legislative history and the municipal market's understanding that</a:t>
            </a:r>
            <a:br>
              <a:rPr lang="en-US" sz="1400" dirty="0"/>
            </a:br>
            <a:r>
              <a:rPr lang="en-US" sz="1400" dirty="0"/>
              <a:t>special revenues in a Chapter 9 proceeding are to be timely paid</a:t>
            </a:r>
            <a:br>
              <a:rPr lang="en-US" sz="1400" dirty="0"/>
            </a:br>
            <a:r>
              <a:rPr lang="en-US" sz="1400" dirty="0"/>
              <a:t>to the bondholders	17</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1</a:t>
            </a:fld>
            <a:endParaRPr lang="en-US" altLang="en-US" dirty="0"/>
          </a:p>
        </p:txBody>
      </p:sp>
    </p:spTree>
    <p:extLst>
      <p:ext uri="{BB962C8B-B14F-4D97-AF65-F5344CB8AC3E}">
        <p14:creationId xmlns:p14="http://schemas.microsoft.com/office/powerpoint/2010/main" val="165526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3">
            <a:extLst>
              <a:ext uri="{FF2B5EF4-FFF2-40B4-BE49-F238E27FC236}">
                <a16:creationId xmlns:a16="http://schemas.microsoft.com/office/drawing/2014/main" xmlns:p14="http://schemas.microsoft.com/office/powerpoint/2010/main" xmlns:a14="http://schemas.microsoft.com/office/drawing/2010/main" xmlns="" id="{1E3B09D2-49FE-AA4F-A49E-12540EEB4122}"/>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D222E16B-E16D-0D45-BF16-C40F9D5F4BD6}" type="slidenum">
              <a:rPr lang="en-US" altLang="en-US" sz="1000" smtClean="0">
                <a:solidFill>
                  <a:srgbClr val="FFFFFF"/>
                </a:solidFill>
              </a:rPr>
              <a:pPr>
                <a:spcBef>
                  <a:spcPct val="0"/>
                </a:spcBef>
                <a:buFontTx/>
                <a:buNone/>
              </a:pPr>
              <a:t>19</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A0D6097A-0AE5-0D40-8F75-EE64C1F8DFD1}"/>
              </a:ext>
            </a:extLst>
          </p:cNvPr>
          <p:cNvSpPr>
            <a:spLocks noGrp="1"/>
          </p:cNvSpPr>
          <p:nvPr>
            <p:ph idx="1"/>
          </p:nvPr>
        </p:nvSpPr>
        <p:spPr/>
        <p:txBody>
          <a:bodyPr/>
          <a:lstStyle/>
          <a:p>
            <a:pPr marL="461963" indent="-454025">
              <a:spcBef>
                <a:spcPts val="0"/>
              </a:spcBef>
              <a:buFont typeface="Wingdings" charset="2"/>
              <a:buNone/>
              <a:defRPr/>
            </a:pPr>
            <a:r>
              <a:rPr lang="en-US" dirty="0"/>
              <a:t>C.	</a:t>
            </a:r>
            <a:r>
              <a:rPr lang="en-US" u="sng" dirty="0"/>
              <a:t>The reliance of the Puerto Rico District and Appeals Courts on </a:t>
            </a:r>
            <a:r>
              <a:rPr lang="en-US" i="1" u="sng" dirty="0"/>
              <a:t>Collier</a:t>
            </a:r>
            <a:r>
              <a:rPr lang="en-US" u="sng" dirty="0"/>
              <a:t> is flawed</a:t>
            </a:r>
            <a:r>
              <a:rPr lang="en-US" dirty="0"/>
              <a:t>:</a:t>
            </a:r>
          </a:p>
          <a:p>
            <a:pPr marL="919163" lvl="1" indent="-461963">
              <a:spcBef>
                <a:spcPts val="200"/>
              </a:spcBef>
              <a:buNone/>
              <a:defRPr/>
            </a:pPr>
            <a:r>
              <a:rPr lang="en-US" sz="1800" dirty="0"/>
              <a:t>1.	</a:t>
            </a:r>
            <a:r>
              <a:rPr lang="en-US" sz="1800" u="sng" dirty="0"/>
              <a:t>The Jefferson County Court explained why </a:t>
            </a:r>
            <a:r>
              <a:rPr lang="en-US" sz="1800" i="1" u="sng" dirty="0"/>
              <a:t>Collier on Bankruptcy</a:t>
            </a:r>
            <a:r>
              <a:rPr lang="en-US" sz="1800" u="sng" dirty="0"/>
              <a:t> which was part of the support for the P.R. Court ruling was incorrect</a:t>
            </a:r>
            <a:r>
              <a:rPr lang="en-US" sz="1800" dirty="0"/>
              <a:t>:</a:t>
            </a:r>
          </a:p>
          <a:p>
            <a:pPr marL="1208088" lvl="1" indent="-288925">
              <a:buFont typeface="Wingdings" pitchFamily="2" charset="2"/>
              <a:buChar char="§"/>
              <a:defRPr/>
            </a:pPr>
            <a:r>
              <a:rPr lang="en-US" sz="1700" dirty="0"/>
              <a:t>"The County's position [as well as the P.R. Court's ruling] on the§922(d) "pledged special revenues" is in many respects identical to that espoused in 6 </a:t>
            </a:r>
            <a:r>
              <a:rPr lang="en-US" sz="1700" i="1" dirty="0"/>
              <a:t>Collier on Bankruptcy</a:t>
            </a:r>
            <a:r>
              <a:rPr lang="en-US" sz="1700" dirty="0"/>
              <a:t> ¶ 922.05[2]. This bankruptcy treatise's conclusions are cited to this Court as authority for the County's. One problem with Collier's viewpoint is the authority Collier's cites to in its footnote 4 is a quote from legislative history that does not uphold Collier's reading of§922(d). </a:t>
            </a:r>
            <a:r>
              <a:rPr lang="en-US" sz="1700" i="1" dirty="0"/>
              <a:t>See 6 Collier on Bankruptcy</a:t>
            </a:r>
            <a:r>
              <a:rPr lang="en-US" sz="1700" dirty="0"/>
              <a:t> ¶ 922.05[2] n. 4. Careful reading of the quote evidences that it supports the broader view that a pledge as used in§922(d) is for all monies pledged including those possessed by a creditor and those not in the creditor's possession. The Collier position has also been disagreed with by others."</a:t>
            </a:r>
            <a:endParaRPr lang="en-US" sz="1700" dirty="0">
              <a:solidFill>
                <a:schemeClr val="tx1">
                  <a:lumMod val="85000"/>
                  <a:lumOff val="15000"/>
                </a:schemeClr>
              </a:solidFill>
            </a:endParaRP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C9161F23-0692-E745-BCF4-06ED01BA142A}"/>
              </a:ext>
            </a:extLst>
          </p:cNvPr>
          <p:cNvSpPr>
            <a:spLocks noGrp="1"/>
          </p:cNvSpPr>
          <p:nvPr>
            <p:ph type="title"/>
          </p:nvPr>
        </p:nvSpPr>
        <p:spPr>
          <a:xfrm>
            <a:off x="457200" y="274638"/>
            <a:ext cx="8229600" cy="1143000"/>
          </a:xfrm>
        </p:spPr>
        <p:txBody>
          <a:bodyPr/>
          <a:lstStyle/>
          <a:p>
            <a:pPr marL="633413" indent="-633413"/>
            <a:r>
              <a:rPr lang="en-US" altLang="en-US" sz="2700" dirty="0">
                <a:latin typeface="Arial" panose="020B0604020202020204" pitchFamily="34" charset="0"/>
                <a:ea typeface="ＭＳ Ｐゴシック" panose="020B0600070205080204" pitchFamily="34" charset="-128"/>
                <a:cs typeface="Helvetica" pitchFamily="2" charset="0"/>
              </a:rPr>
              <a:t>IV.	The Puerto Rico District Court and Court of Appeals Rulings on Special Revenues and Prior Chapter 9 Case Law</a:t>
            </a:r>
          </a:p>
        </p:txBody>
      </p:sp>
    </p:spTree>
    <p:extLst>
      <p:ext uri="{BB962C8B-B14F-4D97-AF65-F5344CB8AC3E}">
        <p14:creationId xmlns:p14="http://schemas.microsoft.com/office/powerpoint/2010/main" val="33757831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3">
            <a:extLst>
              <a:ext uri="{FF2B5EF4-FFF2-40B4-BE49-F238E27FC236}">
                <a16:creationId xmlns:a16="http://schemas.microsoft.com/office/drawing/2014/main" xmlns:p14="http://schemas.microsoft.com/office/powerpoint/2010/main" xmlns:a14="http://schemas.microsoft.com/office/drawing/2010/main" xmlns="" id="{FB04F0D2-E9A0-1449-B7B8-0A247FBC7FF2}"/>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8BDA5FEE-E169-BE46-B77A-713BF5E10DD0}" type="slidenum">
              <a:rPr lang="en-US" altLang="en-US" sz="1000" smtClean="0">
                <a:solidFill>
                  <a:srgbClr val="FFFFFF"/>
                </a:solidFill>
              </a:rPr>
              <a:pPr>
                <a:spcBef>
                  <a:spcPct val="0"/>
                </a:spcBef>
                <a:buFontTx/>
                <a:buNone/>
              </a:pPr>
              <a:t>20</a:t>
            </a:fld>
            <a:endParaRPr lang="en-US" altLang="en-US" sz="1000" dirty="0">
              <a:solidFill>
                <a:srgbClr val="FFFFFF"/>
              </a:solidFill>
            </a:endParaRPr>
          </a:p>
        </p:txBody>
      </p:sp>
      <p:sp>
        <p:nvSpPr>
          <p:cNvPr id="6" name="Content Placeholder 2">
            <a:extLst>
              <a:ext uri="{FF2B5EF4-FFF2-40B4-BE49-F238E27FC236}">
                <a16:creationId xmlns:a16="http://schemas.microsoft.com/office/drawing/2014/main" xmlns:p14="http://schemas.microsoft.com/office/powerpoint/2010/main" xmlns:a14="http://schemas.microsoft.com/office/drawing/2010/main" xmlns="" id="{A0D6097A-0AE5-0D40-8F75-EE64C1F8DFD1}"/>
              </a:ext>
            </a:extLst>
          </p:cNvPr>
          <p:cNvSpPr>
            <a:spLocks noGrp="1"/>
          </p:cNvSpPr>
          <p:nvPr>
            <p:ph idx="1"/>
          </p:nvPr>
        </p:nvSpPr>
        <p:spPr/>
        <p:txBody>
          <a:bodyPr/>
          <a:lstStyle/>
          <a:p>
            <a:pPr marL="461963" indent="-454025">
              <a:buFont typeface="Wingdings" charset="2"/>
              <a:buNone/>
              <a:defRPr/>
            </a:pPr>
            <a:r>
              <a:rPr lang="en-US" dirty="0"/>
              <a:t>D.	</a:t>
            </a:r>
            <a:r>
              <a:rPr lang="en-US" altLang="en-US" u="sng" dirty="0">
                <a:latin typeface="Arial" panose="020B0604020202020204" pitchFamily="34" charset="0"/>
                <a:ea typeface="ＭＳ Ｐゴシック" panose="020B0600070205080204" pitchFamily="34" charset="-128"/>
                <a:cs typeface="Helvetica" pitchFamily="2" charset="0"/>
              </a:rPr>
              <a:t>No adverse rulings in Jefferson County, Vallejo, Stockton and Detroi</a:t>
            </a:r>
            <a:r>
              <a:rPr lang="en-US" altLang="en-US" u="sng" dirty="0">
                <a:latin typeface="Arial" charset="0"/>
                <a:ea typeface="ＭＳ Ｐゴシック" charset="-128"/>
                <a:cs typeface="Helvetica" charset="0"/>
              </a:rPr>
              <a:t>t's plan of debt adjustment</a:t>
            </a:r>
            <a:r>
              <a:rPr lang="en-US" dirty="0"/>
              <a:t>:</a:t>
            </a:r>
          </a:p>
          <a:p>
            <a:pPr marL="919163" lvl="1" indent="-461963">
              <a:spcBef>
                <a:spcPts val="400"/>
              </a:spcBef>
              <a:buNone/>
              <a:defRPr/>
            </a:pPr>
            <a:r>
              <a:rPr lang="en-US" altLang="en-US" dirty="0">
                <a:latin typeface="Arial" panose="020B0604020202020204" pitchFamily="34" charset="0"/>
                <a:ea typeface="ＭＳ Ｐゴシック" panose="020B0600070205080204" pitchFamily="34" charset="-128"/>
                <a:cs typeface="Helvetica" pitchFamily="2" charset="0"/>
              </a:rPr>
              <a:t>1.	</a:t>
            </a:r>
            <a:r>
              <a:rPr lang="en-US" altLang="en-US" u="sng" dirty="0">
                <a:latin typeface="Arial" panose="020B0604020202020204" pitchFamily="34" charset="0"/>
                <a:ea typeface="ＭＳ Ｐゴシック" panose="020B0600070205080204" pitchFamily="34" charset="-128"/>
                <a:cs typeface="Helvetica" pitchFamily="2" charset="0"/>
              </a:rPr>
              <a:t>Jefferson County</a:t>
            </a:r>
            <a:r>
              <a:rPr lang="en-US" altLang="en-US" dirty="0">
                <a:latin typeface="Arial" panose="020B0604020202020204" pitchFamily="34" charset="0"/>
                <a:ea typeface="ＭＳ Ｐゴシック" panose="020B0600070205080204" pitchFamily="34" charset="-128"/>
                <a:cs typeface="Helvetica" pitchFamily="2" charset="0"/>
              </a:rPr>
              <a:t>: The Court in </a:t>
            </a:r>
            <a:r>
              <a:rPr lang="en-US" altLang="en-US" i="1" dirty="0">
                <a:latin typeface="Arial" panose="020B0604020202020204" pitchFamily="34" charset="0"/>
                <a:ea typeface="ＭＳ Ｐゴシック" panose="020B0600070205080204" pitchFamily="34" charset="-128"/>
                <a:cs typeface="Helvetica" pitchFamily="2" charset="0"/>
              </a:rPr>
              <a:t>Jefferson County </a:t>
            </a:r>
            <a:r>
              <a:rPr lang="en-US" altLang="en-US" dirty="0">
                <a:latin typeface="Arial" panose="020B0604020202020204" pitchFamily="34" charset="0"/>
                <a:ea typeface="ＭＳ Ｐゴシック" panose="020B0600070205080204" pitchFamily="34" charset="-128"/>
                <a:cs typeface="Helvetica" pitchFamily="2" charset="0"/>
              </a:rPr>
              <a:t>recognized special revenue treatment for sewer debt and payment consistent with the terms of the documents. While the case authorized payment of special revenues to pay debtor counsel fees, in part the ruling was purportedly due to the language of the indenture being interpreted to allow such payment and the matter ultimately settled. The ultimate plan treatment was a compromise or settlement. Accordingly, </a:t>
            </a:r>
            <a:r>
              <a:rPr lang="en-US" altLang="en-US" i="1" dirty="0">
                <a:latin typeface="Arial" panose="020B0604020202020204" pitchFamily="34" charset="0"/>
                <a:ea typeface="ＭＳ Ｐゴシック" panose="020B0600070205080204" pitchFamily="34" charset="-128"/>
                <a:cs typeface="Helvetica" pitchFamily="2" charset="0"/>
              </a:rPr>
              <a:t>Jefferson County </a:t>
            </a:r>
            <a:r>
              <a:rPr lang="en-US" altLang="en-US" dirty="0">
                <a:latin typeface="Arial" panose="020B0604020202020204" pitchFamily="34" charset="0"/>
                <a:ea typeface="ＭＳ Ｐゴシック" panose="020B0600070205080204" pitchFamily="34" charset="-128"/>
                <a:cs typeface="Helvetica" pitchFamily="2" charset="0"/>
              </a:rPr>
              <a:t>case does not stand for any impairment or delay in payment of special revenues as collected other than as purportedly authorized by the documents or voluntarily agreed to</a:t>
            </a:r>
            <a:r>
              <a:rPr lang="en-US" altLang="en-US" dirty="0">
                <a:latin typeface="Arial" charset="0"/>
                <a:ea typeface="ＭＳ Ｐゴシック" charset="-128"/>
                <a:cs typeface="Helvetica" charset="0"/>
              </a:rPr>
              <a:t>.</a:t>
            </a: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A738FBDB-FCF0-7B40-B151-4D0DFFD9B29F}"/>
              </a:ext>
            </a:extLst>
          </p:cNvPr>
          <p:cNvSpPr>
            <a:spLocks noGrp="1"/>
          </p:cNvSpPr>
          <p:nvPr>
            <p:ph type="title"/>
          </p:nvPr>
        </p:nvSpPr>
        <p:spPr>
          <a:xfrm>
            <a:off x="457200" y="274638"/>
            <a:ext cx="8229600" cy="1143000"/>
          </a:xfrm>
        </p:spPr>
        <p:txBody>
          <a:bodyPr/>
          <a:lstStyle/>
          <a:p>
            <a:pPr marL="633413" indent="-633413"/>
            <a:r>
              <a:rPr lang="en-US" altLang="en-US" sz="2700" dirty="0">
                <a:latin typeface="Arial" panose="020B0604020202020204" pitchFamily="34" charset="0"/>
                <a:ea typeface="ＭＳ Ｐゴシック" panose="020B0600070205080204" pitchFamily="34" charset="-128"/>
                <a:cs typeface="Helvetica" pitchFamily="2" charset="0"/>
              </a:rPr>
              <a:t>IV.	The Puerto Rico District Court and Court of Appeals Rulings on Special Revenues and Prior Chapter 9 Case Law</a:t>
            </a:r>
          </a:p>
        </p:txBody>
      </p:sp>
    </p:spTree>
    <p:extLst>
      <p:ext uri="{BB962C8B-B14F-4D97-AF65-F5344CB8AC3E}">
        <p14:creationId xmlns:p14="http://schemas.microsoft.com/office/powerpoint/2010/main" val="4177046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767F903A-76BD-C640-99CF-2FEE0DA2633C}"/>
              </a:ext>
            </a:extLst>
          </p:cNvPr>
          <p:cNvSpPr>
            <a:spLocks noGrp="1"/>
          </p:cNvSpPr>
          <p:nvPr>
            <p:ph type="title"/>
          </p:nvPr>
        </p:nvSpPr>
        <p:spPr/>
        <p:txBody>
          <a:bodyPr/>
          <a:lstStyle/>
          <a:p>
            <a:pPr marL="457200" indent="-457200"/>
            <a:r>
              <a:rPr lang="en-US" sz="2400" dirty="0"/>
              <a:t>V.	FOMB and UCC Motion to Invalidate $6 Billion of General Obligation Bonds Contradicts Historical 1800s U.S. Supreme Court Precedent</a:t>
            </a:r>
          </a:p>
        </p:txBody>
      </p:sp>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461963" indent="-461963">
              <a:buNone/>
            </a:pPr>
            <a:r>
              <a:rPr lang="en-US" dirty="0"/>
              <a:t>A.	</a:t>
            </a:r>
            <a:r>
              <a:rPr lang="en-US" u="sng" dirty="0"/>
              <a:t>Motion to Invalidate</a:t>
            </a:r>
            <a:r>
              <a:rPr lang="en-US" dirty="0"/>
              <a:t>:</a:t>
            </a:r>
          </a:p>
          <a:p>
            <a:pPr marL="919163" lvl="2" indent="-458788">
              <a:buNone/>
            </a:pPr>
            <a:r>
              <a:rPr lang="en-US" dirty="0"/>
              <a:t>1.	On January 14, 2019, the Financial Oversight and Management Board ("FOMB"), acting through its Special Claims Committee and the Official Committee of Unsecured Creditors ("UCC"), filed an objection to the validity and enforceability of more than $6 billion of the Commonwealth of Puerto Rico's General Obligation Bonds. The purported reason for the invalidity was the asserted violation of the Commonwealth's Constitutional Debt Service Limit found in Article VI, Section 2 of the Puerto Rico Constitution, as amended in 1961, which provides that direct obligations of the Commonwealth "shall not exceed 15% of the average of the total amount of annual revenues…" ("G.O. Debt Limit").</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21</a:t>
            </a:fld>
            <a:endParaRPr lang="en-US" altLang="en-US" dirty="0"/>
          </a:p>
        </p:txBody>
      </p:sp>
    </p:spTree>
    <p:extLst>
      <p:ext uri="{BB962C8B-B14F-4D97-AF65-F5344CB8AC3E}">
        <p14:creationId xmlns:p14="http://schemas.microsoft.com/office/powerpoint/2010/main" val="7751088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dirty="0"/>
              <a:t>2.	This claim of invalidity was asserted long after the issuance of the General Obligation Bonds, in which the Commonwealth and its professionals represented that the Bonds complied with the Constitution and laws of Puerto Rico and were a valid, binding and enforceable obligation, and released to the market a calculation of compliance of the issuance with the G.O. Debt Limit. </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22</a:t>
            </a:fld>
            <a:endParaRPr lang="en-US" altLang="en-US" dirty="0"/>
          </a:p>
        </p:txBody>
      </p:sp>
      <p:sp>
        <p:nvSpPr>
          <p:cNvPr id="7" name="Title 1">
            <a:extLst>
              <a:ext uri="{FF2B5EF4-FFF2-40B4-BE49-F238E27FC236}">
                <a16:creationId xmlns:a16="http://schemas.microsoft.com/office/drawing/2014/main" xmlns:p14="http://schemas.microsoft.com/office/powerpoint/2010/main" xmlns="" id="{78FB56D5-5CCD-B047-9172-DEBAF857DDC3}"/>
              </a:ext>
            </a:extLst>
          </p:cNvPr>
          <p:cNvSpPr>
            <a:spLocks noGrp="1"/>
          </p:cNvSpPr>
          <p:nvPr>
            <p:ph type="title"/>
          </p:nvPr>
        </p:nvSpPr>
        <p:spPr>
          <a:xfrm>
            <a:off x="457200" y="274638"/>
            <a:ext cx="8229600" cy="1143000"/>
          </a:xfrm>
        </p:spPr>
        <p:txBody>
          <a:bodyPr/>
          <a:lstStyle/>
          <a:p>
            <a:pPr marL="457200" indent="-457200"/>
            <a:r>
              <a:rPr lang="en-US" sz="2400" dirty="0"/>
              <a:t>V.	FOMB and UCC Motion to Invalidate $6 Billion of General Obligation Bonds Contradicts Historical 1800s U.S. Supreme Court Precedent</a:t>
            </a:r>
          </a:p>
        </p:txBody>
      </p:sp>
    </p:spTree>
    <p:extLst>
      <p:ext uri="{BB962C8B-B14F-4D97-AF65-F5344CB8AC3E}">
        <p14:creationId xmlns:p14="http://schemas.microsoft.com/office/powerpoint/2010/main" val="22731241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461963" indent="-461963">
              <a:buNone/>
            </a:pPr>
            <a:r>
              <a:rPr lang="en-US" dirty="0"/>
              <a:t>B.	</a:t>
            </a:r>
            <a:r>
              <a:rPr lang="en-US" u="sng" dirty="0"/>
              <a:t>Issue raised by FOMB and UCC</a:t>
            </a:r>
            <a:r>
              <a:rPr lang="en-US" dirty="0"/>
              <a:t>:</a:t>
            </a:r>
          </a:p>
          <a:p>
            <a:pPr marL="919163" lvl="2" indent="-458788">
              <a:buNone/>
            </a:pPr>
            <a:r>
              <a:rPr lang="en-US" dirty="0"/>
              <a:t>1.	Part of the basis of the claim was the assertion by UCC and FOMB that the Puerto Rico Public Building Authority ("PBA") Bonds payable from rents from buildings constructed with the proceeds of the Bonds had a back up of the general, full faith and credit of the Commonwealth and were the equivalent of a General Obligation Debt and should be counted in the Debt Limit which was not done when the 2012 and 2014 Puerto Rico Bonds were issued. According to this argument, the PBA Bonds were appropriately included in the debt limitation calculation the Debt Limit would have been violated as to the 2012 and 2014 G.O. Bonds.</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23</a:t>
            </a:fld>
            <a:endParaRPr lang="en-US" altLang="en-US" dirty="0"/>
          </a:p>
        </p:txBody>
      </p:sp>
      <p:sp>
        <p:nvSpPr>
          <p:cNvPr id="7" name="Title 1">
            <a:extLst>
              <a:ext uri="{FF2B5EF4-FFF2-40B4-BE49-F238E27FC236}">
                <a16:creationId xmlns:a16="http://schemas.microsoft.com/office/drawing/2014/main" xmlns:p14="http://schemas.microsoft.com/office/powerpoint/2010/main" xmlns="" id="{5D95CC9F-15AB-854C-B2DC-E09ADA6CE0C1}"/>
              </a:ext>
            </a:extLst>
          </p:cNvPr>
          <p:cNvSpPr>
            <a:spLocks noGrp="1"/>
          </p:cNvSpPr>
          <p:nvPr>
            <p:ph type="title"/>
          </p:nvPr>
        </p:nvSpPr>
        <p:spPr>
          <a:xfrm>
            <a:off x="457200" y="274638"/>
            <a:ext cx="8229600" cy="1143000"/>
          </a:xfrm>
        </p:spPr>
        <p:txBody>
          <a:bodyPr/>
          <a:lstStyle/>
          <a:p>
            <a:pPr marL="457200" indent="-457200"/>
            <a:r>
              <a:rPr lang="en-US" sz="2400" dirty="0"/>
              <a:t>V.	FOMB and UCC Motion to Invalidate $6 Billion of General Obligation Bonds Contradicts Historical 1800s U.S. Supreme Court Precedent</a:t>
            </a:r>
          </a:p>
        </p:txBody>
      </p:sp>
    </p:spTree>
    <p:extLst>
      <p:ext uri="{BB962C8B-B14F-4D97-AF65-F5344CB8AC3E}">
        <p14:creationId xmlns:p14="http://schemas.microsoft.com/office/powerpoint/2010/main" val="20485670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dirty="0"/>
              <a:t>2.	It should be noted from a historical perspective, as to Public Building Authority Bonds ("PBA Bonds") being debt that violated constitutional or statutory debt limit, was not the basis for invalidating other general obligation debt of a state. Generally, in the past, if PBA Bonds were found by a state court to violate the constitutional or statutory debt limit, the PBA Bonds were found to be invalid and many times refinanced with revenue bonds. The notion that a constitutional flaw, if it exists, in the PBA Bonds thereby invalidates otherwise validly issued general obligation debt is unprecedented and an illogical overreach. This is especially true since the state at the time of issuance represented full compliance with all legal requirements to issue the G.O. Bonds with back up legal opinions that the G.O. Bonds were valid and enforceable.</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24</a:t>
            </a:fld>
            <a:endParaRPr lang="en-US" altLang="en-US" dirty="0"/>
          </a:p>
        </p:txBody>
      </p:sp>
      <p:sp>
        <p:nvSpPr>
          <p:cNvPr id="7" name="Title 1">
            <a:extLst>
              <a:ext uri="{FF2B5EF4-FFF2-40B4-BE49-F238E27FC236}">
                <a16:creationId xmlns:a16="http://schemas.microsoft.com/office/drawing/2014/main" xmlns:p14="http://schemas.microsoft.com/office/powerpoint/2010/main" xmlns="" id="{640F0BFF-115B-6543-9429-D620A5BBE6BF}"/>
              </a:ext>
            </a:extLst>
          </p:cNvPr>
          <p:cNvSpPr>
            <a:spLocks noGrp="1"/>
          </p:cNvSpPr>
          <p:nvPr>
            <p:ph type="title"/>
          </p:nvPr>
        </p:nvSpPr>
        <p:spPr>
          <a:xfrm>
            <a:off x="457200" y="274638"/>
            <a:ext cx="8229600" cy="1143000"/>
          </a:xfrm>
        </p:spPr>
        <p:txBody>
          <a:bodyPr/>
          <a:lstStyle/>
          <a:p>
            <a:pPr marL="457200" indent="-457200"/>
            <a:r>
              <a:rPr lang="en-US" sz="2400" dirty="0"/>
              <a:t>V.	FOMB and UCC Motion to Invalidate $6 Billion of General Obligation Bonds Contradicts Historical 1800s U.S. Supreme Court Precedent</a:t>
            </a:r>
          </a:p>
        </p:txBody>
      </p:sp>
    </p:spTree>
    <p:extLst>
      <p:ext uri="{BB962C8B-B14F-4D97-AF65-F5344CB8AC3E}">
        <p14:creationId xmlns:p14="http://schemas.microsoft.com/office/powerpoint/2010/main" val="2003205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461963" indent="-461963">
              <a:buNone/>
            </a:pPr>
            <a:r>
              <a:rPr lang="en-US" dirty="0"/>
              <a:t>C.	</a:t>
            </a:r>
            <a:r>
              <a:rPr lang="en-US" u="sng" dirty="0"/>
              <a:t>Puerto Rico made a constitutional representation and calculation of compliance with the Debt Limit</a:t>
            </a:r>
            <a:r>
              <a:rPr lang="en-US" dirty="0"/>
              <a:t>:</a:t>
            </a:r>
          </a:p>
          <a:p>
            <a:pPr marL="919163" lvl="2" indent="-458788">
              <a:buNone/>
            </a:pPr>
            <a:r>
              <a:rPr lang="en-US" dirty="0"/>
              <a:t>1.	Puerto Rico in connection with the issuance of the asserted invalid general obligation bonds not only stated specifically that the bonds were in full compliance with the Constitution and laws of Puerto Rico but also, in the Official Statement, detailed the calculation and determination by Puerto Rico that the G.O. Debt Limit was not violated.</a:t>
            </a:r>
          </a:p>
          <a:p>
            <a:pPr marL="919163" lvl="2" indent="-458788">
              <a:buNone/>
            </a:pPr>
            <a:r>
              <a:rPr lang="en-US" dirty="0"/>
              <a:t>2.	It is illogical and unrealistic to require or expect the </a:t>
            </a:r>
            <a:r>
              <a:rPr lang="en-US" i="1" dirty="0"/>
              <a:t>bona fide</a:t>
            </a:r>
            <a:r>
              <a:rPr lang="en-US" dirty="0"/>
              <a:t> bond purchaser to be better able to perform the calculation than the government issuer, who is the one tasked to make the determination before issuance of the bonds.</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25</a:t>
            </a:fld>
            <a:endParaRPr lang="en-US" altLang="en-US" dirty="0"/>
          </a:p>
        </p:txBody>
      </p:sp>
      <p:sp>
        <p:nvSpPr>
          <p:cNvPr id="7" name="Title 1">
            <a:extLst>
              <a:ext uri="{FF2B5EF4-FFF2-40B4-BE49-F238E27FC236}">
                <a16:creationId xmlns:a16="http://schemas.microsoft.com/office/drawing/2014/main" xmlns:p14="http://schemas.microsoft.com/office/powerpoint/2010/main" xmlns="" id="{78042AD8-DA14-6142-B9E4-14940D62E5A9}"/>
              </a:ext>
            </a:extLst>
          </p:cNvPr>
          <p:cNvSpPr>
            <a:spLocks noGrp="1"/>
          </p:cNvSpPr>
          <p:nvPr>
            <p:ph type="title"/>
          </p:nvPr>
        </p:nvSpPr>
        <p:spPr>
          <a:xfrm>
            <a:off x="457200" y="274638"/>
            <a:ext cx="8229600" cy="1143000"/>
          </a:xfrm>
        </p:spPr>
        <p:txBody>
          <a:bodyPr/>
          <a:lstStyle/>
          <a:p>
            <a:pPr marL="457200" indent="-457200"/>
            <a:r>
              <a:rPr lang="en-US" sz="2400" dirty="0"/>
              <a:t>V.	FOMB and UCC Motion to Invalidate $6 Billion of General Obligation Bonds Contradicts Historical 1800s U.S. Supreme Court Precedent</a:t>
            </a:r>
          </a:p>
        </p:txBody>
      </p:sp>
    </p:spTree>
    <p:extLst>
      <p:ext uri="{BB962C8B-B14F-4D97-AF65-F5344CB8AC3E}">
        <p14:creationId xmlns:p14="http://schemas.microsoft.com/office/powerpoint/2010/main" val="10938812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dirty="0"/>
              <a:t>3.	Further, there were opinions of counsel based on the representations of the Commonwealth that provided further assurance that the bonds were legal, valid, binding and enforceable.</a:t>
            </a:r>
          </a:p>
          <a:p>
            <a:pPr marL="919163" lvl="2" indent="-458788">
              <a:buNone/>
            </a:pPr>
            <a:r>
              <a:rPr lang="en-US" dirty="0"/>
              <a:t>4.	The Commonwealth argues that, under Puerto Rico law, the Commonwealth cannot be "estopped" from now claiming the general obligation bonds are invalid in violation of the Constitutional debt limit. But as the U.S. Supreme Court cases in the 1800's ruled with respect to state and local governments, findings made by the one tasked with the determination required before issuance of the bonds are conclusive determinations not to be revisited as an excuse for unwillingness to pay when repayment is inconvenient or undesirable.</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26</a:t>
            </a:fld>
            <a:endParaRPr lang="en-US" altLang="en-US" dirty="0"/>
          </a:p>
        </p:txBody>
      </p:sp>
      <p:sp>
        <p:nvSpPr>
          <p:cNvPr id="7" name="Title 1">
            <a:extLst>
              <a:ext uri="{FF2B5EF4-FFF2-40B4-BE49-F238E27FC236}">
                <a16:creationId xmlns:a16="http://schemas.microsoft.com/office/drawing/2014/main" xmlns:p14="http://schemas.microsoft.com/office/powerpoint/2010/main" xmlns="" id="{05607A45-547E-7C48-96A3-3419E2BF578B}"/>
              </a:ext>
            </a:extLst>
          </p:cNvPr>
          <p:cNvSpPr>
            <a:spLocks noGrp="1"/>
          </p:cNvSpPr>
          <p:nvPr>
            <p:ph type="title"/>
          </p:nvPr>
        </p:nvSpPr>
        <p:spPr>
          <a:xfrm>
            <a:off x="457200" y="274638"/>
            <a:ext cx="8229600" cy="1143000"/>
          </a:xfrm>
        </p:spPr>
        <p:txBody>
          <a:bodyPr/>
          <a:lstStyle/>
          <a:p>
            <a:pPr marL="457200" indent="-457200"/>
            <a:r>
              <a:rPr lang="en-US" sz="2400" dirty="0"/>
              <a:t>V.	FOMB and UCC Motion to Invalidate $6 Billion of General Obligation Bonds Contradicts Historical 1800s U.S. Supreme Court Precedent</a:t>
            </a:r>
          </a:p>
        </p:txBody>
      </p:sp>
    </p:spTree>
    <p:extLst>
      <p:ext uri="{BB962C8B-B14F-4D97-AF65-F5344CB8AC3E}">
        <p14:creationId xmlns:p14="http://schemas.microsoft.com/office/powerpoint/2010/main" val="35494770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dirty="0"/>
              <a:t>5.	Further, the fallback argument of FOMB and UCC, to support invalidity based on the constitutional Balanced Budget Clause, is not well founded. The problem of Puerto Rico in complying with the Balanced Budget Clause is an issue of budgetary discipline of the government, not the fault of an unsuspecting good faith bond purchaser that has given hard dollar consideration for the Commonwealth's paper promise.</a:t>
            </a:r>
          </a:p>
          <a:p>
            <a:pPr marL="919163" lvl="2" indent="-458788">
              <a:buNone/>
            </a:pPr>
            <a:r>
              <a:rPr lang="en-US" dirty="0"/>
              <a:t>6.	Questions of English or Spanish interpretations of what are "available revenues" or "available resources" cannot erase or reverse the announced conclusive and final determination of full compliance with the Constitution and laws of Puerto Rico made prior to and in connection with the issuance of the bonds.</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27</a:t>
            </a:fld>
            <a:endParaRPr lang="en-US" altLang="en-US" dirty="0"/>
          </a:p>
        </p:txBody>
      </p:sp>
      <p:sp>
        <p:nvSpPr>
          <p:cNvPr id="7" name="Title 1">
            <a:extLst>
              <a:ext uri="{FF2B5EF4-FFF2-40B4-BE49-F238E27FC236}">
                <a16:creationId xmlns:a16="http://schemas.microsoft.com/office/drawing/2014/main" xmlns:p14="http://schemas.microsoft.com/office/powerpoint/2010/main" xmlns="" id="{E7B23BB4-2334-794A-BB82-BD45DD22DA25}"/>
              </a:ext>
            </a:extLst>
          </p:cNvPr>
          <p:cNvSpPr>
            <a:spLocks noGrp="1"/>
          </p:cNvSpPr>
          <p:nvPr>
            <p:ph type="title"/>
          </p:nvPr>
        </p:nvSpPr>
        <p:spPr>
          <a:xfrm>
            <a:off x="457200" y="274638"/>
            <a:ext cx="8229600" cy="1143000"/>
          </a:xfrm>
        </p:spPr>
        <p:txBody>
          <a:bodyPr/>
          <a:lstStyle/>
          <a:p>
            <a:pPr marL="457200" indent="-457200"/>
            <a:r>
              <a:rPr lang="en-US" sz="2400" dirty="0"/>
              <a:t>V.	FOMB and UCC Motion to Invalidate $6 Billion of General Obligation Bonds Contradicts Historical 1800s U.S. Supreme Court Precedent</a:t>
            </a:r>
          </a:p>
        </p:txBody>
      </p:sp>
    </p:spTree>
    <p:extLst>
      <p:ext uri="{BB962C8B-B14F-4D97-AF65-F5344CB8AC3E}">
        <p14:creationId xmlns:p14="http://schemas.microsoft.com/office/powerpoint/2010/main" val="27573815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dirty="0"/>
              <a:t>7.	Claims of violation of the G.O. Debt Limit are not the end of the controversy, but only a new beginning where equitable remedies replace legal rights such as unjust enrichment, restitution, estoppel and constructive trusts or equitable liens on funds paid by the bondholders or tracing the proceeds thereof. The result of claims of invalidity, despite representation to the contrary, is legal meltdown. </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28</a:t>
            </a:fld>
            <a:endParaRPr lang="en-US" altLang="en-US" dirty="0"/>
          </a:p>
        </p:txBody>
      </p:sp>
      <p:sp>
        <p:nvSpPr>
          <p:cNvPr id="7" name="Title 1">
            <a:extLst>
              <a:ext uri="{FF2B5EF4-FFF2-40B4-BE49-F238E27FC236}">
                <a16:creationId xmlns:a16="http://schemas.microsoft.com/office/drawing/2014/main" xmlns:p14="http://schemas.microsoft.com/office/powerpoint/2010/main" xmlns="" id="{CFC84318-42B4-984D-A7AE-561BFBC2BF1D}"/>
              </a:ext>
            </a:extLst>
          </p:cNvPr>
          <p:cNvSpPr>
            <a:spLocks noGrp="1"/>
          </p:cNvSpPr>
          <p:nvPr>
            <p:ph type="title"/>
          </p:nvPr>
        </p:nvSpPr>
        <p:spPr>
          <a:xfrm>
            <a:off x="457200" y="274638"/>
            <a:ext cx="8229600" cy="1143000"/>
          </a:xfrm>
        </p:spPr>
        <p:txBody>
          <a:bodyPr/>
          <a:lstStyle/>
          <a:p>
            <a:pPr marL="457200" indent="-457200"/>
            <a:r>
              <a:rPr lang="en-US" sz="2400" dirty="0"/>
              <a:t>V.	FOMB and UCC Motion to Invalidate $6 Billion of General Obligation Bonds Contradicts Historical 1800s U.S. Supreme Court Precedent</a:t>
            </a:r>
          </a:p>
        </p:txBody>
      </p:sp>
    </p:spTree>
    <p:extLst>
      <p:ext uri="{BB962C8B-B14F-4D97-AF65-F5344CB8AC3E}">
        <p14:creationId xmlns:p14="http://schemas.microsoft.com/office/powerpoint/2010/main" val="2477527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of Contents</a:t>
            </a:r>
          </a:p>
        </p:txBody>
      </p:sp>
      <p:sp>
        <p:nvSpPr>
          <p:cNvPr id="3" name="Content Placeholder 2"/>
          <p:cNvSpPr>
            <a:spLocks noGrp="1"/>
          </p:cNvSpPr>
          <p:nvPr>
            <p:ph idx="1"/>
          </p:nvPr>
        </p:nvSpPr>
        <p:spPr/>
        <p:txBody>
          <a:bodyPr/>
          <a:lstStyle/>
          <a:p>
            <a:pPr marL="922338" indent="-461963">
              <a:buNone/>
              <a:tabLst>
                <a:tab pos="7994650" algn="r"/>
              </a:tabLst>
            </a:pPr>
            <a:r>
              <a:rPr lang="en-US" sz="1400" dirty="0"/>
              <a:t>C.	The reliance of the Puerto Rico District and Appeals Courts on</a:t>
            </a:r>
            <a:br>
              <a:rPr lang="en-US" sz="1400" dirty="0"/>
            </a:br>
            <a:r>
              <a:rPr lang="en-US" sz="1400" i="1" dirty="0"/>
              <a:t>Collier</a:t>
            </a:r>
            <a:r>
              <a:rPr lang="en-US" sz="1400" dirty="0"/>
              <a:t> is flawed	19</a:t>
            </a:r>
          </a:p>
          <a:p>
            <a:pPr marL="922338" indent="-461963">
              <a:buNone/>
              <a:tabLst>
                <a:tab pos="7994650" algn="r"/>
              </a:tabLst>
            </a:pPr>
            <a:r>
              <a:rPr lang="en-US" sz="1400" dirty="0"/>
              <a:t>D.	</a:t>
            </a:r>
            <a:r>
              <a:rPr lang="en-US" altLang="en-US" sz="1400" dirty="0">
                <a:latin typeface="Arial" panose="020B0604020202020204" pitchFamily="34" charset="0"/>
                <a:ea typeface="ＭＳ Ｐゴシック" panose="020B0600070205080204" pitchFamily="34" charset="-128"/>
                <a:cs typeface="Helvetica" pitchFamily="2" charset="0"/>
              </a:rPr>
              <a:t>No adverse rulings in Jefferson County, Vallejo, Stockton and</a:t>
            </a:r>
            <a:br>
              <a:rPr lang="en-US" altLang="en-US" sz="1400" dirty="0">
                <a:latin typeface="Arial" panose="020B0604020202020204" pitchFamily="34" charset="0"/>
                <a:ea typeface="ＭＳ Ｐゴシック" panose="020B0600070205080204" pitchFamily="34" charset="-128"/>
                <a:cs typeface="Helvetica" pitchFamily="2" charset="0"/>
              </a:rPr>
            </a:br>
            <a:r>
              <a:rPr lang="en-US" altLang="en-US" sz="1400" dirty="0">
                <a:latin typeface="Arial" panose="020B0604020202020204" pitchFamily="34" charset="0"/>
                <a:ea typeface="ＭＳ Ｐゴシック" panose="020B0600070205080204" pitchFamily="34" charset="-128"/>
                <a:cs typeface="Helvetica" pitchFamily="2" charset="0"/>
              </a:rPr>
              <a:t>Detroi</a:t>
            </a:r>
            <a:r>
              <a:rPr lang="en-US" altLang="en-US" sz="1400" dirty="0">
                <a:latin typeface="Arial" charset="0"/>
                <a:ea typeface="ＭＳ Ｐゴシック" charset="-128"/>
                <a:cs typeface="Helvetica" charset="0"/>
              </a:rPr>
              <a:t>t's plan of debt adjustment	20</a:t>
            </a:r>
          </a:p>
          <a:p>
            <a:pPr marL="466725" indent="-466725">
              <a:buNone/>
              <a:tabLst>
                <a:tab pos="7994650" algn="r"/>
              </a:tabLst>
            </a:pPr>
            <a:r>
              <a:rPr lang="en-US" sz="1400" dirty="0"/>
              <a:t>V.	FOMB and UCC Motion to Invalidate $6 Billion of General Obligation</a:t>
            </a:r>
            <a:br>
              <a:rPr lang="en-US" sz="1400" dirty="0"/>
            </a:br>
            <a:r>
              <a:rPr lang="en-US" sz="1400" dirty="0"/>
              <a:t>Bonds Contradicts Historical 1800s U.S. Supreme Court Precedent	21</a:t>
            </a:r>
          </a:p>
          <a:p>
            <a:pPr marL="922338" indent="-461963">
              <a:buNone/>
              <a:tabLst>
                <a:tab pos="7994650" algn="r"/>
              </a:tabLst>
            </a:pPr>
            <a:r>
              <a:rPr lang="en-US" sz="1400" dirty="0"/>
              <a:t>A.	Motion to Invalidate	</a:t>
            </a:r>
            <a:r>
              <a:rPr lang="en-US" sz="1400" dirty="0">
                <a:latin typeface="Arial" panose="020B0604020202020204" pitchFamily="34" charset="0"/>
                <a:ea typeface="ＭＳ Ｐゴシック" panose="020B0600070205080204" pitchFamily="34" charset="-128"/>
              </a:rPr>
              <a:t>21</a:t>
            </a:r>
          </a:p>
          <a:p>
            <a:pPr marL="922338" indent="-461963">
              <a:buNone/>
              <a:tabLst>
                <a:tab pos="7994650" algn="r"/>
              </a:tabLst>
            </a:pPr>
            <a:r>
              <a:rPr lang="en-US" sz="1400" dirty="0"/>
              <a:t>B.	Issue raised by FOMB and UCC	23</a:t>
            </a:r>
          </a:p>
          <a:p>
            <a:pPr marL="922338" indent="-461963">
              <a:buNone/>
              <a:tabLst>
                <a:tab pos="7994650" algn="r"/>
              </a:tabLst>
            </a:pPr>
            <a:r>
              <a:rPr lang="en-US" sz="1400" dirty="0"/>
              <a:t>C.	Puerto Rico made a constitutional representation and calculation</a:t>
            </a:r>
            <a:br>
              <a:rPr lang="en-US" sz="1400" dirty="0"/>
            </a:br>
            <a:r>
              <a:rPr lang="en-US" sz="1400" dirty="0"/>
              <a:t>of compliance with the Debt Limit	25</a:t>
            </a:r>
          </a:p>
          <a:p>
            <a:pPr marL="922338" indent="-461963">
              <a:buNone/>
              <a:tabLst>
                <a:tab pos="7994650" algn="r"/>
              </a:tabLst>
            </a:pPr>
            <a:r>
              <a:rPr lang="en-US" sz="1400" dirty="0"/>
              <a:t>D.	Historical precedent of the 1800s mandates that the claims of</a:t>
            </a:r>
            <a:br>
              <a:rPr lang="en-US" sz="1400" dirty="0"/>
            </a:br>
            <a:r>
              <a:rPr lang="en-US" sz="1400" dirty="0"/>
              <a:t>invalidity of the G.O. Bonds due to a violation of the</a:t>
            </a:r>
            <a:br>
              <a:rPr lang="en-US" sz="1400" dirty="0"/>
            </a:br>
            <a:r>
              <a:rPr lang="en-US" sz="1400" dirty="0"/>
              <a:t>Debt Limit must be rejected	29</a:t>
            </a:r>
          </a:p>
          <a:p>
            <a:pPr marL="466725" indent="-466725">
              <a:buNone/>
              <a:tabLst>
                <a:tab pos="7994650" algn="r"/>
              </a:tabLst>
            </a:pPr>
            <a:r>
              <a:rPr lang="en-US" sz="1400" dirty="0"/>
              <a:t>VI.	A Number of the Title III Court Rulings Have Been Modified or</a:t>
            </a:r>
            <a:br>
              <a:rPr lang="en-US" sz="1400" dirty="0"/>
            </a:br>
            <a:r>
              <a:rPr lang="en-US" sz="1400" dirty="0"/>
              <a:t>Reversed by the First Circuit	34</a:t>
            </a:r>
          </a:p>
          <a:p>
            <a:pPr marL="922338" indent="-461963">
              <a:buNone/>
              <a:tabLst>
                <a:tab pos="7994650" algn="r"/>
              </a:tabLst>
            </a:pPr>
            <a:r>
              <a:rPr lang="en-US" sz="1400" dirty="0"/>
              <a:t>A.	The rights of the Unsecured Creditors Committee (</a:t>
            </a:r>
            <a:r>
              <a:rPr lang="en-US" sz="1400" i="1" dirty="0"/>
              <a:t>In re The Financial</a:t>
            </a:r>
            <a:br>
              <a:rPr lang="en-US" sz="1400" i="1" dirty="0"/>
            </a:br>
            <a:r>
              <a:rPr lang="en-US" sz="1400" i="1" dirty="0"/>
              <a:t>Oversight and Management Board for Puerto Rico v. Official</a:t>
            </a:r>
            <a:br>
              <a:rPr lang="en-US" sz="1400" i="1" dirty="0"/>
            </a:br>
            <a:r>
              <a:rPr lang="en-US" sz="1400" i="1" dirty="0"/>
              <a:t>Committee of Unsecured Creditors</a:t>
            </a:r>
            <a:r>
              <a:rPr lang="en-US" sz="1400" dirty="0"/>
              <a:t>, Movant, 872 F.3d 57 (1</a:t>
            </a:r>
            <a:r>
              <a:rPr lang="en-US" sz="1400" baseline="30000" dirty="0"/>
              <a:t>st</a:t>
            </a:r>
            <a:r>
              <a:rPr lang="en-US" sz="1400" dirty="0"/>
              <a:t> Cir. 2017))	34</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2</a:t>
            </a:fld>
            <a:endParaRPr lang="en-US" altLang="en-US" dirty="0"/>
          </a:p>
        </p:txBody>
      </p:sp>
    </p:spTree>
    <p:extLst>
      <p:ext uri="{BB962C8B-B14F-4D97-AF65-F5344CB8AC3E}">
        <p14:creationId xmlns:p14="http://schemas.microsoft.com/office/powerpoint/2010/main" val="34968807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461963" indent="-461963">
              <a:buNone/>
            </a:pPr>
            <a:r>
              <a:rPr lang="en-US" dirty="0"/>
              <a:t>D.	</a:t>
            </a:r>
            <a:r>
              <a:rPr lang="en-US" u="sng" dirty="0"/>
              <a:t>Historical precedent of the 1800s mandates that the claims of invalidity of the G.O. Bonds due to a violation of the Debt Limit must be rejected</a:t>
            </a:r>
            <a:r>
              <a:rPr lang="en-US" dirty="0"/>
              <a:t>:</a:t>
            </a:r>
          </a:p>
          <a:p>
            <a:pPr marL="919163" lvl="2" indent="-458788">
              <a:buNone/>
            </a:pPr>
            <a:r>
              <a:rPr lang="en-US" dirty="0"/>
              <a:t>1.	Puerto Rico in connection with the issuance of the asserted invalid general obligation bonds not only stated specifically that the bonds were in full compliance with the Constitution and laws of Puerto Rico but also, in the Official Statement, detailed the calculation and determination by Puerto Rico that the G.O. Debt Limit was not violated.</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29</a:t>
            </a:fld>
            <a:endParaRPr lang="en-US" altLang="en-US" dirty="0"/>
          </a:p>
        </p:txBody>
      </p:sp>
      <p:sp>
        <p:nvSpPr>
          <p:cNvPr id="7" name="Title 1">
            <a:extLst>
              <a:ext uri="{FF2B5EF4-FFF2-40B4-BE49-F238E27FC236}">
                <a16:creationId xmlns:a16="http://schemas.microsoft.com/office/drawing/2014/main" xmlns:p14="http://schemas.microsoft.com/office/powerpoint/2010/main" xmlns="" id="{9D8AA76B-E1E1-914D-B388-3AAE811B2A41}"/>
              </a:ext>
            </a:extLst>
          </p:cNvPr>
          <p:cNvSpPr>
            <a:spLocks noGrp="1"/>
          </p:cNvSpPr>
          <p:nvPr>
            <p:ph type="title"/>
          </p:nvPr>
        </p:nvSpPr>
        <p:spPr>
          <a:xfrm>
            <a:off x="457200" y="274638"/>
            <a:ext cx="8229600" cy="1143000"/>
          </a:xfrm>
        </p:spPr>
        <p:txBody>
          <a:bodyPr/>
          <a:lstStyle/>
          <a:p>
            <a:pPr marL="457200" indent="-457200"/>
            <a:r>
              <a:rPr lang="en-US" sz="2400" dirty="0"/>
              <a:t>V.	FOMB and UCC Motion to Invalidate $6 Billion of General Obligation Bonds Contradicts Historical 1800s U.S. Supreme Court Precedent</a:t>
            </a:r>
          </a:p>
        </p:txBody>
      </p:sp>
    </p:spTree>
    <p:extLst>
      <p:ext uri="{BB962C8B-B14F-4D97-AF65-F5344CB8AC3E}">
        <p14:creationId xmlns:p14="http://schemas.microsoft.com/office/powerpoint/2010/main" val="10846243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dirty="0"/>
              <a:t>2.	At times, state courts in the 19th century were sympathetic to hard luck stories by states and local governments to excuse payment of bond debt, both as to actions to enforce the bond contract or equitable remedies. However, in 1858, the United States Supreme Court in </a:t>
            </a:r>
            <a:r>
              <a:rPr lang="en-US" i="1" dirty="0"/>
              <a:t>Commissioners of Knox County v. Aspinwall</a:t>
            </a:r>
            <a:r>
              <a:rPr lang="en-US" dirty="0"/>
              <a:t>, 62 U.S. 539 (1858) ruled that recitals by the issuer in bond documents representing that the bonds were validly issued estopped that issuer from disputing the truth of the representations as against a </a:t>
            </a:r>
            <a:r>
              <a:rPr lang="en-US" i="1" dirty="0"/>
              <a:t>bona fide</a:t>
            </a:r>
            <a:r>
              <a:rPr lang="en-US" dirty="0"/>
              <a:t> purchaser of the bonds. This ruling formed the basis for the famous railroad cases.</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30</a:t>
            </a:fld>
            <a:endParaRPr lang="en-US" altLang="en-US" dirty="0"/>
          </a:p>
        </p:txBody>
      </p:sp>
      <p:sp>
        <p:nvSpPr>
          <p:cNvPr id="7" name="Title 1">
            <a:extLst>
              <a:ext uri="{FF2B5EF4-FFF2-40B4-BE49-F238E27FC236}">
                <a16:creationId xmlns:a16="http://schemas.microsoft.com/office/drawing/2014/main" xmlns:p14="http://schemas.microsoft.com/office/powerpoint/2010/main" xmlns="" id="{91D43FD9-4703-C344-AFE5-38C02DFD7E7A}"/>
              </a:ext>
            </a:extLst>
          </p:cNvPr>
          <p:cNvSpPr>
            <a:spLocks noGrp="1"/>
          </p:cNvSpPr>
          <p:nvPr>
            <p:ph type="title"/>
          </p:nvPr>
        </p:nvSpPr>
        <p:spPr>
          <a:xfrm>
            <a:off x="457200" y="274638"/>
            <a:ext cx="8229600" cy="1143000"/>
          </a:xfrm>
        </p:spPr>
        <p:txBody>
          <a:bodyPr/>
          <a:lstStyle/>
          <a:p>
            <a:pPr marL="457200" indent="-457200"/>
            <a:r>
              <a:rPr lang="en-US" sz="2400" dirty="0"/>
              <a:t>V.	FOMB and UCC Motion to Invalidate $6 Billion of General Obligation Bonds Contradicts Historical 1800s U.S. Supreme Court Precedent</a:t>
            </a:r>
          </a:p>
        </p:txBody>
      </p:sp>
    </p:spTree>
    <p:extLst>
      <p:ext uri="{BB962C8B-B14F-4D97-AF65-F5344CB8AC3E}">
        <p14:creationId xmlns:p14="http://schemas.microsoft.com/office/powerpoint/2010/main" val="16224340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dirty="0"/>
              <a:t>3.	Hundreds of cases between 1860 and 1896 made their way to the U.S. Supreme Court. The Supreme Court took a consistent and clear stand upholding the validity of the bonds, sometimes overruling state supreme courts that had issued orders essentially reversing prior state court holdings that the bonds were valid and binding.</a:t>
            </a:r>
          </a:p>
          <a:p>
            <a:pPr marL="919163" lvl="2" indent="-458788">
              <a:buNone/>
            </a:pPr>
            <a:r>
              <a:rPr lang="en-US" dirty="0"/>
              <a:t>4.	The Supreme Court ruled that the efforts of state and local governments to repudiate and invalidate bonds issued to subsidize the railroad facilities violated the Constitution, and the Court established rights of bond investors.</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31</a:t>
            </a:fld>
            <a:endParaRPr lang="en-US" altLang="en-US" dirty="0"/>
          </a:p>
        </p:txBody>
      </p:sp>
      <p:sp>
        <p:nvSpPr>
          <p:cNvPr id="7" name="Title 1">
            <a:extLst>
              <a:ext uri="{FF2B5EF4-FFF2-40B4-BE49-F238E27FC236}">
                <a16:creationId xmlns:a16="http://schemas.microsoft.com/office/drawing/2014/main" xmlns:p14="http://schemas.microsoft.com/office/powerpoint/2010/main" xmlns="" id="{7F498169-A564-654C-BE16-8D3E5C1A4A6A}"/>
              </a:ext>
            </a:extLst>
          </p:cNvPr>
          <p:cNvSpPr>
            <a:spLocks noGrp="1"/>
          </p:cNvSpPr>
          <p:nvPr>
            <p:ph type="title"/>
          </p:nvPr>
        </p:nvSpPr>
        <p:spPr>
          <a:xfrm>
            <a:off x="457200" y="274638"/>
            <a:ext cx="8229600" cy="1143000"/>
          </a:xfrm>
        </p:spPr>
        <p:txBody>
          <a:bodyPr/>
          <a:lstStyle/>
          <a:p>
            <a:pPr marL="457200" indent="-457200"/>
            <a:r>
              <a:rPr lang="en-US" sz="2400" dirty="0"/>
              <a:t>V.	FOMB and UCC Motion to Invalidate $6 Billion of General Obligation Bonds Contradicts Historical 1800s U.S. Supreme Court Precedent</a:t>
            </a:r>
          </a:p>
        </p:txBody>
      </p:sp>
    </p:spTree>
    <p:extLst>
      <p:ext uri="{BB962C8B-B14F-4D97-AF65-F5344CB8AC3E}">
        <p14:creationId xmlns:p14="http://schemas.microsoft.com/office/powerpoint/2010/main" val="77321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dirty="0"/>
              <a:t>5.	During the late 1800s, the U.S. Supreme Court and many federal courts consistently supported bondholder rights in cases, like the current Puerto Rico dalliance with unwillingness to pay, when municipalities and state supreme courts attempted to invalidate/repudiate debt issued to good faith bond purchasers for good value provided to the government and the bond purchaser relied on the representation of the government issuer that all requirements for the valid issuance of the debt had been fully complied with prior to issuance.</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32</a:t>
            </a:fld>
            <a:endParaRPr lang="en-US" altLang="en-US" dirty="0"/>
          </a:p>
        </p:txBody>
      </p:sp>
      <p:sp>
        <p:nvSpPr>
          <p:cNvPr id="7" name="Title 1">
            <a:extLst>
              <a:ext uri="{FF2B5EF4-FFF2-40B4-BE49-F238E27FC236}">
                <a16:creationId xmlns:a16="http://schemas.microsoft.com/office/drawing/2014/main" xmlns:p14="http://schemas.microsoft.com/office/powerpoint/2010/main" xmlns="" id="{096DBD6A-EF7A-AF42-9EEA-C5E463A2E824}"/>
              </a:ext>
            </a:extLst>
          </p:cNvPr>
          <p:cNvSpPr>
            <a:spLocks noGrp="1"/>
          </p:cNvSpPr>
          <p:nvPr>
            <p:ph type="title"/>
          </p:nvPr>
        </p:nvSpPr>
        <p:spPr>
          <a:xfrm>
            <a:off x="457200" y="274638"/>
            <a:ext cx="8229600" cy="1143000"/>
          </a:xfrm>
        </p:spPr>
        <p:txBody>
          <a:bodyPr/>
          <a:lstStyle/>
          <a:p>
            <a:pPr marL="457200" indent="-457200"/>
            <a:r>
              <a:rPr lang="en-US" sz="2400" dirty="0"/>
              <a:t>V.	FOMB and UCC Motion to Invalidate $6 Billion of General Obligation Bonds Contradicts Historical 1800s U.S. Supreme Court Precedent</a:t>
            </a:r>
          </a:p>
        </p:txBody>
      </p:sp>
    </p:spTree>
    <p:extLst>
      <p:ext uri="{BB962C8B-B14F-4D97-AF65-F5344CB8AC3E}">
        <p14:creationId xmlns:p14="http://schemas.microsoft.com/office/powerpoint/2010/main" val="3482153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DA97DCE5-194E-3149-95D1-BB8581230C8F}"/>
              </a:ext>
            </a:extLst>
          </p:cNvPr>
          <p:cNvSpPr>
            <a:spLocks noGrp="1"/>
          </p:cNvSpPr>
          <p:nvPr>
            <p:ph idx="1"/>
          </p:nvPr>
        </p:nvSpPr>
        <p:spPr/>
        <p:txBody>
          <a:bodyPr/>
          <a:lstStyle/>
          <a:p>
            <a:pPr marL="919163" lvl="2" indent="-458788">
              <a:buNone/>
            </a:pPr>
            <a:r>
              <a:rPr lang="en-US" sz="1950" dirty="0"/>
              <a:t>6.	This is more emphatically true when the conclusive determination is one peculiarly within the knowledge of the persons to whom the power to issue bonds has been granted, namely, the state or local government. </a:t>
            </a:r>
            <a:r>
              <a:rPr lang="en-US" sz="1950" i="1" dirty="0"/>
              <a:t>See</a:t>
            </a:r>
            <a:r>
              <a:rPr lang="en-US" sz="1950" dirty="0"/>
              <a:t> </a:t>
            </a:r>
            <a:r>
              <a:rPr lang="en-US" sz="1950" i="1" dirty="0"/>
              <a:t>Town of Coloma v. Eaves</a:t>
            </a:r>
            <a:r>
              <a:rPr lang="en-US" sz="1950" dirty="0"/>
              <a:t>, 92 U.S. 484 (1875); </a:t>
            </a:r>
            <a:r>
              <a:rPr lang="en-US" sz="1950" i="1" dirty="0"/>
              <a:t>County of Moultrie v. Rockingham Ten-Cent Savings Bank</a:t>
            </a:r>
            <a:r>
              <a:rPr lang="en-US" sz="1950" dirty="0"/>
              <a:t>, 92 U.S. 631 (1875); </a:t>
            </a:r>
            <a:r>
              <a:rPr lang="en-US" sz="1950" i="1" dirty="0"/>
              <a:t>Marcy v. Township of Oswego</a:t>
            </a:r>
            <a:r>
              <a:rPr lang="en-US" sz="1950" dirty="0"/>
              <a:t>, 92 U.S. 637 (1875). These cases focus on the party best able to detect any defect, which as a general rule, is the issuer.</a:t>
            </a:r>
          </a:p>
          <a:p>
            <a:pPr marL="919163" lvl="2" indent="-458788">
              <a:buNone/>
            </a:pPr>
            <a:r>
              <a:rPr lang="en-US" sz="1950" dirty="0"/>
              <a:t>7.	For a more detailed discussion of the support for the validity of the G.O. Bonds – </a:t>
            </a:r>
            <a:r>
              <a:rPr lang="en-US" sz="1950" i="1" dirty="0"/>
              <a:t>see</a:t>
            </a:r>
            <a:r>
              <a:rPr lang="en-US" sz="1950" dirty="0"/>
              <a:t> </a:t>
            </a:r>
            <a:r>
              <a:rPr lang="en-US" sz="1950" u="sng" dirty="0"/>
              <a:t>Puerto Rico's Repudiation of General Obligation Bonds: A Real Risk or Just Kabuki Theater</a:t>
            </a:r>
            <a:r>
              <a:rPr lang="en-US" sz="1950" dirty="0"/>
              <a:t> in February 5, 2019 MuniNetGuide.com (https://muninetguide.com/ puerto-ricos-repudiation-of-general-obligation-bonds/).</a:t>
            </a:r>
          </a:p>
        </p:txBody>
      </p:sp>
      <p:sp>
        <p:nvSpPr>
          <p:cNvPr id="4" name="Slide Number Placeholder 3">
            <a:extLst>
              <a:ext uri="{FF2B5EF4-FFF2-40B4-BE49-F238E27FC236}">
                <a16:creationId xmlns:a16="http://schemas.microsoft.com/office/drawing/2014/main" xmlns:p14="http://schemas.microsoft.com/office/powerpoint/2010/main" xmlns="" id="{652A25C1-2761-BD48-8BC6-F9D3B1D85D40}"/>
              </a:ext>
            </a:extLst>
          </p:cNvPr>
          <p:cNvSpPr>
            <a:spLocks noGrp="1"/>
          </p:cNvSpPr>
          <p:nvPr>
            <p:ph type="sldNum" sz="quarter" idx="10"/>
          </p:nvPr>
        </p:nvSpPr>
        <p:spPr/>
        <p:txBody>
          <a:bodyPr/>
          <a:lstStyle/>
          <a:p>
            <a:pPr>
              <a:defRPr/>
            </a:pPr>
            <a:fld id="{7B7B7820-71BC-D745-8E29-FE5845215BEB}" type="slidenum">
              <a:rPr lang="en-US" altLang="en-US" smtClean="0"/>
              <a:pPr>
                <a:defRPr/>
              </a:pPr>
              <a:t>33</a:t>
            </a:fld>
            <a:endParaRPr lang="en-US" altLang="en-US" dirty="0"/>
          </a:p>
        </p:txBody>
      </p:sp>
      <p:sp>
        <p:nvSpPr>
          <p:cNvPr id="7" name="Title 1">
            <a:extLst>
              <a:ext uri="{FF2B5EF4-FFF2-40B4-BE49-F238E27FC236}">
                <a16:creationId xmlns:a16="http://schemas.microsoft.com/office/drawing/2014/main" xmlns:p14="http://schemas.microsoft.com/office/powerpoint/2010/main" xmlns="" id="{0035F7E6-D931-1643-BFFD-80F950C57BC5}"/>
              </a:ext>
            </a:extLst>
          </p:cNvPr>
          <p:cNvSpPr>
            <a:spLocks noGrp="1"/>
          </p:cNvSpPr>
          <p:nvPr>
            <p:ph type="title"/>
          </p:nvPr>
        </p:nvSpPr>
        <p:spPr>
          <a:xfrm>
            <a:off x="457200" y="274638"/>
            <a:ext cx="8229600" cy="1143000"/>
          </a:xfrm>
        </p:spPr>
        <p:txBody>
          <a:bodyPr/>
          <a:lstStyle/>
          <a:p>
            <a:pPr marL="457200" indent="-457200"/>
            <a:r>
              <a:rPr lang="en-US" sz="2400" dirty="0"/>
              <a:t>V.	FOMB and UCC Motion to Invalidate $6 Billion of General Obligation Bonds Contradicts Historical 1800s U.S. Supreme Court Precedent</a:t>
            </a:r>
          </a:p>
        </p:txBody>
      </p:sp>
    </p:spTree>
    <p:extLst>
      <p:ext uri="{BB962C8B-B14F-4D97-AF65-F5344CB8AC3E}">
        <p14:creationId xmlns:p14="http://schemas.microsoft.com/office/powerpoint/2010/main" val="41298246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94CD4160-8909-F34C-BC39-49ECBC4E7C14}"/>
              </a:ext>
            </a:extLst>
          </p:cNvPr>
          <p:cNvSpPr>
            <a:spLocks noGrp="1"/>
          </p:cNvSpPr>
          <p:nvPr>
            <p:ph type="title"/>
          </p:nvPr>
        </p:nvSpPr>
        <p:spPr/>
        <p:txBody>
          <a:bodyPr/>
          <a:lstStyle/>
          <a:p>
            <a:pPr marL="690563" indent="-690563"/>
            <a:r>
              <a:rPr lang="en-US" sz="2800" dirty="0"/>
              <a:t>VI.	A Number of the Title III Court Rulings</a:t>
            </a:r>
            <a:br>
              <a:rPr lang="en-US" sz="2800" dirty="0"/>
            </a:br>
            <a:r>
              <a:rPr lang="en-US" sz="2800" dirty="0"/>
              <a:t>Have Been Modified or Reversed by the First Circuit</a:t>
            </a:r>
          </a:p>
        </p:txBody>
      </p:sp>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461963" indent="-461963">
              <a:buNone/>
            </a:pPr>
            <a:r>
              <a:rPr lang="en-US" dirty="0"/>
              <a:t>A.	</a:t>
            </a:r>
            <a:r>
              <a:rPr lang="en-US" u="sng" dirty="0"/>
              <a:t>The rights of the Unsecured Creditors Committee (</a:t>
            </a:r>
            <a:r>
              <a:rPr lang="en-US" i="1" u="sng" dirty="0"/>
              <a:t>In re The Financial Oversight and Management Board for Puerto Rico v. Official Committee of Unsecured Creditors</a:t>
            </a:r>
            <a:r>
              <a:rPr lang="en-US" u="sng" dirty="0"/>
              <a:t>, Movant, 872 F.3d 57 (1</a:t>
            </a:r>
            <a:r>
              <a:rPr lang="en-US" u="sng" baseline="30000" dirty="0"/>
              <a:t>st</a:t>
            </a:r>
            <a:r>
              <a:rPr lang="en-US" u="sng" dirty="0"/>
              <a:t> Cir. 2017))</a:t>
            </a:r>
            <a:r>
              <a:rPr lang="en-US" dirty="0"/>
              <a:t>:</a:t>
            </a:r>
          </a:p>
          <a:p>
            <a:pPr marL="917575" lvl="1" indent="-455613">
              <a:buNone/>
            </a:pPr>
            <a:r>
              <a:rPr lang="en-US" dirty="0"/>
              <a:t>1.	The district court, Judge Swain, had denied the motion of the Unsecured Creditors Committee ("UCC") to intervene as of right in an adversary proceeding arising within the Title III case.</a:t>
            </a:r>
          </a:p>
          <a:p>
            <a:pPr marL="917575" lvl="1" indent="-455613">
              <a:buNone/>
            </a:pPr>
            <a:r>
              <a:rPr lang="en-US" dirty="0"/>
              <a:t>2.	The adversary in question was brought by certain bond insurers including Assured alleging that the Commonwealth's fiscal plan violated both PROMESA and the United States Constitution.</a:t>
            </a:r>
          </a:p>
          <a:p>
            <a:pPr marL="917575" lvl="1" indent="-455613">
              <a:buNone/>
            </a:pPr>
            <a:r>
              <a:rPr lang="en-US" dirty="0"/>
              <a:t>3.	The Title III court denied the motion of the UCC for both interventions as of right and permissive intervention.</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34</a:t>
            </a:fld>
            <a:endParaRPr lang="en-US" altLang="en-US" dirty="0"/>
          </a:p>
        </p:txBody>
      </p:sp>
    </p:spTree>
    <p:extLst>
      <p:ext uri="{BB962C8B-B14F-4D97-AF65-F5344CB8AC3E}">
        <p14:creationId xmlns:p14="http://schemas.microsoft.com/office/powerpoint/2010/main" val="2958287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dirty="0"/>
              <a:t>4.	The First Circuit </a:t>
            </a:r>
            <a:r>
              <a:rPr lang="en-US" i="1" dirty="0"/>
              <a:t>reversed</a:t>
            </a:r>
            <a:r>
              <a:rPr lang="en-US" dirty="0"/>
              <a:t> Judge Swain, holding that 11 U.S. 1109(b), a subsection of the Bankruptcy Code applicable to the Title III proceeding and Rule 24(a)(1) provide the UCC with the unconditional right to intervene in the adversary proceeding. However, the First Circuit held that the district court could determine the scope of the UCC's participation in the adversary. On remand, the district court could exercise discretion with respect to that issue.</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35</a:t>
            </a:fld>
            <a:endParaRPr lang="en-US" altLang="en-US" dirty="0"/>
          </a:p>
        </p:txBody>
      </p:sp>
      <p:sp>
        <p:nvSpPr>
          <p:cNvPr id="7" name="Title 1">
            <a:extLst>
              <a:ext uri="{FF2B5EF4-FFF2-40B4-BE49-F238E27FC236}">
                <a16:creationId xmlns:a16="http://schemas.microsoft.com/office/drawing/2014/main" xmlns:p14="http://schemas.microsoft.com/office/powerpoint/2010/main" xmlns="" id="{1CF9254E-9EE7-F84E-A50F-0D71F13FB631}"/>
              </a:ext>
            </a:extLst>
          </p:cNvPr>
          <p:cNvSpPr>
            <a:spLocks noGrp="1"/>
          </p:cNvSpPr>
          <p:nvPr>
            <p:ph type="title"/>
          </p:nvPr>
        </p:nvSpPr>
        <p:spPr>
          <a:xfrm>
            <a:off x="457200" y="274638"/>
            <a:ext cx="8229600" cy="1143000"/>
          </a:xfrm>
        </p:spPr>
        <p:txBody>
          <a:bodyPr/>
          <a:lstStyle/>
          <a:p>
            <a:pPr marL="690563" indent="-690563"/>
            <a:r>
              <a:rPr lang="en-US" sz="2800" dirty="0"/>
              <a:t>VI.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15834242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461963" indent="-461963">
              <a:buNone/>
            </a:pPr>
            <a:r>
              <a:rPr lang="en-US" dirty="0"/>
              <a:t>B.	</a:t>
            </a:r>
            <a:r>
              <a:rPr lang="en-US" u="sng" dirty="0"/>
              <a:t>How is a statutory lien created </a:t>
            </a:r>
            <a:r>
              <a:rPr lang="en-US" i="1" u="sng" dirty="0"/>
              <a:t>(Peaje Invs. LLC v. Financial Oversight &amp; Mgmt. Bd. For P.R</a:t>
            </a:r>
            <a:r>
              <a:rPr lang="en-US" u="sng" dirty="0"/>
              <a:t>., 899 F.3d (1</a:t>
            </a:r>
            <a:r>
              <a:rPr lang="en-US" u="sng" baseline="30000" dirty="0"/>
              <a:t>st </a:t>
            </a:r>
            <a:r>
              <a:rPr lang="en-US" u="sng" dirty="0"/>
              <a:t>Ar. 2018))</a:t>
            </a:r>
            <a:r>
              <a:rPr lang="en-US" dirty="0"/>
              <a:t>?</a:t>
            </a:r>
          </a:p>
          <a:p>
            <a:pPr marL="917575" lvl="1" indent="-455613">
              <a:buNone/>
            </a:pPr>
            <a:r>
              <a:rPr lang="en-US" dirty="0"/>
              <a:t>1.	A holder of bonds issued by the Puerto Rico Highways and Transportation Authority ( the "Authority") claims the bonds are secured by a statutory lien on certain toll revenues of the Authority.</a:t>
            </a:r>
          </a:p>
          <a:p>
            <a:pPr marL="917575" lvl="1" indent="-455613">
              <a:buNone/>
            </a:pPr>
            <a:r>
              <a:rPr lang="en-US" dirty="0"/>
              <a:t>2.	The Title III court stuck the alternative argument that the bonds had a non-statutory lien on the basis that this argument was raised in the reply. Further, after an evidentiary hearing, the court denied the holder's request for a preliminary injunction, adequate protection or relief from the stay based upon the existence of a statutory lien.</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36</a:t>
            </a:fld>
            <a:endParaRPr lang="en-US" altLang="en-US" dirty="0"/>
          </a:p>
        </p:txBody>
      </p:sp>
      <p:sp>
        <p:nvSpPr>
          <p:cNvPr id="7" name="Title 1">
            <a:extLst>
              <a:ext uri="{FF2B5EF4-FFF2-40B4-BE49-F238E27FC236}">
                <a16:creationId xmlns:a16="http://schemas.microsoft.com/office/drawing/2014/main" xmlns:p14="http://schemas.microsoft.com/office/powerpoint/2010/main" xmlns="" id="{1D375CE4-8374-7B4A-B5E3-221DE0C7804F}"/>
              </a:ext>
            </a:extLst>
          </p:cNvPr>
          <p:cNvSpPr>
            <a:spLocks noGrp="1"/>
          </p:cNvSpPr>
          <p:nvPr>
            <p:ph type="title"/>
          </p:nvPr>
        </p:nvSpPr>
        <p:spPr>
          <a:xfrm>
            <a:off x="457200" y="274638"/>
            <a:ext cx="8229600" cy="1143000"/>
          </a:xfrm>
        </p:spPr>
        <p:txBody>
          <a:bodyPr/>
          <a:lstStyle/>
          <a:p>
            <a:pPr marL="690563" indent="-690563"/>
            <a:r>
              <a:rPr lang="en-US" sz="2800" dirty="0"/>
              <a:t>VI.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42466736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dirty="0"/>
              <a:t>3.	The First Circuit first held that the Title III court did not abuse its discretion in striking the non-statutory lien argument raised in the reply brief.</a:t>
            </a:r>
          </a:p>
          <a:p>
            <a:pPr marL="917575" lvl="1" indent="-455613">
              <a:buNone/>
            </a:pPr>
            <a:r>
              <a:rPr lang="en-US" dirty="0"/>
              <a:t>4.	The First Circuit's analysis on the remaining issue turned on whether the holder had a statutory lien on the property of the Authority and not, as the Title III court had proceeded, on an analysis of a right to a preliminary injunction.</a:t>
            </a:r>
          </a:p>
          <a:p>
            <a:pPr marL="917575" lvl="1" indent="-455613">
              <a:buNone/>
            </a:pPr>
            <a:r>
              <a:rPr lang="en-US" dirty="0"/>
              <a:t>5.	The Enabling Act, according to the First Circuit, permits the Authority to provide for a statutory lien in a resolution authorizing the issuance of bonds but the Enabling Act, in and of itself, did not create a statutory lien. Because the Enabling Act does not automatically trigger a lien upon the performance of a specified condition, apart from the Authority's decision to grant a lien, it does not create a statutory lien.</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37</a:t>
            </a:fld>
            <a:endParaRPr lang="en-US" altLang="en-US" dirty="0"/>
          </a:p>
        </p:txBody>
      </p:sp>
      <p:sp>
        <p:nvSpPr>
          <p:cNvPr id="7" name="Title 1">
            <a:extLst>
              <a:ext uri="{FF2B5EF4-FFF2-40B4-BE49-F238E27FC236}">
                <a16:creationId xmlns:a16="http://schemas.microsoft.com/office/drawing/2014/main" xmlns:p14="http://schemas.microsoft.com/office/powerpoint/2010/main" xmlns="" id="{9BD639A5-BA55-2640-A3E5-47B656C6B51D}"/>
              </a:ext>
            </a:extLst>
          </p:cNvPr>
          <p:cNvSpPr>
            <a:spLocks noGrp="1"/>
          </p:cNvSpPr>
          <p:nvPr>
            <p:ph type="title"/>
          </p:nvPr>
        </p:nvSpPr>
        <p:spPr>
          <a:xfrm>
            <a:off x="457200" y="274638"/>
            <a:ext cx="8229600" cy="1143000"/>
          </a:xfrm>
        </p:spPr>
        <p:txBody>
          <a:bodyPr/>
          <a:lstStyle/>
          <a:p>
            <a:pPr marL="690563" indent="-690563"/>
            <a:r>
              <a:rPr lang="en-US" sz="2800" dirty="0"/>
              <a:t>VI.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3964094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dirty="0"/>
              <a:t>6.	The First Circuit also rejected the bondholder's argument that the Authority's resolution taken together with the Enabling Act could create a statutory lien. While the resolution did contain mandatory language suggestive of lien creation, it was </a:t>
            </a:r>
            <a:r>
              <a:rPr lang="en-US" i="1" dirty="0"/>
              <a:t>not a statute</a:t>
            </a:r>
            <a:r>
              <a:rPr lang="en-US" dirty="0"/>
              <a:t> and could not serve as the basis for a statutory lien.</a:t>
            </a:r>
          </a:p>
          <a:p>
            <a:pPr marL="917575" lvl="1" indent="-455613">
              <a:buNone/>
            </a:pPr>
            <a:r>
              <a:rPr lang="en-US" dirty="0"/>
              <a:t>7.	However, on March 26, 2019, the same day as the </a:t>
            </a:r>
            <a:r>
              <a:rPr lang="en-US" i="1" dirty="0"/>
              <a:t>Assured</a:t>
            </a:r>
            <a:r>
              <a:rPr lang="en-US" dirty="0"/>
              <a:t> decision, the First Circuit issued a decision in the </a:t>
            </a:r>
            <a:r>
              <a:rPr lang="en-US" i="1" dirty="0"/>
              <a:t>Aurelius</a:t>
            </a:r>
            <a:r>
              <a:rPr lang="en-US" dirty="0"/>
              <a:t> litigation brought by general obligation bondholders against the Commonwealth and the Board that improperly limits the postpetition effectiveness of a statutory lien.</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38</a:t>
            </a:fld>
            <a:endParaRPr lang="en-US" altLang="en-US" dirty="0"/>
          </a:p>
        </p:txBody>
      </p:sp>
      <p:sp>
        <p:nvSpPr>
          <p:cNvPr id="7" name="Title 1">
            <a:extLst>
              <a:ext uri="{FF2B5EF4-FFF2-40B4-BE49-F238E27FC236}">
                <a16:creationId xmlns:a16="http://schemas.microsoft.com/office/drawing/2014/main" xmlns:p14="http://schemas.microsoft.com/office/powerpoint/2010/main" xmlns="" id="{343274B1-571B-6646-AB8B-F2160EBED699}"/>
              </a:ext>
            </a:extLst>
          </p:cNvPr>
          <p:cNvSpPr>
            <a:spLocks noGrp="1"/>
          </p:cNvSpPr>
          <p:nvPr>
            <p:ph type="title"/>
          </p:nvPr>
        </p:nvSpPr>
        <p:spPr/>
        <p:txBody>
          <a:bodyPr/>
          <a:lstStyle/>
          <a:p>
            <a:pPr marL="690563" indent="-690563"/>
            <a:r>
              <a:rPr lang="en-US" sz="2800" dirty="0"/>
              <a:t>VI.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3593334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of Contents</a:t>
            </a:r>
          </a:p>
        </p:txBody>
      </p:sp>
      <p:sp>
        <p:nvSpPr>
          <p:cNvPr id="3" name="Content Placeholder 2"/>
          <p:cNvSpPr>
            <a:spLocks noGrp="1"/>
          </p:cNvSpPr>
          <p:nvPr>
            <p:ph idx="1"/>
          </p:nvPr>
        </p:nvSpPr>
        <p:spPr/>
        <p:txBody>
          <a:bodyPr/>
          <a:lstStyle/>
          <a:p>
            <a:pPr marL="922338" indent="-461963">
              <a:buNone/>
              <a:tabLst>
                <a:tab pos="7994650" algn="r"/>
              </a:tabLst>
            </a:pPr>
            <a:r>
              <a:rPr lang="en-US" sz="1400" dirty="0"/>
              <a:t>B.	How is a statutory lien created </a:t>
            </a:r>
            <a:r>
              <a:rPr lang="en-US" sz="1400" i="1" dirty="0"/>
              <a:t>(</a:t>
            </a:r>
            <a:r>
              <a:rPr lang="en-US" sz="1400" i="1" dirty="0" err="1"/>
              <a:t>Peaje</a:t>
            </a:r>
            <a:r>
              <a:rPr lang="en-US" sz="1400" i="1" dirty="0"/>
              <a:t> </a:t>
            </a:r>
            <a:r>
              <a:rPr lang="en-US" sz="1400" i="1" dirty="0" err="1"/>
              <a:t>Invs</a:t>
            </a:r>
            <a:r>
              <a:rPr lang="en-US" sz="1400" i="1" dirty="0"/>
              <a:t>. LLC v. Financial</a:t>
            </a:r>
            <a:br>
              <a:rPr lang="en-US" sz="1400" i="1" dirty="0"/>
            </a:br>
            <a:r>
              <a:rPr lang="en-US" sz="1400" i="1" dirty="0"/>
              <a:t>Oversight &amp; Mgmt. Bd. For P.R</a:t>
            </a:r>
            <a:r>
              <a:rPr lang="en-US" sz="1400" dirty="0"/>
              <a:t>., 899 F.3d (1</a:t>
            </a:r>
            <a:r>
              <a:rPr lang="en-US" sz="1400" baseline="30000" dirty="0"/>
              <a:t>st </a:t>
            </a:r>
            <a:r>
              <a:rPr lang="en-US" sz="1400" dirty="0"/>
              <a:t>Ar. 2018))?	36</a:t>
            </a:r>
          </a:p>
          <a:p>
            <a:pPr marL="922338" indent="-461963">
              <a:buNone/>
              <a:tabLst>
                <a:tab pos="7994650" algn="r"/>
              </a:tabLst>
            </a:pPr>
            <a:r>
              <a:rPr lang="en-US" sz="1400" dirty="0"/>
              <a:t>C.	The relationship between the Title III proceeding and pursuit of a</a:t>
            </a:r>
            <a:br>
              <a:rPr lang="en-US" sz="1400" dirty="0"/>
            </a:br>
            <a:r>
              <a:rPr lang="en-US" sz="1400" dirty="0"/>
              <a:t>receiver </a:t>
            </a:r>
            <a:r>
              <a:rPr lang="en-US" sz="1400" i="1" dirty="0"/>
              <a:t>(Financial Oversight &amp; Mgmt. Bd. for P.R. v. Ad Hoc Grp.</a:t>
            </a:r>
            <a:br>
              <a:rPr lang="en-US" sz="1400" i="1" dirty="0"/>
            </a:br>
            <a:r>
              <a:rPr lang="en-US" sz="1400" i="1" dirty="0"/>
              <a:t>Of PREPA Bondholders</a:t>
            </a:r>
            <a:r>
              <a:rPr lang="en-US" sz="1400" dirty="0"/>
              <a:t>, 899 F.3d 13 (1</a:t>
            </a:r>
            <a:r>
              <a:rPr lang="en-US" sz="1400" baseline="30000" dirty="0"/>
              <a:t>st</a:t>
            </a:r>
            <a:r>
              <a:rPr lang="en-US" sz="1400" dirty="0"/>
              <a:t> Ar. 2018))	40</a:t>
            </a:r>
          </a:p>
          <a:p>
            <a:pPr marL="922338" indent="-461963">
              <a:buNone/>
              <a:tabLst>
                <a:tab pos="7994650" algn="r"/>
              </a:tabLst>
            </a:pPr>
            <a:r>
              <a:rPr lang="en-US" sz="1400" dirty="0"/>
              <a:t>D.	The ERS Bonds are secured (</a:t>
            </a:r>
            <a:r>
              <a:rPr lang="en-US" sz="1400" i="1" dirty="0"/>
              <a:t>In re The Financial Oversight and</a:t>
            </a:r>
            <a:br>
              <a:rPr lang="en-US" sz="1400" i="1" dirty="0"/>
            </a:br>
            <a:r>
              <a:rPr lang="en-US" sz="1400" i="1" dirty="0"/>
              <a:t>Management Board for Puerto Rico</a:t>
            </a:r>
            <a:r>
              <a:rPr lang="en-US" sz="1400" dirty="0"/>
              <a:t>, 914 F.3d 694 (1</a:t>
            </a:r>
            <a:r>
              <a:rPr lang="en-US" sz="1400" baseline="30000" dirty="0"/>
              <a:t>st</a:t>
            </a:r>
            <a:r>
              <a:rPr lang="en-US" sz="1400" dirty="0"/>
              <a:t> Cir. 2019))	43</a:t>
            </a:r>
          </a:p>
          <a:p>
            <a:pPr marL="922338" indent="-461963">
              <a:buNone/>
              <a:tabLst>
                <a:tab pos="7994650" algn="r"/>
              </a:tabLst>
            </a:pPr>
            <a:r>
              <a:rPr lang="en-US" sz="1400" dirty="0"/>
              <a:t>E.	The Puerto Rico Oversight Board requires the advice and</a:t>
            </a:r>
            <a:br>
              <a:rPr lang="en-US" sz="1400" dirty="0"/>
            </a:br>
            <a:r>
              <a:rPr lang="en-US" sz="1400" dirty="0"/>
              <a:t>consent of the Senate	47</a:t>
            </a:r>
          </a:p>
          <a:p>
            <a:pPr marL="922338" indent="-461963">
              <a:buNone/>
              <a:tabLst>
                <a:tab pos="7994650" algn="r"/>
              </a:tabLst>
            </a:pPr>
            <a:r>
              <a:rPr lang="en-US" sz="1400" dirty="0"/>
              <a:t>F.	The PROMESA court has established procedures directed at</a:t>
            </a:r>
            <a:br>
              <a:rPr lang="en-US" sz="1400" dirty="0"/>
            </a:br>
            <a:r>
              <a:rPr lang="en-US" sz="1400" dirty="0"/>
              <a:t>permitting participation in the proceeding by the G.O. bondholders</a:t>
            </a:r>
            <a:br>
              <a:rPr lang="en-US" sz="1400" dirty="0"/>
            </a:br>
            <a:r>
              <a:rPr lang="en-US" sz="1400" dirty="0"/>
              <a:t>with regard to the challenging of validity of certain</a:t>
            </a:r>
            <a:br>
              <a:rPr lang="en-US" sz="1400" dirty="0"/>
            </a:br>
            <a:r>
              <a:rPr lang="en-US" sz="1400" dirty="0"/>
              <a:t>general obligation bond debt	49</a:t>
            </a:r>
          </a:p>
          <a:p>
            <a:pPr marL="922338" indent="-461963">
              <a:buNone/>
              <a:tabLst>
                <a:tab pos="7994650" algn="r"/>
              </a:tabLst>
            </a:pPr>
            <a:r>
              <a:rPr lang="en-US" sz="1400" dirty="0"/>
              <a:t>G.	Unsecured Creditor Committee ("UCC") filed omnibus objection</a:t>
            </a:r>
            <a:br>
              <a:rPr lang="en-US" sz="1400" dirty="0"/>
            </a:br>
            <a:r>
              <a:rPr lang="en-US" sz="1400" dirty="0"/>
              <a:t>to all claims asserted against the Employees Retirement System</a:t>
            </a:r>
            <a:br>
              <a:rPr lang="en-US" sz="1400" dirty="0"/>
            </a:br>
            <a:r>
              <a:rPr lang="en-US" sz="1400" dirty="0"/>
              <a:t>("ERS") based upon the approximately $3.1 billion of outstanding</a:t>
            </a:r>
            <a:br>
              <a:rPr lang="en-US" sz="1400" dirty="0"/>
            </a:br>
            <a:r>
              <a:rPr lang="en-US" sz="1400" dirty="0"/>
              <a:t>bonds issued by ERS in 2008	50</a:t>
            </a:r>
          </a:p>
          <a:p>
            <a:pPr marL="922338" indent="-461963">
              <a:buNone/>
              <a:tabLst>
                <a:tab pos="7994650" algn="r"/>
              </a:tabLst>
            </a:pPr>
            <a:r>
              <a:rPr lang="en-US" sz="1400" dirty="0"/>
              <a:t>H.	Other creditor groups file objections to claims	51</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3</a:t>
            </a:fld>
            <a:endParaRPr lang="en-US" altLang="en-US" dirty="0"/>
          </a:p>
        </p:txBody>
      </p:sp>
    </p:spTree>
    <p:extLst>
      <p:ext uri="{BB962C8B-B14F-4D97-AF65-F5344CB8AC3E}">
        <p14:creationId xmlns:p14="http://schemas.microsoft.com/office/powerpoint/2010/main" val="17477420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sz="1670" dirty="0"/>
              <a:t>8.	In a decision by the First Circuit with respect to claims of Puerto Rico general obligation bondholders, in affirming the District Court, the Court of Appeals relied upon Section 305 of PROMESA (Section 904 of Chapter 9) to hold that it had no ability to issue a declaratory judgment that their statutory lien on "Restricted Revenues" required that these funds be segregated, deposited in a segregated account and not be used for anything but the repayment of "Constitutional Debt." </a:t>
            </a:r>
            <a:r>
              <a:rPr lang="en-US" sz="1670" i="1" dirty="0"/>
              <a:t>In re The Financial Oversight and Management Board for Puerto Rico</a:t>
            </a:r>
            <a:r>
              <a:rPr lang="en-US" sz="1670" dirty="0"/>
              <a:t>, 919 F.3d 638 (1</a:t>
            </a:r>
            <a:r>
              <a:rPr lang="en-US" sz="1670" baseline="30000" dirty="0"/>
              <a:t>st</a:t>
            </a:r>
            <a:r>
              <a:rPr lang="en-US" sz="1670" dirty="0"/>
              <a:t> Cir. 2019). Query whether Section 904 was intended to upset the rights of bondholders under state statutory law existing prior to a bankruptcy filing? It appears the court was motivated by a reluctance to give any creditor group an upper hand before a plan was proposed. Since a municipality is not authorized to act contrary to state statutory mandates, the reluctance of the First Circuit to order timely payment of the proceeds of a statutory lien or state constitutional provision conflicts with a clear reading of Sections 903 and 904 of the Bankruptcy Code and the sovereignty of the state. Therefore, the position of the court raises serious constitutional issues.</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39</a:t>
            </a:fld>
            <a:endParaRPr lang="en-US" altLang="en-US" dirty="0"/>
          </a:p>
        </p:txBody>
      </p:sp>
      <p:sp>
        <p:nvSpPr>
          <p:cNvPr id="7" name="Title 1">
            <a:extLst>
              <a:ext uri="{FF2B5EF4-FFF2-40B4-BE49-F238E27FC236}">
                <a16:creationId xmlns:a16="http://schemas.microsoft.com/office/drawing/2014/main" xmlns:p14="http://schemas.microsoft.com/office/powerpoint/2010/main" xmlns="" id="{4F365B4F-FB37-574A-B241-0F40C60F6DB2}"/>
              </a:ext>
            </a:extLst>
          </p:cNvPr>
          <p:cNvSpPr>
            <a:spLocks noGrp="1"/>
          </p:cNvSpPr>
          <p:nvPr>
            <p:ph type="title"/>
          </p:nvPr>
        </p:nvSpPr>
        <p:spPr>
          <a:xfrm>
            <a:off x="457200" y="274638"/>
            <a:ext cx="8229600" cy="1143000"/>
          </a:xfrm>
        </p:spPr>
        <p:txBody>
          <a:bodyPr/>
          <a:lstStyle/>
          <a:p>
            <a:pPr marL="690563" indent="-690563"/>
            <a:r>
              <a:rPr lang="en-US" sz="2800" dirty="0"/>
              <a:t>VI.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8058078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461963" indent="-461963">
              <a:buNone/>
            </a:pPr>
            <a:r>
              <a:rPr lang="en-US" dirty="0"/>
              <a:t>C.	</a:t>
            </a:r>
            <a:r>
              <a:rPr lang="en-US" u="sng" dirty="0"/>
              <a:t>The relationship between the Title III proceeding and pursuit of a receiver </a:t>
            </a:r>
            <a:r>
              <a:rPr lang="en-US" i="1" u="sng" dirty="0"/>
              <a:t>(Financial Oversight &amp; Mgmt. Bd. for P.R. v. Ad Hoc Grp. Of PREPA Bondholders</a:t>
            </a:r>
            <a:r>
              <a:rPr lang="en-US" u="sng" dirty="0"/>
              <a:t>, 899 F.3d 13 (1</a:t>
            </a:r>
            <a:r>
              <a:rPr lang="en-US" u="sng" baseline="30000" dirty="0"/>
              <a:t>st</a:t>
            </a:r>
            <a:r>
              <a:rPr lang="en-US" u="sng" dirty="0"/>
              <a:t> Ar. 2018))</a:t>
            </a:r>
            <a:r>
              <a:rPr lang="en-US" dirty="0"/>
              <a:t>:</a:t>
            </a:r>
          </a:p>
          <a:p>
            <a:pPr marL="917575" lvl="1" indent="-455613">
              <a:buNone/>
            </a:pPr>
            <a:r>
              <a:rPr lang="en-US" dirty="0"/>
              <a:t>1.	The Title III court denied the request of holders of revenue bonds issued by the Puerto Rico Electric Power Authority ("PREPA") to lift the automatic stay to permit another court to place PREPA in receivership. Puerto Rico law established the right of PREPA bondholders to a receiver in the event of default.</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40</a:t>
            </a:fld>
            <a:endParaRPr lang="en-US" altLang="en-US" dirty="0"/>
          </a:p>
        </p:txBody>
      </p:sp>
      <p:sp>
        <p:nvSpPr>
          <p:cNvPr id="7" name="Title 1">
            <a:extLst>
              <a:ext uri="{FF2B5EF4-FFF2-40B4-BE49-F238E27FC236}">
                <a16:creationId xmlns:a16="http://schemas.microsoft.com/office/drawing/2014/main" xmlns:p14="http://schemas.microsoft.com/office/powerpoint/2010/main" xmlns="" id="{CC82A6FD-6D8D-7242-81A5-BFD39607BB09}"/>
              </a:ext>
            </a:extLst>
          </p:cNvPr>
          <p:cNvSpPr>
            <a:spLocks noGrp="1"/>
          </p:cNvSpPr>
          <p:nvPr>
            <p:ph type="title"/>
          </p:nvPr>
        </p:nvSpPr>
        <p:spPr>
          <a:xfrm>
            <a:off x="457200" y="274638"/>
            <a:ext cx="8229600" cy="1143000"/>
          </a:xfrm>
        </p:spPr>
        <p:txBody>
          <a:bodyPr/>
          <a:lstStyle/>
          <a:p>
            <a:pPr marL="690563" indent="-690563"/>
            <a:r>
              <a:rPr lang="en-US" sz="2800" dirty="0"/>
              <a:t>VI.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38664418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dirty="0"/>
              <a:t>2.	The Title III court held that Section 305 of PROMESA:</a:t>
            </a:r>
          </a:p>
          <a:p>
            <a:pPr marL="1317625" lvl="2" indent="-455613">
              <a:buNone/>
            </a:pPr>
            <a:r>
              <a:rPr lang="en-US" dirty="0"/>
              <a:t>	</a:t>
            </a:r>
            <a:r>
              <a:rPr lang="en-US" sz="1800" dirty="0"/>
              <a:t>[N]otwithstanding any power of the court, unless the Oversight Board consents or the plan so provides, the court may not, by any stay, order or decree, in the case or otherwise, interfere with – (1) any of the political or governmental powers of the debtor; (2) any of the property or revenues of the debtor; or (3) the use or enjoyment by the debtor of any income-producing property.</a:t>
            </a:r>
          </a:p>
          <a:p>
            <a:pPr marL="917575" lvl="1" indent="-455613">
              <a:buNone/>
            </a:pPr>
            <a:r>
              <a:rPr lang="en-US" dirty="0"/>
              <a:t>	prohibited the Title III court from transferring control of PREPA's management and property to a receiver without the Oversight Board's consent. The Title III court also concluded that PROMESA Section 306, which gives the Title III court exclusive jurisdiction over the debtor's property, also prevented it from "ceding jurisdiction of PREPA's property in the form of operating assets and revenues to another court."</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41</a:t>
            </a:fld>
            <a:endParaRPr lang="en-US" altLang="en-US" dirty="0"/>
          </a:p>
        </p:txBody>
      </p:sp>
      <p:sp>
        <p:nvSpPr>
          <p:cNvPr id="7" name="Title 1">
            <a:extLst>
              <a:ext uri="{FF2B5EF4-FFF2-40B4-BE49-F238E27FC236}">
                <a16:creationId xmlns:a16="http://schemas.microsoft.com/office/drawing/2014/main" xmlns:p14="http://schemas.microsoft.com/office/powerpoint/2010/main" xmlns="" id="{91BC3DFF-C16B-1347-ACC2-91156AC7281F}"/>
              </a:ext>
            </a:extLst>
          </p:cNvPr>
          <p:cNvSpPr>
            <a:spLocks noGrp="1"/>
          </p:cNvSpPr>
          <p:nvPr>
            <p:ph type="title"/>
          </p:nvPr>
        </p:nvSpPr>
        <p:spPr>
          <a:xfrm>
            <a:off x="457200" y="274638"/>
            <a:ext cx="8229600" cy="1143000"/>
          </a:xfrm>
        </p:spPr>
        <p:txBody>
          <a:bodyPr/>
          <a:lstStyle/>
          <a:p>
            <a:pPr marL="690563" indent="-690563"/>
            <a:r>
              <a:rPr lang="en-US" sz="2800" dirty="0"/>
              <a:t>VI.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26123921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dirty="0"/>
              <a:t>3.	The First Circuit reversed holding that, while Section 305 limits the court's ability to directly interfere with the powers or assets of the Title III debtors, it does not prohibit a Title III court from lifting a stay and allowing another court to exercise its power to interfere. To do so would leave the creditor standing by helplessly as the debtor spent the creditor's collateral, thus wiping out Section 362(d). In addition, the First Circuit held that Section 306 did not prohibit the Title III court from lifting the automatic stay after a determination of "cause," because the grant of exclusive jurisdiction did not limit the district court's power to allow others to act on the debtor's property with permission. The grant of exclusive jurisdiction does not limit the court's power to allow others to act on the debtor's property with the permission of the court.</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42</a:t>
            </a:fld>
            <a:endParaRPr lang="en-US" altLang="en-US" dirty="0"/>
          </a:p>
        </p:txBody>
      </p:sp>
      <p:sp>
        <p:nvSpPr>
          <p:cNvPr id="7" name="Title 1">
            <a:extLst>
              <a:ext uri="{FF2B5EF4-FFF2-40B4-BE49-F238E27FC236}">
                <a16:creationId xmlns:a16="http://schemas.microsoft.com/office/drawing/2014/main" xmlns:p14="http://schemas.microsoft.com/office/powerpoint/2010/main" xmlns="" id="{E9EE330D-84FE-0C4C-BF8F-A65284D69A6D}"/>
              </a:ext>
            </a:extLst>
          </p:cNvPr>
          <p:cNvSpPr>
            <a:spLocks noGrp="1"/>
          </p:cNvSpPr>
          <p:nvPr>
            <p:ph type="title"/>
          </p:nvPr>
        </p:nvSpPr>
        <p:spPr>
          <a:xfrm>
            <a:off x="457200" y="274638"/>
            <a:ext cx="8229600" cy="1143000"/>
          </a:xfrm>
        </p:spPr>
        <p:txBody>
          <a:bodyPr/>
          <a:lstStyle/>
          <a:p>
            <a:pPr marL="690563" indent="-690563"/>
            <a:r>
              <a:rPr lang="en-US" sz="2800" dirty="0"/>
              <a:t>VI.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19002331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461963" indent="-461963">
              <a:buNone/>
            </a:pPr>
            <a:r>
              <a:rPr lang="en-US" dirty="0"/>
              <a:t>D.	</a:t>
            </a:r>
            <a:r>
              <a:rPr lang="en-US" u="sng" dirty="0"/>
              <a:t>The ERS Bonds are secured (</a:t>
            </a:r>
            <a:r>
              <a:rPr lang="en-US" i="1" u="sng" dirty="0"/>
              <a:t>In re The Financial Oversight and Management Board for Puerto Rico</a:t>
            </a:r>
            <a:r>
              <a:rPr lang="en-US" u="sng" dirty="0"/>
              <a:t>, 914 F.3d 694 (1</a:t>
            </a:r>
            <a:r>
              <a:rPr lang="en-US" u="sng" baseline="30000" dirty="0"/>
              <a:t>st</a:t>
            </a:r>
            <a:r>
              <a:rPr lang="en-US" u="sng" dirty="0"/>
              <a:t> Cir. 2019))</a:t>
            </a:r>
            <a:r>
              <a:rPr lang="en-US" dirty="0"/>
              <a:t>:</a:t>
            </a:r>
          </a:p>
          <a:p>
            <a:pPr marL="917575" lvl="1" indent="-455613">
              <a:buNone/>
            </a:pPr>
            <a:r>
              <a:rPr lang="en-US" dirty="0"/>
              <a:t>1.	In 2008, the trustees of the Employees Retirement System of the Government of Puerto Rico ("ERS") adopted a bond resolution authorizing the issuance of $2.9 billion of bonds. The bond resolution provided that the bonds were secured and set forth a complete description of the collateral. However, the 2008 financing statement did not describe the collateral. While it referred to the bond resolution, it did not attach it.</a:t>
            </a:r>
          </a:p>
          <a:p>
            <a:pPr marL="917575" lvl="1" indent="-455613">
              <a:buNone/>
            </a:pPr>
            <a:r>
              <a:rPr lang="en-US" dirty="0"/>
              <a:t>2.	In 2015 and 2016, amended financing statements were filed that included as Exhibit A a full definition of the pledged property drawn from bond resolution.</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43</a:t>
            </a:fld>
            <a:endParaRPr lang="en-US" altLang="en-US" dirty="0"/>
          </a:p>
        </p:txBody>
      </p:sp>
      <p:sp>
        <p:nvSpPr>
          <p:cNvPr id="7" name="Title 1">
            <a:extLst>
              <a:ext uri="{FF2B5EF4-FFF2-40B4-BE49-F238E27FC236}">
                <a16:creationId xmlns:a16="http://schemas.microsoft.com/office/drawing/2014/main" xmlns:p14="http://schemas.microsoft.com/office/powerpoint/2010/main" xmlns="" id="{BCEF34DE-80A2-B14E-B0C8-2F434459455D}"/>
              </a:ext>
            </a:extLst>
          </p:cNvPr>
          <p:cNvSpPr>
            <a:spLocks noGrp="1"/>
          </p:cNvSpPr>
          <p:nvPr>
            <p:ph type="title"/>
          </p:nvPr>
        </p:nvSpPr>
        <p:spPr>
          <a:xfrm>
            <a:off x="457200" y="274638"/>
            <a:ext cx="8229600" cy="1143000"/>
          </a:xfrm>
        </p:spPr>
        <p:txBody>
          <a:bodyPr/>
          <a:lstStyle/>
          <a:p>
            <a:pPr marL="690563" indent="-690563"/>
            <a:r>
              <a:rPr lang="en-US" sz="2800" dirty="0"/>
              <a:t>VI.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5455909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dirty="0"/>
              <a:t>3.	Another issue was the listing of the debtor in the amended financing statements as "Employees Retirement System of the Government of the Commonwealth of Puerto Rico." In 2013, the published English translation of the Enabling Act that allowed the system to incur debt refers to the system by its new name "Retirement System for Employees of the Government of the Commonwealth of Puerto Rico ("RSE")" although in many sections the translation continues to use the prior version of the English name.</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44</a:t>
            </a:fld>
            <a:endParaRPr lang="en-US" altLang="en-US" dirty="0"/>
          </a:p>
        </p:txBody>
      </p:sp>
      <p:sp>
        <p:nvSpPr>
          <p:cNvPr id="7" name="Title 1">
            <a:extLst>
              <a:ext uri="{FF2B5EF4-FFF2-40B4-BE49-F238E27FC236}">
                <a16:creationId xmlns:a16="http://schemas.microsoft.com/office/drawing/2014/main" xmlns:p14="http://schemas.microsoft.com/office/powerpoint/2010/main" xmlns="" id="{999C952C-7632-FB45-8133-1F412792B393}"/>
              </a:ext>
            </a:extLst>
          </p:cNvPr>
          <p:cNvSpPr>
            <a:spLocks noGrp="1"/>
          </p:cNvSpPr>
          <p:nvPr>
            <p:ph type="title"/>
          </p:nvPr>
        </p:nvSpPr>
        <p:spPr>
          <a:xfrm>
            <a:off x="457200" y="274638"/>
            <a:ext cx="8229600" cy="1143000"/>
          </a:xfrm>
        </p:spPr>
        <p:txBody>
          <a:bodyPr/>
          <a:lstStyle/>
          <a:p>
            <a:pPr marL="690563" indent="-690563"/>
            <a:r>
              <a:rPr lang="en-US" sz="2800" dirty="0"/>
              <a:t>VI.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40931407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dirty="0"/>
              <a:t>4.	The Title III court entered summary judgment against the bondholders holding the ERS bonds to be unsecured. The district court held that the 2008 financing statement did not perfect the security interest because it did not contain an adequate description of the collateral required by Article 9 of the UCC. The district court then held that the financing statement amendments did not perfect the bondholders' security interest because it did not identify the debtor by its correct legal name which the court determined was the RSE name.</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45</a:t>
            </a:fld>
            <a:endParaRPr lang="en-US" altLang="en-US" dirty="0"/>
          </a:p>
        </p:txBody>
      </p:sp>
      <p:sp>
        <p:nvSpPr>
          <p:cNvPr id="7" name="Title 1">
            <a:extLst>
              <a:ext uri="{FF2B5EF4-FFF2-40B4-BE49-F238E27FC236}">
                <a16:creationId xmlns:a16="http://schemas.microsoft.com/office/drawing/2014/main" xmlns:p14="http://schemas.microsoft.com/office/powerpoint/2010/main" xmlns="" id="{C43DBC8A-D4AD-CD41-865C-5CE31D3288A9}"/>
              </a:ext>
            </a:extLst>
          </p:cNvPr>
          <p:cNvSpPr>
            <a:spLocks noGrp="1"/>
          </p:cNvSpPr>
          <p:nvPr>
            <p:ph type="title"/>
          </p:nvPr>
        </p:nvSpPr>
        <p:spPr>
          <a:xfrm>
            <a:off x="457200" y="274638"/>
            <a:ext cx="8229600" cy="1143000"/>
          </a:xfrm>
        </p:spPr>
        <p:txBody>
          <a:bodyPr/>
          <a:lstStyle/>
          <a:p>
            <a:pPr marL="690563" indent="-690563"/>
            <a:r>
              <a:rPr lang="en-US" sz="2800" dirty="0"/>
              <a:t>VI.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2249666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sz="1900" dirty="0"/>
              <a:t>5.	The First Circuit reversed, holding that the bondholders have a perfected security interest in the system's property. The First Circuit agreed that the 2008 financing statement was ineffective for failure to adequately describe the collateral. However, the First Circuit found that the amended financing statements filed in 2015 and 2016 satisfied the filing requirements for perfection when read in conjunction with the 2008 financing statements. The court held that the original financing statements had not lapsed and the description of the borrower's name was sufficient to alert a subsequent searcher as to the identity of the parties. Indeed, the court found that a search under the ERS name would be required.</a:t>
            </a:r>
          </a:p>
          <a:p>
            <a:pPr marL="917575" lvl="1" indent="-455613">
              <a:buNone/>
            </a:pPr>
            <a:r>
              <a:rPr lang="en-US" sz="1900" dirty="0"/>
              <a:t>6.	The matter was remanded to the district court to consider the bondholders' claim that they had priority claims on the ERS property and that their liens on the employer contributions remain valid after the Title III filing.</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46</a:t>
            </a:fld>
            <a:endParaRPr lang="en-US" altLang="en-US" dirty="0"/>
          </a:p>
        </p:txBody>
      </p:sp>
      <p:sp>
        <p:nvSpPr>
          <p:cNvPr id="7" name="Title 1">
            <a:extLst>
              <a:ext uri="{FF2B5EF4-FFF2-40B4-BE49-F238E27FC236}">
                <a16:creationId xmlns:a16="http://schemas.microsoft.com/office/drawing/2014/main" xmlns:p14="http://schemas.microsoft.com/office/powerpoint/2010/main" xmlns="" id="{DB9786F8-AB3A-F244-A964-999A4AB8BF32}"/>
              </a:ext>
            </a:extLst>
          </p:cNvPr>
          <p:cNvSpPr>
            <a:spLocks noGrp="1"/>
          </p:cNvSpPr>
          <p:nvPr>
            <p:ph type="title"/>
          </p:nvPr>
        </p:nvSpPr>
        <p:spPr>
          <a:xfrm>
            <a:off x="457200" y="274638"/>
            <a:ext cx="8229600" cy="1143000"/>
          </a:xfrm>
        </p:spPr>
        <p:txBody>
          <a:bodyPr/>
          <a:lstStyle/>
          <a:p>
            <a:pPr marL="690563" indent="-690563"/>
            <a:r>
              <a:rPr lang="en-US" sz="2800" dirty="0"/>
              <a:t>VI.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29911933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461963" indent="-461963">
              <a:buNone/>
            </a:pPr>
            <a:r>
              <a:rPr lang="en-US" dirty="0"/>
              <a:t>E.	</a:t>
            </a:r>
            <a:r>
              <a:rPr lang="en-US" u="sng" dirty="0"/>
              <a:t>The Puerto Rico Oversight Board requires the advice and consent of the Senate</a:t>
            </a:r>
            <a:r>
              <a:rPr lang="en-US" dirty="0"/>
              <a:t>:</a:t>
            </a:r>
          </a:p>
          <a:p>
            <a:pPr marL="917575" lvl="1" indent="-455613">
              <a:buNone/>
            </a:pPr>
            <a:r>
              <a:rPr lang="en-US" dirty="0"/>
              <a:t>1.	An investment fund moved to dismiss the petition filed by the Oversight Board under PROMESA on the basis that the members of the Board were not properly appointed in accordance with the Appointments Clause.</a:t>
            </a:r>
          </a:p>
          <a:p>
            <a:pPr marL="917575" lvl="1" indent="-455613">
              <a:buNone/>
            </a:pPr>
            <a:r>
              <a:rPr lang="en-US" dirty="0"/>
              <a:t>2.	The District Court held that members of the Financial Oversight and Management Board for Puerto Rico were not "Officers of the United States" and therefore there was no constitutional defect in the manner of their appointment.</a:t>
            </a:r>
          </a:p>
          <a:p>
            <a:pPr marL="917575" lvl="1" indent="-455613">
              <a:buNone/>
            </a:pPr>
            <a:r>
              <a:rPr lang="en-US" dirty="0"/>
              <a:t>3.	On April 30, 2019, President Trump announced the decision to reappoint the seven member Oversight Board subject to Senate confirmation.</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47</a:t>
            </a:fld>
            <a:endParaRPr lang="en-US" altLang="en-US" dirty="0"/>
          </a:p>
        </p:txBody>
      </p:sp>
      <p:sp>
        <p:nvSpPr>
          <p:cNvPr id="7" name="Title 1">
            <a:extLst>
              <a:ext uri="{FF2B5EF4-FFF2-40B4-BE49-F238E27FC236}">
                <a16:creationId xmlns:a16="http://schemas.microsoft.com/office/drawing/2014/main" xmlns:p14="http://schemas.microsoft.com/office/powerpoint/2010/main" xmlns="" id="{E42FDAFF-D802-A349-9793-18125952399D}"/>
              </a:ext>
            </a:extLst>
          </p:cNvPr>
          <p:cNvSpPr>
            <a:spLocks noGrp="1"/>
          </p:cNvSpPr>
          <p:nvPr>
            <p:ph type="title"/>
          </p:nvPr>
        </p:nvSpPr>
        <p:spPr>
          <a:xfrm>
            <a:off x="457200" y="274638"/>
            <a:ext cx="8229600" cy="1143000"/>
          </a:xfrm>
        </p:spPr>
        <p:txBody>
          <a:bodyPr/>
          <a:lstStyle/>
          <a:p>
            <a:pPr marL="690563" indent="-690563"/>
            <a:r>
              <a:rPr lang="en-US" sz="2800" dirty="0"/>
              <a:t>VI.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16858998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dirty="0"/>
              <a:t>4.	The First Circuit reversed the District Court, (</a:t>
            </a:r>
            <a:r>
              <a:rPr lang="en-US" i="1" dirty="0"/>
              <a:t>Aurelius Inv. LLC v. P.R.</a:t>
            </a:r>
            <a:r>
              <a:rPr lang="en-US" dirty="0"/>
              <a:t>, 915 F.3d 838 (1</a:t>
            </a:r>
            <a:r>
              <a:rPr lang="en-US" baseline="30000" dirty="0"/>
              <a:t>st</a:t>
            </a:r>
            <a:r>
              <a:rPr lang="en-US" dirty="0"/>
              <a:t> Cir. 2019), holding that the members were "principal officers of the United State that needed the advice and consent of the Senate to hold office".</a:t>
            </a:r>
          </a:p>
          <a:p>
            <a:pPr marL="917575" lvl="1" indent="-455613">
              <a:buNone/>
            </a:pPr>
            <a:r>
              <a:rPr lang="en-US" dirty="0"/>
              <a:t>5.	The court did not immediately invalidate the actions previously taken by the Oversight Board, but the court stayed its ruling for 90 days to give Congress the opportunity either to validate the existing Oversight Board or reconstitute a new one.</a:t>
            </a:r>
          </a:p>
          <a:p>
            <a:pPr marL="917575" lvl="1" indent="-455613">
              <a:buNone/>
            </a:pPr>
            <a:r>
              <a:rPr lang="en-US" dirty="0"/>
              <a:t>6.	The President has nominated the present Board members for confirmation by the Senate.</a:t>
            </a:r>
          </a:p>
          <a:p>
            <a:pPr marL="917575" lvl="1" indent="-455613">
              <a:buNone/>
            </a:pPr>
            <a:r>
              <a:rPr lang="en-US" dirty="0"/>
              <a:t>7.	The Oversight Board has filed a petition for certiorari with respect to this decision.</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48</a:t>
            </a:fld>
            <a:endParaRPr lang="en-US" altLang="en-US" dirty="0"/>
          </a:p>
        </p:txBody>
      </p:sp>
      <p:sp>
        <p:nvSpPr>
          <p:cNvPr id="7" name="Title 1">
            <a:extLst>
              <a:ext uri="{FF2B5EF4-FFF2-40B4-BE49-F238E27FC236}">
                <a16:creationId xmlns:a16="http://schemas.microsoft.com/office/drawing/2014/main" xmlns:p14="http://schemas.microsoft.com/office/powerpoint/2010/main" xmlns="" id="{7E049F36-CB3A-734C-912E-03F83A288952}"/>
              </a:ext>
            </a:extLst>
          </p:cNvPr>
          <p:cNvSpPr>
            <a:spLocks noGrp="1"/>
          </p:cNvSpPr>
          <p:nvPr>
            <p:ph type="title"/>
          </p:nvPr>
        </p:nvSpPr>
        <p:spPr/>
        <p:txBody>
          <a:bodyPr/>
          <a:lstStyle/>
          <a:p>
            <a:pPr marL="690563" indent="-690563"/>
            <a:r>
              <a:rPr lang="en-US" sz="2800" dirty="0"/>
              <a:t>VI.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1486037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of Contents</a:t>
            </a:r>
          </a:p>
        </p:txBody>
      </p:sp>
      <p:sp>
        <p:nvSpPr>
          <p:cNvPr id="3" name="Content Placeholder 2"/>
          <p:cNvSpPr>
            <a:spLocks noGrp="1"/>
          </p:cNvSpPr>
          <p:nvPr>
            <p:ph idx="1"/>
          </p:nvPr>
        </p:nvSpPr>
        <p:spPr/>
        <p:txBody>
          <a:bodyPr/>
          <a:lstStyle/>
          <a:p>
            <a:pPr marL="466725" indent="-466725">
              <a:buNone/>
              <a:tabLst>
                <a:tab pos="7994650" algn="r"/>
              </a:tabLst>
            </a:pPr>
            <a:r>
              <a:rPr lang="en-US" sz="1400" dirty="0"/>
              <a:t>VII.	How Has Title III of PROMESA Worked So Far?	53</a:t>
            </a:r>
          </a:p>
          <a:p>
            <a:pPr marL="922338" indent="-461963">
              <a:buNone/>
              <a:tabLst>
                <a:tab pos="7994650" algn="r"/>
              </a:tabLst>
            </a:pPr>
            <a:r>
              <a:rPr lang="en-US" sz="1400" dirty="0"/>
              <a:t>A.	The history of the process	53</a:t>
            </a:r>
          </a:p>
          <a:p>
            <a:pPr marL="922338" indent="-461963">
              <a:buNone/>
              <a:tabLst>
                <a:tab pos="7994650" algn="r"/>
              </a:tabLst>
            </a:pPr>
            <a:r>
              <a:rPr lang="en-US" sz="1400" dirty="0"/>
              <a:t>B.	The impact of Hurricane Maria on the process	74</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4</a:t>
            </a:fld>
            <a:endParaRPr lang="en-US" altLang="en-US" dirty="0"/>
          </a:p>
        </p:txBody>
      </p:sp>
    </p:spTree>
    <p:extLst>
      <p:ext uri="{BB962C8B-B14F-4D97-AF65-F5344CB8AC3E}">
        <p14:creationId xmlns:p14="http://schemas.microsoft.com/office/powerpoint/2010/main" val="21239690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461963" indent="-461963">
              <a:buNone/>
            </a:pPr>
            <a:r>
              <a:rPr lang="en-US" dirty="0"/>
              <a:t>F.	</a:t>
            </a:r>
            <a:r>
              <a:rPr lang="en-US" u="sng" dirty="0"/>
              <a:t>The PROMESA court has established procedures directed at permitting participation in the proceeding by the G.O. bondholders with regard to the challenging of validity of certain general obligation bond debt</a:t>
            </a:r>
            <a:r>
              <a:rPr lang="en-US" dirty="0"/>
              <a:t>:</a:t>
            </a:r>
          </a:p>
          <a:p>
            <a:pPr marL="917575" lvl="1" indent="-455613">
              <a:buNone/>
            </a:pPr>
            <a:r>
              <a:rPr lang="en-US" dirty="0"/>
              <a:t>1.	Bondholders are to be served with the objection notice, objection procedures and notice of participation.</a:t>
            </a:r>
          </a:p>
          <a:p>
            <a:pPr marL="917575" lvl="1" indent="-455613">
              <a:buNone/>
            </a:pPr>
            <a:r>
              <a:rPr lang="en-US" dirty="0"/>
              <a:t>2.	Notice by publication as well.</a:t>
            </a:r>
          </a:p>
          <a:p>
            <a:pPr marL="917575" lvl="1" indent="-455613">
              <a:buNone/>
            </a:pPr>
            <a:r>
              <a:rPr lang="en-US" dirty="0"/>
              <a:t>3.	The procedures are the exclusive means to participate in the litigation regarding the challenge to the Commonwealth's G.O. bonds.</a:t>
            </a:r>
          </a:p>
          <a:p>
            <a:pPr marL="917575" lvl="1" indent="-455613">
              <a:buNone/>
            </a:pPr>
            <a:r>
              <a:rPr lang="en-US" dirty="0"/>
              <a:t>4.	</a:t>
            </a:r>
            <a:r>
              <a:rPr lang="en-US" i="1" dirty="0"/>
              <a:t>Ad hoc</a:t>
            </a:r>
            <a:r>
              <a:rPr lang="en-US" dirty="0"/>
              <a:t> groups of holders may participate as a group.</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49</a:t>
            </a:fld>
            <a:endParaRPr lang="en-US" altLang="en-US" dirty="0"/>
          </a:p>
        </p:txBody>
      </p:sp>
      <p:sp>
        <p:nvSpPr>
          <p:cNvPr id="7" name="Title 1">
            <a:extLst>
              <a:ext uri="{FF2B5EF4-FFF2-40B4-BE49-F238E27FC236}">
                <a16:creationId xmlns:a16="http://schemas.microsoft.com/office/drawing/2014/main" xmlns:p14="http://schemas.microsoft.com/office/powerpoint/2010/main" xmlns="" id="{4A4C23EA-8C2B-E645-9E32-A8884268236F}"/>
              </a:ext>
            </a:extLst>
          </p:cNvPr>
          <p:cNvSpPr>
            <a:spLocks noGrp="1"/>
          </p:cNvSpPr>
          <p:nvPr>
            <p:ph type="title"/>
          </p:nvPr>
        </p:nvSpPr>
        <p:spPr>
          <a:xfrm>
            <a:off x="457200" y="274638"/>
            <a:ext cx="8229600" cy="1143000"/>
          </a:xfrm>
        </p:spPr>
        <p:txBody>
          <a:bodyPr/>
          <a:lstStyle/>
          <a:p>
            <a:pPr marL="690563" indent="-690563"/>
            <a:r>
              <a:rPr lang="en-US" sz="2800" dirty="0"/>
              <a:t>VI.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24746031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a:xfrm>
            <a:off x="457200" y="1600200"/>
            <a:ext cx="8229600" cy="4525963"/>
          </a:xfrm>
        </p:spPr>
        <p:txBody>
          <a:bodyPr/>
          <a:lstStyle/>
          <a:p>
            <a:pPr marL="461963" indent="-461963">
              <a:buNone/>
            </a:pPr>
            <a:r>
              <a:rPr lang="en-US" dirty="0"/>
              <a:t>G.	</a:t>
            </a:r>
            <a:r>
              <a:rPr lang="en-US" u="sng" dirty="0"/>
              <a:t>Unsecured Creditor Committee ("UCC") filed omnibus objection to all claims asserted against the Employees Retirement System ("ERS") based upon the approximately $3.1 billion of outstanding bonds issued by ERS in 2008</a:t>
            </a:r>
            <a:r>
              <a:rPr lang="en-US" dirty="0"/>
              <a:t>:</a:t>
            </a:r>
          </a:p>
          <a:p>
            <a:pPr marL="917575" lvl="1" indent="-455613">
              <a:buNone/>
            </a:pPr>
            <a:r>
              <a:rPr lang="en-US" dirty="0"/>
              <a:t>1.	The objection asserts that the bonds are null and void because they were issued </a:t>
            </a:r>
            <a:r>
              <a:rPr lang="en-US" i="1" dirty="0"/>
              <a:t>ultra vires</a:t>
            </a:r>
            <a:r>
              <a:rPr lang="en-US" dirty="0"/>
              <a:t>.</a:t>
            </a:r>
          </a:p>
          <a:p>
            <a:pPr marL="917575" lvl="1" indent="-455613">
              <a:buNone/>
            </a:pPr>
            <a:r>
              <a:rPr lang="en-US" dirty="0"/>
              <a:t>2.	The objection argues that the statutory authorization for bonds permits a "direct placement of debts" not a public bond offering, which took place in connection with the ERS bonds.</a:t>
            </a:r>
          </a:p>
          <a:p>
            <a:pPr marL="917575" lvl="1" indent="-455613">
              <a:buNone/>
            </a:pPr>
            <a:r>
              <a:rPr lang="en-US" dirty="0"/>
              <a:t>3.	The official statement made no mention of the ERS having statutory authority to issue the bonds. Further, the documents did not include a "non-impairment" covenant.</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50</a:t>
            </a:fld>
            <a:endParaRPr lang="en-US" altLang="en-US" dirty="0"/>
          </a:p>
        </p:txBody>
      </p:sp>
      <p:sp>
        <p:nvSpPr>
          <p:cNvPr id="7" name="Title 1">
            <a:extLst>
              <a:ext uri="{FF2B5EF4-FFF2-40B4-BE49-F238E27FC236}">
                <a16:creationId xmlns:a16="http://schemas.microsoft.com/office/drawing/2014/main" xmlns:p14="http://schemas.microsoft.com/office/powerpoint/2010/main" xmlns="" id="{CB215A83-9EC7-DE41-96F6-B265CEB5689D}"/>
              </a:ext>
            </a:extLst>
          </p:cNvPr>
          <p:cNvSpPr>
            <a:spLocks noGrp="1"/>
          </p:cNvSpPr>
          <p:nvPr>
            <p:ph type="title"/>
          </p:nvPr>
        </p:nvSpPr>
        <p:spPr>
          <a:xfrm>
            <a:off x="457200" y="274638"/>
            <a:ext cx="8229600" cy="1143000"/>
          </a:xfrm>
        </p:spPr>
        <p:txBody>
          <a:bodyPr/>
          <a:lstStyle/>
          <a:p>
            <a:pPr marL="690563" indent="-690563"/>
            <a:r>
              <a:rPr lang="en-US" sz="2800" dirty="0"/>
              <a:t>VI.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32978936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461963" indent="-461963">
              <a:buNone/>
            </a:pPr>
            <a:r>
              <a:rPr lang="en-US" dirty="0"/>
              <a:t>H.	</a:t>
            </a:r>
            <a:r>
              <a:rPr lang="en-US" u="sng" dirty="0"/>
              <a:t>Other creditor groups file objections to claims</a:t>
            </a:r>
            <a:r>
              <a:rPr lang="en-US" dirty="0"/>
              <a:t>:</a:t>
            </a:r>
          </a:p>
          <a:p>
            <a:pPr marL="917575" lvl="1" indent="-455613">
              <a:buNone/>
            </a:pPr>
            <a:r>
              <a:rPr lang="en-US" dirty="0"/>
              <a:t>1.	In addition to objections by the FOMB and UCC to particular claims, </a:t>
            </a:r>
            <a:r>
              <a:rPr lang="en-US" i="1" dirty="0"/>
              <a:t>ad hoc</a:t>
            </a:r>
            <a:r>
              <a:rPr lang="en-US" dirty="0"/>
              <a:t> groups have challenged the rights of fellow creditors.</a:t>
            </a:r>
          </a:p>
          <a:p>
            <a:pPr marL="917575" lvl="1" indent="-455613">
              <a:buNone/>
            </a:pPr>
            <a:r>
              <a:rPr lang="en-US" dirty="0"/>
              <a:t>2.	The </a:t>
            </a:r>
            <a:r>
              <a:rPr lang="en-US" i="1" dirty="0"/>
              <a:t>Ad Hoc</a:t>
            </a:r>
            <a:r>
              <a:rPr lang="en-US" dirty="0"/>
              <a:t> Group of general obligation bondholders have filed an omnibus conditional object in to claims of the Public Buildings Authority ("PBA"), holders of the PBA bonds, and holders of certain Commonwealth general obligation bonds. The objection will be triggered if the PBA is determined to be an unconstitutional erosion of the Commonwealth's debt limit thereby affecting the bonds and any guaranty thereof.</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51</a:t>
            </a:fld>
            <a:endParaRPr lang="en-US" altLang="en-US" dirty="0"/>
          </a:p>
        </p:txBody>
      </p:sp>
      <p:sp>
        <p:nvSpPr>
          <p:cNvPr id="7" name="Title 1">
            <a:extLst>
              <a:ext uri="{FF2B5EF4-FFF2-40B4-BE49-F238E27FC236}">
                <a16:creationId xmlns:a16="http://schemas.microsoft.com/office/drawing/2014/main" xmlns:p14="http://schemas.microsoft.com/office/powerpoint/2010/main" xmlns="" id="{74FBEDD4-DE87-8140-90E5-AAEEDA0A881A}"/>
              </a:ext>
            </a:extLst>
          </p:cNvPr>
          <p:cNvSpPr>
            <a:spLocks noGrp="1"/>
          </p:cNvSpPr>
          <p:nvPr>
            <p:ph type="title"/>
          </p:nvPr>
        </p:nvSpPr>
        <p:spPr>
          <a:xfrm>
            <a:off x="457200" y="274638"/>
            <a:ext cx="8229600" cy="1143000"/>
          </a:xfrm>
        </p:spPr>
        <p:txBody>
          <a:bodyPr/>
          <a:lstStyle/>
          <a:p>
            <a:pPr marL="690563" indent="-690563"/>
            <a:r>
              <a:rPr lang="en-US" sz="2800" dirty="0"/>
              <a:t>VI.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1594777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p14="http://schemas.microsoft.com/office/powerpoint/2010/main" xmlns="" id="{4B3303CA-225C-E149-A009-ECFCEF87B68D}"/>
              </a:ext>
            </a:extLst>
          </p:cNvPr>
          <p:cNvSpPr>
            <a:spLocks noGrp="1"/>
          </p:cNvSpPr>
          <p:nvPr>
            <p:ph idx="1"/>
          </p:nvPr>
        </p:nvSpPr>
        <p:spPr/>
        <p:txBody>
          <a:bodyPr/>
          <a:lstStyle/>
          <a:p>
            <a:pPr marL="917575" lvl="1" indent="-455613">
              <a:buNone/>
            </a:pPr>
            <a:r>
              <a:rPr lang="en-US" dirty="0"/>
              <a:t>3.	In addition, the Official Committee of Retired Employees of the Commonwealth has filed an omnibus objection to claims of the holders of the ERS bonds against ERS and the Commonwealth. The Committee argues that the ERS bond resolution specifically states the ERS bonds are not a debt of the Commonwealth. The Committee also claims that the ERS issued the bonds illegally, making them </a:t>
            </a:r>
            <a:r>
              <a:rPr lang="en-US" i="1" dirty="0"/>
              <a:t>ultra vires</a:t>
            </a:r>
            <a:r>
              <a:rPr lang="en-US" dirty="0"/>
              <a:t> and unenforceable.</a:t>
            </a:r>
          </a:p>
          <a:p>
            <a:pPr marL="917575" lvl="1" indent="-455613">
              <a:buNone/>
            </a:pPr>
            <a:r>
              <a:rPr lang="en-US" dirty="0"/>
              <a:t>4.	The UCC filed a motion to allow it to take over from the Oversight Board the process of filing actions to void bonds and prosecute illegal activity connected to the bonds. This motion was denied, but the court approved a stipulation providing for the involvement of the UCC in the prosecution of claims and causes of action:</a:t>
            </a:r>
          </a:p>
        </p:txBody>
      </p:sp>
      <p:sp>
        <p:nvSpPr>
          <p:cNvPr id="4" name="Slide Number Placeholder 3">
            <a:extLst>
              <a:ext uri="{FF2B5EF4-FFF2-40B4-BE49-F238E27FC236}">
                <a16:creationId xmlns:a16="http://schemas.microsoft.com/office/drawing/2014/main" xmlns:p14="http://schemas.microsoft.com/office/powerpoint/2010/main" xmlns="" id="{EA18F679-2FB4-A04C-A470-B0D924D78F21}"/>
              </a:ext>
            </a:extLst>
          </p:cNvPr>
          <p:cNvSpPr>
            <a:spLocks noGrp="1"/>
          </p:cNvSpPr>
          <p:nvPr>
            <p:ph type="sldNum" sz="quarter" idx="10"/>
          </p:nvPr>
        </p:nvSpPr>
        <p:spPr/>
        <p:txBody>
          <a:bodyPr/>
          <a:lstStyle/>
          <a:p>
            <a:pPr>
              <a:defRPr/>
            </a:pPr>
            <a:fld id="{7B7B7820-71BC-D745-8E29-FE5845215BEB}" type="slidenum">
              <a:rPr lang="en-US" altLang="en-US" smtClean="0"/>
              <a:pPr>
                <a:defRPr/>
              </a:pPr>
              <a:t>52</a:t>
            </a:fld>
            <a:endParaRPr lang="en-US" altLang="en-US" dirty="0"/>
          </a:p>
        </p:txBody>
      </p:sp>
      <p:sp>
        <p:nvSpPr>
          <p:cNvPr id="7" name="Title 1">
            <a:extLst>
              <a:ext uri="{FF2B5EF4-FFF2-40B4-BE49-F238E27FC236}">
                <a16:creationId xmlns:a16="http://schemas.microsoft.com/office/drawing/2014/main" xmlns:p14="http://schemas.microsoft.com/office/powerpoint/2010/main" xmlns="" id="{74F92AA0-2E07-874C-BF19-9C9DB9A305E3}"/>
              </a:ext>
            </a:extLst>
          </p:cNvPr>
          <p:cNvSpPr>
            <a:spLocks noGrp="1"/>
          </p:cNvSpPr>
          <p:nvPr>
            <p:ph type="title"/>
          </p:nvPr>
        </p:nvSpPr>
        <p:spPr>
          <a:xfrm>
            <a:off x="457200" y="274638"/>
            <a:ext cx="8229600" cy="1143000"/>
          </a:xfrm>
        </p:spPr>
        <p:txBody>
          <a:bodyPr/>
          <a:lstStyle/>
          <a:p>
            <a:pPr marL="690563" indent="-690563"/>
            <a:r>
              <a:rPr lang="en-US" sz="2800" dirty="0"/>
              <a:t>VI.	A Number of the Title III Court Rulings</a:t>
            </a:r>
            <a:br>
              <a:rPr lang="en-US" sz="2800" dirty="0"/>
            </a:br>
            <a:r>
              <a:rPr lang="en-US" sz="2800" dirty="0"/>
              <a:t>Have Been Modified or Reversed by the First Circuit</a:t>
            </a:r>
          </a:p>
        </p:txBody>
      </p:sp>
    </p:spTree>
    <p:extLst>
      <p:ext uri="{BB962C8B-B14F-4D97-AF65-F5344CB8AC3E}">
        <p14:creationId xmlns:p14="http://schemas.microsoft.com/office/powerpoint/2010/main" val="13654790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60375" indent="-449263">
              <a:buNone/>
            </a:pPr>
            <a:r>
              <a:rPr lang="en-US" dirty="0"/>
              <a:t>A.	</a:t>
            </a:r>
            <a:r>
              <a:rPr lang="en-US" u="sng" dirty="0"/>
              <a:t>The history of the process</a:t>
            </a:r>
            <a:r>
              <a:rPr lang="en-US" dirty="0"/>
              <a:t>:</a:t>
            </a:r>
          </a:p>
          <a:p>
            <a:pPr marL="922338" lvl="1" indent="-461963">
              <a:buNone/>
            </a:pPr>
            <a:r>
              <a:rPr lang="en-US" dirty="0"/>
              <a:t>1.	</a:t>
            </a:r>
            <a:r>
              <a:rPr lang="en-US" u="sng" dirty="0"/>
              <a:t>Filing of PREPA under Title III</a:t>
            </a:r>
            <a:r>
              <a:rPr lang="en-US" dirty="0"/>
              <a:t>:</a:t>
            </a:r>
          </a:p>
          <a:p>
            <a:pPr marL="1373188" lvl="1" indent="-461963">
              <a:buNone/>
            </a:pPr>
            <a:r>
              <a:rPr lang="en-US" dirty="0"/>
              <a:t>(a)	On July 2, 2017, the Oversight Board filed a Title III Petition for the Puerto Rico Electric Power Authority, PREPA.</a:t>
            </a:r>
          </a:p>
          <a:p>
            <a:pPr marL="1373188" lvl="1" indent="-461963">
              <a:buNone/>
            </a:pPr>
            <a:r>
              <a:rPr lang="en-US" dirty="0"/>
              <a:t>(b)	PREPA later appointed Todd </a:t>
            </a:r>
            <a:r>
              <a:rPr lang="en-US" dirty="0" err="1"/>
              <a:t>Filsinger</a:t>
            </a:r>
            <a:r>
              <a:rPr lang="en-US" dirty="0"/>
              <a:t> as its new Chief Financial Advisor to lead restructuring efforts.</a:t>
            </a:r>
          </a:p>
          <a:p>
            <a:pPr marL="1373188" lvl="1" indent="-461963">
              <a:buNone/>
            </a:pPr>
            <a:r>
              <a:rPr lang="en-US" dirty="0"/>
              <a:t>(c)	As mentioned above, in 2018, the Governor presented a revised Fiscal Plan that calls for the privatization of PREPA within the next 18 months, and he proposed a major overhaul to the regulatory oversight of the utility. The plan would create a new Public Services Regulatory Board with bureaus assigned to oversee energy, telecommunications and transportation issues.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53</a:t>
            </a:fld>
            <a:endParaRPr lang="en-US" altLang="en-US" dirty="0"/>
          </a:p>
        </p:txBody>
      </p:sp>
      <p:sp>
        <p:nvSpPr>
          <p:cNvPr id="7" name="Title 1">
            <a:extLst>
              <a:ext uri="{FF2B5EF4-FFF2-40B4-BE49-F238E27FC236}">
                <a16:creationId xmlns:a16="http://schemas.microsoft.com/office/drawing/2014/main" xmlns:p14="http://schemas.microsoft.com/office/powerpoint/2010/main" xmlns="" id="{9B661A17-A7E1-4840-896E-3FFD569926A3}"/>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25963112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3188" lvl="1" indent="-461963">
              <a:buNone/>
            </a:pPr>
            <a:r>
              <a:rPr lang="en-US" sz="1900" dirty="0"/>
              <a:t>(d)	The Oversight Board had sought approval of a $1.3 billion dollar loan from the Commonwealth to PREPA with a priming lien. While the court rejected this request, it approved a $300 million super priority lien for operating expenses.</a:t>
            </a:r>
          </a:p>
          <a:p>
            <a:pPr marL="1373188" lvl="1" indent="-461963">
              <a:buNone/>
            </a:pPr>
            <a:r>
              <a:rPr lang="en-US" sz="1900" dirty="0"/>
              <a:t>(e)	Following criticism of PREPA's award of a $300 million contract to a small Montana energy firm, Whitefish Energy Holdings, for work on the island's crippled electrical grid, the Oversight Board announced it would install an emergency manager at the utility. Since this would effectively remove control away from the Governor and PREPA's own board, the Governor objected to this action by the Oversight Board. The Governor subsequently requested that PREPA cancel the contract. In recent months, there have been five different executive directors of PREPA, which has added to the difficulty of the operation.</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54</a:t>
            </a:fld>
            <a:endParaRPr lang="en-US" altLang="en-US" dirty="0"/>
          </a:p>
        </p:txBody>
      </p:sp>
      <p:sp>
        <p:nvSpPr>
          <p:cNvPr id="8" name="Title 1">
            <a:extLst>
              <a:ext uri="{FF2B5EF4-FFF2-40B4-BE49-F238E27FC236}">
                <a16:creationId xmlns:a16="http://schemas.microsoft.com/office/drawing/2014/main" xmlns:p14="http://schemas.microsoft.com/office/powerpoint/2010/main" xmlns="" id="{81CF7162-26C6-254E-A15C-5834FB03CBA5}"/>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17826274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3188" lvl="1" indent="-461963">
              <a:buNone/>
            </a:pPr>
            <a:r>
              <a:rPr lang="en-US" sz="1700" dirty="0"/>
              <a:t>(f)	In 2017, a Restructuring Support Agreement (</a:t>
            </a:r>
            <a:r>
              <a:rPr lang="en-US" altLang="en-US" sz="1700" dirty="0">
                <a:latin typeface="Arial" charset="0"/>
                <a:ea typeface="ＭＳ Ｐゴシック" charset="-128"/>
                <a:cs typeface="Helvetica" charset="0"/>
              </a:rPr>
              <a:t>"</a:t>
            </a:r>
            <a:r>
              <a:rPr lang="en-US" sz="1700" dirty="0"/>
              <a:t>RSA</a:t>
            </a:r>
            <a:r>
              <a:rPr lang="en-US" altLang="en-US" sz="1700" dirty="0">
                <a:latin typeface="Arial" charset="0"/>
                <a:ea typeface="ＭＳ Ｐゴシック" charset="-128"/>
                <a:cs typeface="Helvetica" charset="0"/>
              </a:rPr>
              <a:t>"</a:t>
            </a:r>
            <a:r>
              <a:rPr lang="en-US" sz="1700" dirty="0"/>
              <a:t>) had been negotiated between certain public debt creditors and PREPA that would have provided additional liquidity and concessions to the benefit of PREPA. The Oversight Board rejected the settlement and refused to certify the RSA for Title VI court approval in June of 2017. The Natural Resources Committee of the U.S. House of Representatives held hearings on July 25, 2018 concerning the PREPA management crisis and need to possibly change oversight from the Oversight Board to U.S. Department of Energy or some other qualified entity. After that hearing, progress on a new RSA was made with Oversight Board approval. The latest RSA would require bondholders to exchange their debt for two new classes of securities at a rate of 77.5¢ on the dollar. They would receive one type, which matures in about 40 years and pays 5.25% interest, at an exchange rate of 67.5¢ on the dollar. The second – so-called growth bonds that are due in 45 years and whose payments are pegged to the island's turnaround – would be exchanged at 10¢ on the dollar.</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55</a:t>
            </a:fld>
            <a:endParaRPr lang="en-US" altLang="en-US" dirty="0"/>
          </a:p>
        </p:txBody>
      </p:sp>
      <p:sp>
        <p:nvSpPr>
          <p:cNvPr id="8" name="Title 1">
            <a:extLst>
              <a:ext uri="{FF2B5EF4-FFF2-40B4-BE49-F238E27FC236}">
                <a16:creationId xmlns:a16="http://schemas.microsoft.com/office/drawing/2014/main" xmlns:p14="http://schemas.microsoft.com/office/powerpoint/2010/main" xmlns="" id="{27DE6E24-B59D-5F48-8149-F86E45F58F02}"/>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40188363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3188" lvl="1" indent="-461963">
              <a:buNone/>
            </a:pPr>
            <a:r>
              <a:rPr lang="en-US" sz="1950" dirty="0"/>
              <a:t>(g)	Certain bondholders had sought the lifting of the stay in the bankruptcy, so that they could seek the appointment of a receiver for PREPA. The District Court denied this relief, but the First Circuit reversed holding that PROMESA did not prevent the lifting of the stay and remanded the case for consideration of what impediments action in another court might present to the Title III proceeding. 899 F.3d 13. The bond insurers have filed a renewed motion for the appointment of a receiver for PREPA given the significant mismanagement issues raised as detailed in the July 21, 2018 House Natural Resources hearing. The UCC has filed an objection to the lifting of the stay to appoint a receiver arguing the funds on deposit that secure the bonds are not decreasing in value. The matter has been adjourned to June 13, 2019.</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56</a:t>
            </a:fld>
            <a:endParaRPr lang="en-US" altLang="en-US" dirty="0"/>
          </a:p>
        </p:txBody>
      </p:sp>
      <p:sp>
        <p:nvSpPr>
          <p:cNvPr id="8" name="Title 1">
            <a:extLst>
              <a:ext uri="{FF2B5EF4-FFF2-40B4-BE49-F238E27FC236}">
                <a16:creationId xmlns:a16="http://schemas.microsoft.com/office/drawing/2014/main" xmlns:p14="http://schemas.microsoft.com/office/powerpoint/2010/main" xmlns="" id="{54444315-CB5E-D248-99F3-6C194ECD64CA}"/>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53622976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3188" lvl="1" indent="-461963">
              <a:buNone/>
            </a:pPr>
            <a:r>
              <a:rPr lang="en-US" dirty="0"/>
              <a:t>(h)	On May 6, 2019, the Governor announced a definitive agreement with a substantial group of PREPA bondholders. Under the deal, holders of PREPA legacy debt will exchange their bonds for new bonds that will be paid off during the coming decades.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57</a:t>
            </a:fld>
            <a:endParaRPr lang="en-US" altLang="en-US" dirty="0"/>
          </a:p>
        </p:txBody>
      </p:sp>
      <p:sp>
        <p:nvSpPr>
          <p:cNvPr id="8" name="Title 1">
            <a:extLst>
              <a:ext uri="{FF2B5EF4-FFF2-40B4-BE49-F238E27FC236}">
                <a16:creationId xmlns:a16="http://schemas.microsoft.com/office/drawing/2014/main" xmlns:p14="http://schemas.microsoft.com/office/powerpoint/2010/main" xmlns="" id="{C665B29F-0A66-7248-B179-37EF77265F8E}"/>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20193774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sz="1920" dirty="0"/>
              <a:t>2.	</a:t>
            </a:r>
            <a:r>
              <a:rPr lang="en-US" sz="1920" u="sng" dirty="0"/>
              <a:t>Puerto Rico Debt Investigation Report</a:t>
            </a:r>
            <a:r>
              <a:rPr lang="en-US" sz="1920" dirty="0"/>
              <a:t>. In August of 2018, the Oversight Board released a 600 page report focused on the cause of the approximately $74 billion of bond debt and $49 billion of unfunded pension liabilities. The report focused on the reliance on appropriations from the General Fund, short-term cash influxes from the Government Development Bank, and bond proceeds. On April 2, 2019, the Oversight Board filed a motion for an extension of the statute of limitations for filing avoidance actions which otherwise expires on May 20, 2019. The extension requested was for the avoidance actions to collect prior bond payments (principal or interest) on the G.O. Bonds (approximately $3 billion 2012 and 2015 issuances) and ERS and PBA Bonds which are subject to motion to invalidate on claims not legally issued. The extension requested was for 90 days after the respective court ruling on whether such bonds are legal and valid debt.</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58</a:t>
            </a:fld>
            <a:endParaRPr lang="en-US" altLang="en-US" dirty="0"/>
          </a:p>
        </p:txBody>
      </p:sp>
      <p:sp>
        <p:nvSpPr>
          <p:cNvPr id="8" name="Title 1">
            <a:extLst>
              <a:ext uri="{FF2B5EF4-FFF2-40B4-BE49-F238E27FC236}">
                <a16:creationId xmlns:a16="http://schemas.microsoft.com/office/drawing/2014/main" xmlns:p14="http://schemas.microsoft.com/office/powerpoint/2010/main" xmlns="" id="{B67A3ABC-A4C9-6E47-A36B-82A8FE38A0ED}"/>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722224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2">
            <a:extLst>
              <a:ext uri="{FF2B5EF4-FFF2-40B4-BE49-F238E27FC236}">
                <a16:creationId xmlns:a16="http://schemas.microsoft.com/office/drawing/2014/main" xmlns:p14="http://schemas.microsoft.com/office/powerpoint/2010/main" xmlns:a14="http://schemas.microsoft.com/office/drawing/2010/main" xmlns="" id="{155C4A68-AE7D-1645-99B8-6ADBF3CB8502}"/>
              </a:ext>
            </a:extLst>
          </p:cNvPr>
          <p:cNvSpPr>
            <a:spLocks noGrp="1" noChangeArrowheads="1"/>
          </p:cNvSpPr>
          <p:nvPr>
            <p:ph idx="1"/>
          </p:nvPr>
        </p:nvSpPr>
        <p:spPr/>
        <p:txBody>
          <a:bodyPr/>
          <a:lstStyle/>
          <a:p>
            <a:pPr marL="7938" indent="-7938">
              <a:buFont typeface="Wingdings" pitchFamily="2" charset="2"/>
              <a:buNone/>
            </a:pPr>
            <a:r>
              <a:rPr lang="en-US" altLang="en-US" dirty="0">
                <a:latin typeface="Arial" panose="020B0604020202020204" pitchFamily="34" charset="0"/>
                <a:ea typeface="ＭＳ Ｐゴシック" panose="020B0600070205080204" pitchFamily="34" charset="-128"/>
                <a:cs typeface="Helvetica" pitchFamily="2" charset="0"/>
              </a:rPr>
              <a:t>	</a:t>
            </a:r>
            <a:r>
              <a:rPr lang="en-US" altLang="en-US" u="sng" dirty="0">
                <a:latin typeface="Arial" panose="020B0604020202020204" pitchFamily="34" charset="0"/>
                <a:ea typeface="ＭＳ Ｐゴシック" panose="020B0600070205080204" pitchFamily="34" charset="-128"/>
                <a:cs typeface="Helvetica" pitchFamily="2" charset="0"/>
              </a:rPr>
              <a:t>The cloud raised by the</a:t>
            </a:r>
            <a:r>
              <a:rPr lang="en-US" altLang="en-US" i="1" u="sng" dirty="0">
                <a:latin typeface="Arial" panose="020B0604020202020204" pitchFamily="34" charset="0"/>
                <a:ea typeface="ＭＳ Ｐゴシック" panose="020B0600070205080204" pitchFamily="34" charset="-128"/>
                <a:cs typeface="Helvetica" pitchFamily="2" charset="0"/>
              </a:rPr>
              <a:t> Assured</a:t>
            </a:r>
            <a:r>
              <a:rPr lang="en-US" altLang="en-US" u="sng" dirty="0">
                <a:latin typeface="Arial" panose="020B0604020202020204" pitchFamily="34" charset="0"/>
                <a:ea typeface="ＭＳ Ｐゴシック" panose="020B0600070205080204" pitchFamily="34" charset="-128"/>
                <a:cs typeface="Helvetica" pitchFamily="2" charset="0"/>
              </a:rPr>
              <a:t> Puerto Rico decision regarding special revenues</a:t>
            </a:r>
            <a:r>
              <a:rPr lang="en-US" altLang="en-US" dirty="0">
                <a:latin typeface="Arial" panose="020B0604020202020204" pitchFamily="34" charset="0"/>
                <a:ea typeface="ＭＳ Ｐゴシック" panose="020B0600070205080204" pitchFamily="34" charset="-128"/>
                <a:cs typeface="Helvetica" pitchFamily="2" charset="0"/>
              </a:rPr>
              <a:t>:</a:t>
            </a:r>
          </a:p>
          <a:p>
            <a:pPr marL="919163" lvl="1" indent="-461963">
              <a:spcBef>
                <a:spcPts val="475"/>
              </a:spcBef>
              <a:buNone/>
            </a:pPr>
            <a:r>
              <a:rPr lang="en-US" altLang="en-US" dirty="0">
                <a:latin typeface="Arial" panose="020B0604020202020204" pitchFamily="34" charset="0"/>
                <a:ea typeface="ＭＳ Ｐゴシック" panose="020B0600070205080204" pitchFamily="34" charset="-128"/>
                <a:cs typeface="Helvetica" pitchFamily="2" charset="0"/>
              </a:rPr>
              <a:t>1.	On January 30, 2018, the Federal District Court hearing the Puerto Rico Debt Adjustment proceeding under PROMESA entered a ruling that startled the municipal market by pronouncing that, unless the municipality voluntarily decided to make the timely payment of special revenues pledged to the bondholders, the payment was stayed during the bankruptcy proceeding.</a:t>
            </a:r>
          </a:p>
        </p:txBody>
      </p:sp>
      <p:sp>
        <p:nvSpPr>
          <p:cNvPr id="27650" name="Slide Number Placeholder 3">
            <a:extLst>
              <a:ext uri="{FF2B5EF4-FFF2-40B4-BE49-F238E27FC236}">
                <a16:creationId xmlns:a16="http://schemas.microsoft.com/office/drawing/2014/main" xmlns:p14="http://schemas.microsoft.com/office/powerpoint/2010/main" xmlns:a14="http://schemas.microsoft.com/office/drawing/2010/main" xmlns="" id="{F06F8060-2453-6344-AF4B-C39763C9DBE6}"/>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D0A2038B-B355-9748-8502-979453F2D566}" type="slidenum">
              <a:rPr lang="en-US" altLang="en-US" sz="1000" smtClean="0">
                <a:solidFill>
                  <a:srgbClr val="FFFFFF"/>
                </a:solidFill>
              </a:rPr>
              <a:pPr>
                <a:spcBef>
                  <a:spcPct val="0"/>
                </a:spcBef>
                <a:buFontTx/>
                <a:buNone/>
              </a:pPr>
              <a:t>5</a:t>
            </a:fld>
            <a:endParaRPr lang="en-US" altLang="en-US" sz="1000" dirty="0">
              <a:solidFill>
                <a:srgbClr val="FFFFFF"/>
              </a:solidFill>
            </a:endParaRP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69DB4BBC-0A9B-0740-AD1E-7D652ED58F1B}"/>
              </a:ext>
            </a:extLst>
          </p:cNvPr>
          <p:cNvSpPr>
            <a:spLocks noGrp="1"/>
          </p:cNvSpPr>
          <p:nvPr>
            <p:ph type="title"/>
          </p:nvPr>
        </p:nvSpPr>
        <p:spPr>
          <a:xfrm>
            <a:off x="457200" y="274638"/>
            <a:ext cx="8229600" cy="1143000"/>
          </a:xfrm>
        </p:spPr>
        <p:txBody>
          <a:bodyPr/>
          <a:lstStyle/>
          <a:p>
            <a:pPr marL="457200" indent="-457200"/>
            <a:r>
              <a:rPr lang="en-US" altLang="en-US" sz="2800" dirty="0">
                <a:latin typeface="Arial" panose="020B0604020202020204" pitchFamily="34" charset="0"/>
                <a:ea typeface="ＭＳ Ｐゴシック" panose="020B0600070205080204" pitchFamily="34" charset="-128"/>
                <a:cs typeface="Helvetica" pitchFamily="2" charset="0"/>
              </a:rPr>
              <a:t>I.	Significance of Statutory Liens and </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Special Revenue Protections and the</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Puerto Rico Assured Decision</a:t>
            </a:r>
          </a:p>
        </p:txBody>
      </p:sp>
    </p:spTree>
    <p:extLst>
      <p:ext uri="{BB962C8B-B14F-4D97-AF65-F5344CB8AC3E}">
        <p14:creationId xmlns:p14="http://schemas.microsoft.com/office/powerpoint/2010/main" val="317384485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t>3.	</a:t>
            </a:r>
            <a:r>
              <a:rPr lang="en-US" u="sng" dirty="0"/>
              <a:t>Costs of the proceedings</a:t>
            </a:r>
            <a:r>
              <a:rPr lang="en-US" dirty="0"/>
              <a:t>. For their work on what amounts to the largest municipal bankruptcy in history, the legal and financial professionals hired to represent Puerto Rico's government, public corporations, pensioners and committee of unsecured creditors had requested $77 million in fees and expenses in their first requests for interim compensation. Fees continue to mount, and through the Fourth Interim Fee Period, the total fees and expenses (through September 30, 2018) approved stands at $306 million. Now, even the court-appointed fee examiner has been awarded $1,795,890 in interim legal fees. The latest report by the fee examiner reflects a 5-7% rate increase by attorneys in the case.</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59</a:t>
            </a:fld>
            <a:endParaRPr lang="en-US" altLang="en-US" dirty="0"/>
          </a:p>
        </p:txBody>
      </p:sp>
      <p:sp>
        <p:nvSpPr>
          <p:cNvPr id="8" name="Title 1">
            <a:extLst>
              <a:ext uri="{FF2B5EF4-FFF2-40B4-BE49-F238E27FC236}">
                <a16:creationId xmlns:a16="http://schemas.microsoft.com/office/drawing/2014/main" xmlns:p14="http://schemas.microsoft.com/office/powerpoint/2010/main" xmlns="" id="{D6290261-8E94-A748-B0F5-331C5FD48977}"/>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3579777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t>4.	</a:t>
            </a:r>
            <a:r>
              <a:rPr lang="en-US" u="sng" dirty="0"/>
              <a:t>Adversary proceedings</a:t>
            </a:r>
            <a:r>
              <a:rPr lang="en-US" dirty="0"/>
              <a:t>. There are now hundreds of adversary proceedings currently pending in the case. Recent adversary proceedings reflect efforts to expand the estate (at the expense of businesses and bondholders):</a:t>
            </a:r>
          </a:p>
          <a:p>
            <a:pPr marL="1374775" lvl="2" indent="-455613">
              <a:buNone/>
            </a:pPr>
            <a:r>
              <a:rPr lang="en-US" dirty="0"/>
              <a:t>(a)	The Oversight Board filed over 230 suits to recover or "</a:t>
            </a:r>
            <a:r>
              <a:rPr lang="en-US" dirty="0" err="1"/>
              <a:t>clawback</a:t>
            </a:r>
            <a:r>
              <a:rPr lang="en-US" dirty="0"/>
              <a:t>" $4.2 billion in government payments. The complaints purportedly seek to recover payments of more than $2.5 million without a valid contract or for whom payments did not match the respective contract during the four years prior to May 2017.</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60</a:t>
            </a:fld>
            <a:endParaRPr lang="en-US" altLang="en-US" dirty="0"/>
          </a:p>
        </p:txBody>
      </p:sp>
      <p:sp>
        <p:nvSpPr>
          <p:cNvPr id="8" name="Title 1">
            <a:extLst>
              <a:ext uri="{FF2B5EF4-FFF2-40B4-BE49-F238E27FC236}">
                <a16:creationId xmlns:a16="http://schemas.microsoft.com/office/drawing/2014/main" xmlns:p14="http://schemas.microsoft.com/office/powerpoint/2010/main" xmlns="" id="{36402D3A-E5DC-7541-841B-CFE906BEF128}"/>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34098700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4775" lvl="2" indent="-455613">
              <a:buNone/>
            </a:pPr>
            <a:r>
              <a:rPr lang="en-US" dirty="0"/>
              <a:t>(b)	The Oversight Board filed complaints to recover more than $1 billion from holders of bonds allegedly issued in excess of Puerto Rico's debt limit and from firms and advisors involved in the issuance of the bonds. The Board alleges that $6 billion in general obligation bonds issued in 2012 and 2014 violated the constitutional limits and the PBA bonds should have been counted toward the constitutional debt limit. The Board does not intend to prosecute the clawback litigation until the court has determined the bonds are invalid. (</a:t>
            </a:r>
            <a:r>
              <a:rPr lang="en-US" i="1" dirty="0"/>
              <a:t>See</a:t>
            </a:r>
            <a:r>
              <a:rPr lang="en-US" dirty="0"/>
              <a:t> discussion of motion to invalidate above.) Purportedly, small holders will not be targeted.</a:t>
            </a:r>
          </a:p>
          <a:p>
            <a:pPr marL="1374775" lvl="2" indent="-455613">
              <a:buNone/>
            </a:pPr>
            <a:r>
              <a:rPr lang="en-US" dirty="0"/>
              <a:t>(c)	This later adversary has been accompanied by motions to discover the identity of bondholders.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61</a:t>
            </a:fld>
            <a:endParaRPr lang="en-US" altLang="en-US" dirty="0"/>
          </a:p>
        </p:txBody>
      </p:sp>
      <p:sp>
        <p:nvSpPr>
          <p:cNvPr id="8" name="Title 1">
            <a:extLst>
              <a:ext uri="{FF2B5EF4-FFF2-40B4-BE49-F238E27FC236}">
                <a16:creationId xmlns:a16="http://schemas.microsoft.com/office/drawing/2014/main" xmlns:p14="http://schemas.microsoft.com/office/powerpoint/2010/main" xmlns="" id="{7B850992-F33D-794A-96DB-07DEFE698ED3}"/>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374368767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914400" lvl="1" indent="-457200">
              <a:buNone/>
            </a:pPr>
            <a:r>
              <a:rPr lang="en-US" dirty="0"/>
              <a:t>5.	</a:t>
            </a:r>
            <a:r>
              <a:rPr lang="en-US" u="sng" dirty="0"/>
              <a:t>Key disputes and rulings in the case to date</a:t>
            </a:r>
            <a:r>
              <a:rPr lang="en-US" dirty="0"/>
              <a:t>:</a:t>
            </a:r>
          </a:p>
          <a:p>
            <a:pPr marL="1371600" lvl="2" indent="-463550">
              <a:buNone/>
            </a:pPr>
            <a:r>
              <a:rPr lang="en-US" dirty="0"/>
              <a:t>(a)	</a:t>
            </a:r>
            <a:r>
              <a:rPr lang="en-US" u="sng" dirty="0"/>
              <a:t>The COFINA dispute</a:t>
            </a:r>
            <a:r>
              <a:rPr lang="en-US" dirty="0"/>
              <a:t>:</a:t>
            </a:r>
          </a:p>
          <a:p>
            <a:pPr marL="1603375" lvl="3" indent="-238125">
              <a:buFont typeface="Wingdings" pitchFamily="2" charset="2"/>
              <a:buChar char="§"/>
            </a:pPr>
            <a:r>
              <a:rPr lang="en-US" dirty="0"/>
              <a:t>COFINA was created for the purpose of financing the payment or refinancing of all or part of the debt of Puerto Rico. In order to assure repayment, a sales and use tax was approved that would be pledged to the payment of the COFINA bonds. Neither the Commonwealth nor its public instrumentalities (other than COFINA) are to be responsible for payment. The COFINA bonds purportedly had the benefit of special revenues and statutory lien protection.</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62</a:t>
            </a:fld>
            <a:endParaRPr lang="en-US" altLang="en-US" dirty="0"/>
          </a:p>
        </p:txBody>
      </p:sp>
      <p:sp>
        <p:nvSpPr>
          <p:cNvPr id="8" name="Title 1">
            <a:extLst>
              <a:ext uri="{FF2B5EF4-FFF2-40B4-BE49-F238E27FC236}">
                <a16:creationId xmlns:a16="http://schemas.microsoft.com/office/drawing/2014/main" xmlns:p14="http://schemas.microsoft.com/office/powerpoint/2010/main" xmlns="" id="{62A4C3FC-FB70-5A49-B569-065148B5175C}"/>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19345721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603375" lvl="3" indent="-238125">
              <a:buFont typeface="Wingdings" pitchFamily="2" charset="2"/>
              <a:buChar char="§"/>
            </a:pPr>
            <a:r>
              <a:rPr lang="en-US" dirty="0"/>
              <a:t>In the Title III case, the COFINA structure had been challenged, including an adversary brought by the Unsecured Creditor Committee on behalf of the Oversight Board arguing the pledge of the tax is ineffective under the Constitution of Puerto Rico and applicable law and that the taxes belong to the Commonwealth's General Fund and therefore available to the holders of the Commonwealth's General Obligation Bonds.</a:t>
            </a:r>
          </a:p>
          <a:p>
            <a:pPr marL="1603375" lvl="3" indent="-238125">
              <a:buFont typeface="Wingdings" pitchFamily="2" charset="2"/>
              <a:buChar char="§"/>
            </a:pPr>
            <a:r>
              <a:rPr lang="en-US" dirty="0"/>
              <a:t>As noted, the matter has been settled and plan of adjustment confirmed on February 4, 2019.</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63</a:t>
            </a:fld>
            <a:endParaRPr lang="en-US" altLang="en-US" dirty="0"/>
          </a:p>
        </p:txBody>
      </p:sp>
      <p:sp>
        <p:nvSpPr>
          <p:cNvPr id="8" name="Title 1">
            <a:extLst>
              <a:ext uri="{FF2B5EF4-FFF2-40B4-BE49-F238E27FC236}">
                <a16:creationId xmlns:a16="http://schemas.microsoft.com/office/drawing/2014/main" xmlns:p14="http://schemas.microsoft.com/office/powerpoint/2010/main" xmlns="" id="{3C341A32-00BB-9F48-B15A-2B3D7C4D81DE}"/>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170692186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2" indent="-463550">
              <a:buNone/>
            </a:pPr>
            <a:r>
              <a:rPr lang="en-US" dirty="0"/>
              <a:t>(b)	</a:t>
            </a:r>
            <a:r>
              <a:rPr lang="en-US" u="sng" dirty="0"/>
              <a:t>Statutory lien ruling</a:t>
            </a:r>
            <a:r>
              <a:rPr lang="en-US" dirty="0"/>
              <a:t>:</a:t>
            </a:r>
          </a:p>
          <a:p>
            <a:pPr marL="1603375" lvl="3" indent="-238125">
              <a:buFont typeface="Wingdings" pitchFamily="2" charset="2"/>
              <a:buChar char="§"/>
            </a:pPr>
            <a:r>
              <a:rPr lang="en-US" dirty="0"/>
              <a:t>The importance of the language purporting to create the statutory lien and the nature of the document containing the key language was raised in the early days of the Title III proceeding for the Commonwealth of Puerto Rico. Holders of bonds of the Puerto Rico Highway and Transit Authority ("HTA") argued that their bonds were secured by a statutory lien arising from the HTA Enabling Act and the 1968 Bond Resolution. The First Circuit has issued the </a:t>
            </a:r>
            <a:r>
              <a:rPr lang="en-US" i="1" dirty="0"/>
              <a:t>Peaje</a:t>
            </a:r>
            <a:r>
              <a:rPr lang="en-US" dirty="0"/>
              <a:t> decision clarifying how a statutory lien is created.</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64</a:t>
            </a:fld>
            <a:endParaRPr lang="en-US" altLang="en-US" dirty="0"/>
          </a:p>
        </p:txBody>
      </p:sp>
      <p:sp>
        <p:nvSpPr>
          <p:cNvPr id="8" name="Title 1">
            <a:extLst>
              <a:ext uri="{FF2B5EF4-FFF2-40B4-BE49-F238E27FC236}">
                <a16:creationId xmlns:a16="http://schemas.microsoft.com/office/drawing/2014/main" xmlns:p14="http://schemas.microsoft.com/office/powerpoint/2010/main" xmlns="" id="{F6DE09A0-3E2E-844B-BF02-C3AF8B30D406}"/>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35457129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603375" lvl="3" indent="-238125">
              <a:buFont typeface="Wingdings" pitchFamily="2" charset="2"/>
              <a:buChar char="§"/>
            </a:pPr>
            <a:r>
              <a:rPr lang="en-US" sz="1450" dirty="0"/>
              <a:t>In rejecting the bondholders' argument, the district court had distinguished the case before it from situations where the statute itself contained language creating a lien and required no further action for a lien to come into force. The HTA Enabling Act provided that HTA may issue bonds pursuant to resolutions, which resolutions "may" contain provisions "pledging" certain revenues to bondholders, which provisions "shall be a part of the contract with the holders of the bonds." According to the court, a "grant of authority to create liens does not make liens that [HTA] subsequently decided to create statutory in nature." Opinion and Order Denying Motion for Preliminary Injunction and Motion for Relief from the Automatic Stay, Peaje Investments LLC v. Puerto Rico Highways &amp; Transportation Authority (In re the Financial Oversight and Management Board for Puerto Rico, as representative of the Commonwealth of Puerto Rico) Case No. 17-151 (Sept. 8, 2017) ECF 240. The court then determined that the plaintiff's assertion that the 1968 Resolution created a statutory lien was not likely to succeed because the 1968 Resolution was not a statute. The plaintiff appealed the court's ruling to the U.S. Court of Appeals for the First Circuit and the First Circuit affirmed. The Court of Appeals noted that a statutory lien is present only if it attaches </a:t>
            </a:r>
            <a:r>
              <a:rPr lang="en-US" sz="1450" i="1" dirty="0"/>
              <a:t>automatically</a:t>
            </a:r>
            <a:r>
              <a:rPr lang="en-US" sz="1450" dirty="0"/>
              <a:t> upon an identified triggering event other than an agreement to grant the lien. 899 F.3d 1 (1st Cir. 2018).</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65</a:t>
            </a:fld>
            <a:endParaRPr lang="en-US" altLang="en-US" dirty="0"/>
          </a:p>
        </p:txBody>
      </p:sp>
      <p:sp>
        <p:nvSpPr>
          <p:cNvPr id="8" name="Title 1">
            <a:extLst>
              <a:ext uri="{FF2B5EF4-FFF2-40B4-BE49-F238E27FC236}">
                <a16:creationId xmlns:a16="http://schemas.microsoft.com/office/drawing/2014/main" xmlns:p14="http://schemas.microsoft.com/office/powerpoint/2010/main" xmlns="" id="{CDD05105-95E1-E445-866B-DFDDA37F3329}"/>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40192925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2" indent="-463550">
              <a:buNone/>
            </a:pPr>
            <a:r>
              <a:rPr lang="en-US" dirty="0"/>
              <a:t>(c)	</a:t>
            </a:r>
            <a:r>
              <a:rPr lang="en-US" u="sng" dirty="0"/>
              <a:t>Special revenues decision</a:t>
            </a:r>
            <a:r>
              <a:rPr lang="en-US" dirty="0"/>
              <a:t>:</a:t>
            </a:r>
          </a:p>
          <a:p>
            <a:pPr marL="1603375" lvl="3" indent="-238125">
              <a:buFont typeface="Wingdings" pitchFamily="2" charset="2"/>
              <a:buChar char="§"/>
            </a:pPr>
            <a:r>
              <a:rPr lang="en-US" sz="1770" dirty="0"/>
              <a:t>As previously mentioned, on January 30, 2018, the District Court issued its opinion (</a:t>
            </a:r>
            <a:r>
              <a:rPr lang="en-US" sz="1770" i="1" dirty="0"/>
              <a:t>Assured Guaranty Corp. v. Commonwealth of Puerto Rico (In re The Financial Oversight and Management Board for Puerto Rico, as representative of Commonwealth of Puerto Rico</a:t>
            </a:r>
            <a:r>
              <a:rPr lang="en-US" sz="1770" dirty="0"/>
              <a:t>)), unprecedented in special revenue jurisprudence. The insurer of bonds issued by the Puerto Rico Highways and Transportation Authority ("PRHTA") had filed an adversary proceeding requesting, among other things, an order requiring the defendants remit the revenues securing the PRHTA bonds to pay principal and interest. Both SIFMA and NFMA filed Amicus Curiae briefs supporting the reversal of the PROMESA court's limitation on payment of special revenues. Unfortunately, the First Circuit failed to follow the interpretation given Sections 922(d) and 928(a) by the </a:t>
            </a:r>
            <a:r>
              <a:rPr lang="en-US" sz="1770" i="1" dirty="0"/>
              <a:t>Jefferson County</a:t>
            </a:r>
            <a:r>
              <a:rPr lang="en-US" sz="1770" dirty="0"/>
              <a:t> court, commentators and the legislative history.</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66</a:t>
            </a:fld>
            <a:endParaRPr lang="en-US" altLang="en-US" dirty="0"/>
          </a:p>
        </p:txBody>
      </p:sp>
      <p:sp>
        <p:nvSpPr>
          <p:cNvPr id="8" name="Title 1">
            <a:extLst>
              <a:ext uri="{FF2B5EF4-FFF2-40B4-BE49-F238E27FC236}">
                <a16:creationId xmlns:a16="http://schemas.microsoft.com/office/drawing/2014/main" xmlns:p14="http://schemas.microsoft.com/office/powerpoint/2010/main" xmlns="" id="{3D0D43A5-9A74-5046-96F2-D12F1847C449}"/>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407999944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2" indent="-463550">
              <a:buNone/>
            </a:pPr>
            <a:r>
              <a:rPr lang="en-US" dirty="0"/>
              <a:t>(d)	</a:t>
            </a:r>
            <a:r>
              <a:rPr lang="en-US" u="sng" dirty="0"/>
              <a:t>General obligation bondholder suit</a:t>
            </a:r>
            <a:r>
              <a:rPr lang="en-US" dirty="0"/>
              <a:t>:</a:t>
            </a:r>
          </a:p>
          <a:p>
            <a:pPr marL="1603375" lvl="3" indent="-238125">
              <a:buFont typeface="Wingdings" pitchFamily="2" charset="2"/>
              <a:buChar char="§"/>
            </a:pPr>
            <a:r>
              <a:rPr lang="en-US" dirty="0"/>
              <a:t>By order dated January 30, 2018, the court has dismissed the Complaint filed by a number of general obligation bondholders led by Aurelius Capital. The bondholders asserted that as "Constitutional Debtholders," they are secured by a first lien on all the Commonwealth's available resources and that they were entitled to special property tax revenues and the proceeds of certain taxes and fees generally used to repay certain Commonwealth instrumentality obligations that can be "clawed back." Further, they said that the Commonwealth failed to segregate revenues and dedicate them to the payment of debt service on Constitutional Debt.</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67</a:t>
            </a:fld>
            <a:endParaRPr lang="en-US" altLang="en-US" dirty="0"/>
          </a:p>
        </p:txBody>
      </p:sp>
      <p:sp>
        <p:nvSpPr>
          <p:cNvPr id="8" name="Title 1">
            <a:extLst>
              <a:ext uri="{FF2B5EF4-FFF2-40B4-BE49-F238E27FC236}">
                <a16:creationId xmlns:a16="http://schemas.microsoft.com/office/drawing/2014/main" xmlns:p14="http://schemas.microsoft.com/office/powerpoint/2010/main" xmlns="" id="{44099497-7BB5-7F44-A592-4F2CFD7F8236}"/>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36151382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603375" lvl="3" indent="-238125">
              <a:buFont typeface="Wingdings" pitchFamily="2" charset="2"/>
              <a:buChar char="§"/>
            </a:pPr>
            <a:r>
              <a:rPr lang="en-US" dirty="0"/>
              <a:t>Judge Swain dismissed a plaintiffs' request for a ruling that the revenues were "restricted" as vague and inconclusive and insufficient to frame a case or controversy. "The Court thus lacks subject matter jurisdiction of that aspect of the request," she said.</a:t>
            </a:r>
          </a:p>
          <a:p>
            <a:pPr marL="1603375" lvl="3" indent="-238125">
              <a:buFont typeface="Wingdings" pitchFamily="2" charset="2"/>
              <a:buChar char="§"/>
            </a:pPr>
            <a:r>
              <a:rPr lang="en-US" dirty="0"/>
              <a:t>Further, the judge dismissed the rest of the suit holding she could not order the government to make payments because she lacked jurisdiction.</a:t>
            </a:r>
          </a:p>
          <a:p>
            <a:pPr marL="1603375" lvl="3" indent="-238125">
              <a:buFont typeface="Wingdings" pitchFamily="2" charset="2"/>
              <a:buChar char="§"/>
            </a:pPr>
            <a:r>
              <a:rPr lang="en-US" dirty="0"/>
              <a:t>The First Circuit affirmed the decision of the District Court (919 F.3d 638 (1</a:t>
            </a:r>
            <a:r>
              <a:rPr lang="en-US" baseline="30000" dirty="0"/>
              <a:t>st</a:t>
            </a:r>
            <a:r>
              <a:rPr lang="en-US" dirty="0"/>
              <a:t> Cir. 2019)), holding there was as yet no actual case or controversy and that the Court could not interfere with the Commonwealth's powers or property.</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68</a:t>
            </a:fld>
            <a:endParaRPr lang="en-US" altLang="en-US" dirty="0"/>
          </a:p>
        </p:txBody>
      </p:sp>
      <p:sp>
        <p:nvSpPr>
          <p:cNvPr id="8" name="Title 1">
            <a:extLst>
              <a:ext uri="{FF2B5EF4-FFF2-40B4-BE49-F238E27FC236}">
                <a16:creationId xmlns:a16="http://schemas.microsoft.com/office/drawing/2014/main" xmlns:p14="http://schemas.microsoft.com/office/powerpoint/2010/main" xmlns="" id="{E8A4A9FF-111A-A546-9629-CBD15E9B1C92}"/>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190667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2">
            <a:extLst>
              <a:ext uri="{FF2B5EF4-FFF2-40B4-BE49-F238E27FC236}">
                <a16:creationId xmlns:a16="http://schemas.microsoft.com/office/drawing/2014/main" xmlns:p14="http://schemas.microsoft.com/office/powerpoint/2010/main" xmlns:a14="http://schemas.microsoft.com/office/drawing/2010/main" xmlns="" id="{155C4A68-AE7D-1645-99B8-6ADBF3CB8502}"/>
              </a:ext>
            </a:extLst>
          </p:cNvPr>
          <p:cNvSpPr>
            <a:spLocks noGrp="1" noChangeArrowheads="1"/>
          </p:cNvSpPr>
          <p:nvPr>
            <p:ph idx="1"/>
          </p:nvPr>
        </p:nvSpPr>
        <p:spPr/>
        <p:txBody>
          <a:bodyPr/>
          <a:lstStyle/>
          <a:p>
            <a:pPr marL="919163" lvl="1" indent="-461963">
              <a:spcBef>
                <a:spcPts val="475"/>
              </a:spcBef>
              <a:buNone/>
            </a:pPr>
            <a:r>
              <a:rPr lang="en-US" altLang="en-US" sz="2000" dirty="0">
                <a:latin typeface="Arial" panose="020B0604020202020204" pitchFamily="34" charset="0"/>
                <a:ea typeface="ＭＳ Ｐゴシック" panose="020B0600070205080204" pitchFamily="34" charset="-128"/>
                <a:cs typeface="Helvetica" pitchFamily="2" charset="0"/>
              </a:rPr>
              <a:t>2.	This decision of the Court in the Puerto Rico PROMESA case that pledged special revenues would not be paid during the Chapter 9 proceeding unless the municipality as debtor chooses to do so is contrary to the decisions or practices of the numerous Chapter 9 courts (including in Jefferson County, City of Stockton, Detroit, Sierra King Health Care District, San Jose School District and other Chapter 9 cases). No Chapter 9 bankruptcy court has interpreted Section 922(d) to prohibit the payment of pledged special revenues as collected to revenue bondholders during the pendency of a Chapter 9.</a:t>
            </a:r>
          </a:p>
        </p:txBody>
      </p:sp>
      <p:sp>
        <p:nvSpPr>
          <p:cNvPr id="27650" name="Slide Number Placeholder 3">
            <a:extLst>
              <a:ext uri="{FF2B5EF4-FFF2-40B4-BE49-F238E27FC236}">
                <a16:creationId xmlns:a16="http://schemas.microsoft.com/office/drawing/2014/main" xmlns:p14="http://schemas.microsoft.com/office/powerpoint/2010/main" xmlns:a14="http://schemas.microsoft.com/office/drawing/2010/main" xmlns="" id="{F06F8060-2453-6344-AF4B-C39763C9DBE6}"/>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D0A2038B-B355-9748-8502-979453F2D566}" type="slidenum">
              <a:rPr lang="en-US" altLang="en-US" sz="1000" smtClean="0">
                <a:solidFill>
                  <a:srgbClr val="FFFFFF"/>
                </a:solidFill>
              </a:rPr>
              <a:pPr>
                <a:spcBef>
                  <a:spcPct val="0"/>
                </a:spcBef>
                <a:buFontTx/>
                <a:buNone/>
              </a:pPr>
              <a:t>6</a:t>
            </a:fld>
            <a:endParaRPr lang="en-US" altLang="en-US" sz="1000" dirty="0">
              <a:solidFill>
                <a:srgbClr val="FFFFFF"/>
              </a:solidFill>
            </a:endParaRP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69DB4BBC-0A9B-0740-AD1E-7D652ED58F1B}"/>
              </a:ext>
            </a:extLst>
          </p:cNvPr>
          <p:cNvSpPr>
            <a:spLocks noGrp="1"/>
          </p:cNvSpPr>
          <p:nvPr>
            <p:ph type="title"/>
          </p:nvPr>
        </p:nvSpPr>
        <p:spPr>
          <a:xfrm>
            <a:off x="457200" y="274638"/>
            <a:ext cx="8229600" cy="1143000"/>
          </a:xfrm>
        </p:spPr>
        <p:txBody>
          <a:bodyPr/>
          <a:lstStyle/>
          <a:p>
            <a:pPr marL="457200" indent="-457200"/>
            <a:r>
              <a:rPr lang="en-US" altLang="en-US" sz="2800" dirty="0">
                <a:latin typeface="Arial" panose="020B0604020202020204" pitchFamily="34" charset="0"/>
                <a:ea typeface="ＭＳ Ｐゴシック" panose="020B0600070205080204" pitchFamily="34" charset="-128"/>
                <a:cs typeface="Helvetica" pitchFamily="2" charset="0"/>
              </a:rPr>
              <a:t>I.	Significance of Statutory Liens and </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Special Revenue Protections and the</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Puerto Rico Assured Decision</a:t>
            </a:r>
          </a:p>
        </p:txBody>
      </p:sp>
    </p:spTree>
    <p:extLst>
      <p:ext uri="{BB962C8B-B14F-4D97-AF65-F5344CB8AC3E}">
        <p14:creationId xmlns:p14="http://schemas.microsoft.com/office/powerpoint/2010/main" val="379062768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2" indent="-454025">
              <a:buNone/>
            </a:pPr>
            <a:r>
              <a:rPr lang="en-US" dirty="0"/>
              <a:t>(e)	</a:t>
            </a:r>
            <a:r>
              <a:rPr lang="en-US" u="sng" dirty="0"/>
              <a:t>Insurers challenge to fiscal plan and claims for payments of special revenues</a:t>
            </a:r>
            <a:r>
              <a:rPr lang="en-US" dirty="0"/>
              <a:t>:</a:t>
            </a:r>
          </a:p>
          <a:p>
            <a:pPr marL="1603375" lvl="3" indent="-238125">
              <a:buFont typeface="Wingdings" pitchFamily="2" charset="2"/>
              <a:buChar char="§"/>
            </a:pPr>
            <a:r>
              <a:rPr lang="en-US" dirty="0"/>
              <a:t>Insurers insured bonds issued by PRHTA, the Puerto Rico Convention Center District Authority ("PRCCDA") and the Puerto Rico Infrastructure Financing Authority ("PRIFA"). The insurers allege the bonds are secured by special revenues.</a:t>
            </a:r>
          </a:p>
          <a:p>
            <a:pPr marL="1603375" lvl="3" indent="-238125">
              <a:buFont typeface="Wingdings" pitchFamily="2" charset="2"/>
              <a:buChar char="§"/>
            </a:pPr>
            <a:r>
              <a:rPr lang="en-US" dirty="0"/>
              <a:t>Plaintiffs allege the fiscal plans authorize the Commonwealth to redirect the pledged special revenues to the Commonwealth and instructed the bond trustee for the PRHTA bonds to refrain from making a scheduled payment from the reserve account.</a:t>
            </a:r>
          </a:p>
          <a:p>
            <a:pPr marL="1603375" lvl="3" indent="-238125">
              <a:buFont typeface="Wingdings" pitchFamily="2" charset="2"/>
              <a:buChar char="§"/>
            </a:pPr>
            <a:r>
              <a:rPr lang="en-US" dirty="0"/>
              <a:t>Citing Section 305 of PROMESA, the judge dismissed the adversary proceeding in an opinion also dated January 30, 2018.</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69</a:t>
            </a:fld>
            <a:endParaRPr lang="en-US" altLang="en-US" dirty="0"/>
          </a:p>
        </p:txBody>
      </p:sp>
      <p:sp>
        <p:nvSpPr>
          <p:cNvPr id="8" name="Title 1">
            <a:extLst>
              <a:ext uri="{FF2B5EF4-FFF2-40B4-BE49-F238E27FC236}">
                <a16:creationId xmlns:a16="http://schemas.microsoft.com/office/drawing/2014/main" xmlns:p14="http://schemas.microsoft.com/office/powerpoint/2010/main" xmlns="" id="{10BDB29E-A92F-9542-92A1-219D25D3CD35}"/>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95899208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603375" lvl="3" indent="-238125">
              <a:buFont typeface="Wingdings" pitchFamily="2" charset="2"/>
              <a:buChar char="§"/>
            </a:pPr>
            <a:r>
              <a:rPr lang="en-US" dirty="0"/>
              <a:t>Judge Swain sided with government's assertion that her court lacked the power to order payment of pledged special revenues to bondholders or to evaluate challenges to the fiscal plans at this time. She also sided with government assertions that Section 305 of the PROMESA federal law deprived the court of jurisdiction to grant the relief the bond insurers were seeking, which was an order declaring that revenues must be disbursed to its bonds.</a:t>
            </a:r>
          </a:p>
          <a:p>
            <a:pPr marL="1603375" lvl="3" indent="-238125">
              <a:buFont typeface="Wingdings" pitchFamily="2" charset="2"/>
              <a:buChar char="§"/>
            </a:pPr>
            <a:r>
              <a:rPr lang="en-US" dirty="0"/>
              <a:t>After analyzing the law, the judge concluded that "</a:t>
            </a:r>
            <a:r>
              <a:rPr lang="en-US" dirty="0" err="1"/>
              <a:t>Promesa</a:t>
            </a:r>
            <a:r>
              <a:rPr lang="en-US" dirty="0"/>
              <a:t> Section 305's prohibitions on interference with debtor property interest, revenues and use and enjoyment of income-producing property" deprive her court from interfering was the debtors' dealings.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70</a:t>
            </a:fld>
            <a:endParaRPr lang="en-US" altLang="en-US" dirty="0"/>
          </a:p>
        </p:txBody>
      </p:sp>
      <p:sp>
        <p:nvSpPr>
          <p:cNvPr id="8" name="Title 1">
            <a:extLst>
              <a:ext uri="{FF2B5EF4-FFF2-40B4-BE49-F238E27FC236}">
                <a16:creationId xmlns:a16="http://schemas.microsoft.com/office/drawing/2014/main" xmlns:p14="http://schemas.microsoft.com/office/powerpoint/2010/main" xmlns="" id="{C3084A20-1DCE-4942-8A5E-610F6AC5E352}"/>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216071138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603375" lvl="3" indent="-238125">
              <a:buFont typeface="Wingdings" pitchFamily="2" charset="2"/>
              <a:buChar char="§"/>
            </a:pPr>
            <a:r>
              <a:rPr lang="en-US" dirty="0"/>
              <a:t>She also said the insurers had not submitted evidence to rebut the territory's enactment of emergency measures that disrupted debt service payments.</a:t>
            </a:r>
          </a:p>
          <a:p>
            <a:pPr marL="1603375" lvl="3" indent="-238125">
              <a:buFont typeface="Wingdings" pitchFamily="2" charset="2"/>
              <a:buChar char="§"/>
            </a:pPr>
            <a:r>
              <a:rPr lang="en-US" dirty="0"/>
              <a:t>In effect, these special revenue bonds were treated as subject to the automatic stay and did not need to be paid during the case.</a:t>
            </a:r>
          </a:p>
          <a:p>
            <a:pPr marL="1371600" lvl="2" indent="-454025">
              <a:buNone/>
            </a:pPr>
            <a:r>
              <a:rPr lang="en-US" dirty="0"/>
              <a:t>(f)	</a:t>
            </a:r>
            <a:r>
              <a:rPr lang="en-US" u="sng" dirty="0"/>
              <a:t>Interest payments on pension bonds</a:t>
            </a:r>
            <a:r>
              <a:rPr lang="en-US" dirty="0"/>
              <a:t>:</a:t>
            </a:r>
          </a:p>
          <a:p>
            <a:pPr marL="1603375" lvl="3" indent="-238125">
              <a:buFont typeface="Wingdings" pitchFamily="2" charset="2"/>
              <a:buChar char="§"/>
            </a:pPr>
            <a:r>
              <a:rPr lang="en-US" dirty="0"/>
              <a:t>In December of 2017, the court entered an order providing that monthly interest payments must continue to be paid from a prepetition segregated account until the fund is exhausted until the court makes a final determination as to the validity of the pledged security lien.</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71</a:t>
            </a:fld>
            <a:endParaRPr lang="en-US" altLang="en-US" dirty="0"/>
          </a:p>
        </p:txBody>
      </p:sp>
      <p:sp>
        <p:nvSpPr>
          <p:cNvPr id="8" name="Title 1">
            <a:extLst>
              <a:ext uri="{FF2B5EF4-FFF2-40B4-BE49-F238E27FC236}">
                <a16:creationId xmlns:a16="http://schemas.microsoft.com/office/drawing/2014/main" xmlns:p14="http://schemas.microsoft.com/office/powerpoint/2010/main" xmlns="" id="{993AE363-E872-C24A-B96F-60D3A55CE44E}"/>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190775585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0" lvl="2" indent="-454025">
              <a:buNone/>
            </a:pPr>
            <a:r>
              <a:rPr lang="en-US" dirty="0"/>
              <a:t>(g)	</a:t>
            </a:r>
            <a:r>
              <a:rPr lang="en-US" u="sng" dirty="0"/>
              <a:t>Intervention by the Unsecured Creditors' Committee</a:t>
            </a:r>
            <a:r>
              <a:rPr lang="en-US" dirty="0"/>
              <a:t>:</a:t>
            </a:r>
          </a:p>
          <a:p>
            <a:pPr marL="1603375" lvl="3" indent="-238125">
              <a:buFont typeface="Wingdings" pitchFamily="2" charset="2"/>
              <a:buChar char="§"/>
            </a:pPr>
            <a:r>
              <a:rPr lang="en-US" dirty="0"/>
              <a:t>The District Court had denied the request of Creditors' Committee to intervene in an adversary proceeding in the Title III case. On appeal, the First Circuit held that while the Creditors' Committee had an absolute right to intervene, the scope of the intervention was in the court's discretion. 872 F.3d 57 (1</a:t>
            </a:r>
            <a:r>
              <a:rPr lang="en-US" baseline="30000" dirty="0"/>
              <a:t>st</a:t>
            </a:r>
            <a:r>
              <a:rPr lang="en-US" dirty="0"/>
              <a:t> Cir. 2017).</a:t>
            </a:r>
          </a:p>
          <a:p>
            <a:pPr marL="1603375" lvl="3" indent="-238125">
              <a:buFont typeface="Wingdings" pitchFamily="2" charset="2"/>
              <a:buChar char="§"/>
            </a:pPr>
            <a:endParaRPr lang="en-US" dirty="0"/>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72</a:t>
            </a:fld>
            <a:endParaRPr lang="en-US" altLang="en-US" dirty="0"/>
          </a:p>
        </p:txBody>
      </p:sp>
      <p:sp>
        <p:nvSpPr>
          <p:cNvPr id="8" name="Title 1">
            <a:extLst>
              <a:ext uri="{FF2B5EF4-FFF2-40B4-BE49-F238E27FC236}">
                <a16:creationId xmlns:a16="http://schemas.microsoft.com/office/drawing/2014/main" xmlns:p14="http://schemas.microsoft.com/office/powerpoint/2010/main" xmlns="" id="{0419EBC0-CD83-5146-9D5A-B8EC8CFEA5FC}"/>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22440805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73</a:t>
            </a:fld>
            <a:endParaRPr lang="en-US" altLang="en-US" dirty="0"/>
          </a:p>
        </p:txBody>
      </p:sp>
      <p:sp>
        <p:nvSpPr>
          <p:cNvPr id="6" name="Content Placeholder 2"/>
          <p:cNvSpPr>
            <a:spLocks noGrp="1"/>
          </p:cNvSpPr>
          <p:nvPr>
            <p:ph idx="1"/>
          </p:nvPr>
        </p:nvSpPr>
        <p:spPr>
          <a:xfrm>
            <a:off x="457200" y="1600200"/>
            <a:ext cx="8229600" cy="4525963"/>
          </a:xfrm>
        </p:spPr>
        <p:txBody>
          <a:bodyPr/>
          <a:lstStyle/>
          <a:p>
            <a:pPr marL="0" indent="0">
              <a:buNone/>
            </a:pPr>
            <a:r>
              <a:rPr lang="en-US" sz="2000" b="1" dirty="0">
                <a:effectLst/>
              </a:rPr>
              <a:t>Summary of debt outstanding as of February 2017 ($MM)</a:t>
            </a:r>
          </a:p>
          <a:p>
            <a:pPr marL="0" indent="0">
              <a:buNone/>
            </a:pPr>
            <a:endParaRPr lang="en-US" sz="2300" b="1" dirty="0"/>
          </a:p>
          <a:p>
            <a:pPr marL="0" indent="0">
              <a:buNone/>
            </a:pPr>
            <a:endParaRPr lang="en-US" sz="2300" b="1" dirty="0"/>
          </a:p>
          <a:p>
            <a:pPr marL="0" indent="0">
              <a:buNone/>
            </a:pPr>
            <a:endParaRPr lang="en-US" sz="2300" b="1" dirty="0"/>
          </a:p>
          <a:p>
            <a:pPr marL="0" indent="0">
              <a:buNone/>
            </a:pPr>
            <a:endParaRPr lang="en-US" sz="2300" b="1" dirty="0"/>
          </a:p>
          <a:p>
            <a:pPr marL="0" indent="0">
              <a:buNone/>
            </a:pPr>
            <a:endParaRPr lang="en-US" sz="2300" b="1" dirty="0"/>
          </a:p>
          <a:p>
            <a:pPr marL="0" indent="0">
              <a:buNone/>
            </a:pPr>
            <a:endParaRPr lang="en-US" sz="2300" b="1" dirty="0"/>
          </a:p>
          <a:p>
            <a:pPr marL="0" indent="0">
              <a:buNone/>
            </a:pPr>
            <a:endParaRPr lang="en-US" sz="2300" b="1" dirty="0"/>
          </a:p>
          <a:p>
            <a:pPr marL="0" indent="0">
              <a:buNone/>
            </a:pPr>
            <a:endParaRPr lang="en-US" sz="2000" b="1" dirty="0"/>
          </a:p>
          <a:p>
            <a:pPr marL="0" indent="0">
              <a:spcBef>
                <a:spcPts val="0"/>
              </a:spcBef>
              <a:buNone/>
            </a:pPr>
            <a:r>
              <a:rPr lang="en-US" sz="600" b="1" dirty="0"/>
              <a:t>Notes:</a:t>
            </a:r>
          </a:p>
          <a:p>
            <a:pPr marL="114300" indent="-114300">
              <a:spcBef>
                <a:spcPts val="0"/>
              </a:spcBef>
              <a:buNone/>
            </a:pPr>
            <a:r>
              <a:rPr lang="en-US" sz="600" dirty="0"/>
              <a:t>1)	Unpaid principal and interest includes debt service that has been paid by insurers and is owed by the government</a:t>
            </a:r>
          </a:p>
          <a:p>
            <a:pPr marL="114300" indent="-114300">
              <a:spcBef>
                <a:spcPts val="0"/>
              </a:spcBef>
              <a:buNone/>
            </a:pPr>
            <a:r>
              <a:rPr lang="en-US" sz="600" dirty="0"/>
              <a:t>2)	HTA includes Teodoro Moscoso bonds</a:t>
            </a:r>
          </a:p>
          <a:p>
            <a:pPr marL="114300" indent="-114300">
              <a:spcBef>
                <a:spcPts val="0"/>
              </a:spcBef>
              <a:buNone/>
            </a:pPr>
            <a:r>
              <a:rPr lang="en-US" sz="600" dirty="0"/>
              <a:t>3)	GDB private loans includes Tourism Development Fund ("TDF") guarantees</a:t>
            </a:r>
          </a:p>
          <a:p>
            <a:pPr marL="114300" indent="-114300">
              <a:spcBef>
                <a:spcPts val="0"/>
              </a:spcBef>
              <a:buNone/>
            </a:pPr>
            <a:r>
              <a:rPr lang="en-US" sz="600" dirty="0"/>
              <a:t>4)	Includes GDB Senior Guaranteed Notes Series 2013-B1 ("CFSE")</a:t>
            </a:r>
          </a:p>
          <a:p>
            <a:pPr marL="114300" indent="-114300">
              <a:spcBef>
                <a:spcPts val="0"/>
              </a:spcBef>
              <a:buNone/>
            </a:pPr>
            <a:r>
              <a:rPr lang="en-US" sz="600" dirty="0"/>
              <a:t>5)	PRIFA includes PRIFA Rum bonds, PRIFA Petroleum Products Excise Tax BANs, PRIFA Port Authority bonds and $34.9m of PRIFA ASSMCA bonds</a:t>
            </a:r>
          </a:p>
          <a:p>
            <a:pPr marL="114300" indent="-114300">
              <a:spcBef>
                <a:spcPts val="0"/>
              </a:spcBef>
              <a:buNone/>
            </a:pPr>
            <a:r>
              <a:rPr lang="en-US" sz="600" dirty="0"/>
              <a:t>6)	UPR includes $64.2m of AFICA Desarrollos Universitarios University Plaza Project bonds</a:t>
            </a:r>
          </a:p>
          <a:p>
            <a:pPr marL="114300" indent="-114300">
              <a:spcBef>
                <a:spcPts val="0"/>
              </a:spcBef>
              <a:buNone/>
            </a:pPr>
            <a:r>
              <a:rPr lang="en-US" sz="600" dirty="0"/>
              <a:t>7)	PRASA bonds includes Revenue Bonds, Rural Development Bonds, Guaranteed 2008 Ref Bonds</a:t>
            </a:r>
          </a:p>
          <a:p>
            <a:pPr marL="114300" indent="-114300">
              <a:spcBef>
                <a:spcPts val="0"/>
              </a:spcBef>
              <a:buNone/>
            </a:pPr>
            <a:r>
              <a:rPr lang="en-US" sz="600" dirty="0"/>
              <a:t>8)	Municipality Related Debt includes AFICA Guyanabo Municipal Government Center and Guaynabo Warehouse for Emergencies bonds</a:t>
            </a:r>
          </a:p>
        </p:txBody>
      </p:sp>
      <p:graphicFrame>
        <p:nvGraphicFramePr>
          <p:cNvPr id="7" name="Object 6"/>
          <p:cNvGraphicFramePr>
            <a:graphicFrameLocks noChangeAspect="1"/>
          </p:cNvGraphicFramePr>
          <p:nvPr>
            <p:extLst>
              <p:ext uri="{D42A27DB-BD31-4B8C-83A1-F6EECF244321}">
                <p14:modId xmlns:p14="http://schemas.microsoft.com/office/powerpoint/2010/main" val="1453385016"/>
              </p:ext>
            </p:extLst>
          </p:nvPr>
        </p:nvGraphicFramePr>
        <p:xfrm>
          <a:off x="520700" y="1992313"/>
          <a:ext cx="8402638" cy="3341687"/>
        </p:xfrm>
        <a:graphic>
          <a:graphicData uri="http://schemas.openxmlformats.org/presentationml/2006/ole">
            <mc:AlternateContent xmlns:mc="http://schemas.openxmlformats.org/markup-compatibility/2006">
              <mc:Choice xmlns:v="urn:schemas-microsoft-com:vml" Requires="v">
                <p:oleObj spid="_x0000_s2057" name="Document" r:id="rId4" imgW="8229600" imgH="3289300" progId="Word.Document.12">
                  <p:embed/>
                </p:oleObj>
              </mc:Choice>
              <mc:Fallback>
                <p:oleObj name="Document" r:id="rId4" imgW="8229600" imgH="3289300" progId="Word.Document.12">
                  <p:embed/>
                  <p:pic>
                    <p:nvPicPr>
                      <p:cNvPr id="0" name=""/>
                      <p:cNvPicPr/>
                      <p:nvPr/>
                    </p:nvPicPr>
                    <p:blipFill>
                      <a:blip r:embed="rId5"/>
                      <a:stretch>
                        <a:fillRect/>
                      </a:stretch>
                    </p:blipFill>
                    <p:spPr>
                      <a:xfrm>
                        <a:off x="520700" y="1992313"/>
                        <a:ext cx="8402638" cy="3341687"/>
                      </a:xfrm>
                      <a:prstGeom prst="rect">
                        <a:avLst/>
                      </a:prstGeom>
                    </p:spPr>
                  </p:pic>
                </p:oleObj>
              </mc:Fallback>
            </mc:AlternateContent>
          </a:graphicData>
        </a:graphic>
      </p:graphicFrame>
      <p:sp>
        <p:nvSpPr>
          <p:cNvPr id="9" name="Title 1">
            <a:extLst>
              <a:ext uri="{FF2B5EF4-FFF2-40B4-BE49-F238E27FC236}">
                <a16:creationId xmlns:a16="http://schemas.microsoft.com/office/drawing/2014/main" xmlns:v="urn:schemas-microsoft-com:vml" xmlns:mc="http://schemas.openxmlformats.org/markup-compatibility/2006" xmlns:p14="http://schemas.microsoft.com/office/powerpoint/2010/main" xmlns="" id="{C0274B43-2994-844F-9A37-151F85B20964}"/>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114409971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None/>
            </a:pPr>
            <a:r>
              <a:rPr lang="en-US" dirty="0"/>
              <a:t>B.	</a:t>
            </a:r>
            <a:r>
              <a:rPr lang="en-US" u="sng" dirty="0"/>
              <a:t>The impact of Hurricane Maria on the process</a:t>
            </a:r>
            <a:r>
              <a:rPr lang="en-US" dirty="0"/>
              <a:t>:</a:t>
            </a:r>
          </a:p>
          <a:p>
            <a:pPr marL="914400" lvl="1" indent="-457200">
              <a:buNone/>
            </a:pPr>
            <a:r>
              <a:rPr lang="en-US" dirty="0"/>
              <a:t>1.	</a:t>
            </a:r>
            <a:r>
              <a:rPr lang="en-US" u="sng" dirty="0"/>
              <a:t>While it is too early to know the extent of the impact of Hurricane Maria on the economic problems of Puerto Rico, certain observations can be made</a:t>
            </a:r>
            <a:r>
              <a:rPr lang="en-US" dirty="0"/>
              <a:t>:</a:t>
            </a:r>
          </a:p>
          <a:p>
            <a:pPr marL="1371600" lvl="2" indent="-457200">
              <a:buNone/>
            </a:pPr>
            <a:r>
              <a:rPr lang="en-US" dirty="0"/>
              <a:t>(a)	Prior to the hurricane, Puerto Rico owed $74 billion in debt and over $50 billion in unfunded pensions.</a:t>
            </a:r>
          </a:p>
          <a:p>
            <a:pPr marL="1371600" lvl="2" indent="-457200">
              <a:buNone/>
            </a:pPr>
            <a:r>
              <a:rPr lang="en-US" dirty="0"/>
              <a:t>(b)	The Control Board has stated that the hurricane may have caused as much as $95 billion in damages.</a:t>
            </a:r>
          </a:p>
        </p:txBody>
      </p:sp>
      <p:sp>
        <p:nvSpPr>
          <p:cNvPr id="4" name="Slide Number Placeholder 3"/>
          <p:cNvSpPr>
            <a:spLocks noGrp="1"/>
          </p:cNvSpPr>
          <p:nvPr>
            <p:ph type="sldNum" sz="quarter" idx="10"/>
          </p:nvPr>
        </p:nvSpPr>
        <p:spPr/>
        <p:txBody>
          <a:bodyPr/>
          <a:lstStyle/>
          <a:p>
            <a:pPr>
              <a:defRPr/>
            </a:pPr>
            <a:fld id="{7B7B7820-71BC-D745-8E29-FE5845215BEB}" type="slidenum">
              <a:rPr lang="en-US" altLang="en-US" smtClean="0"/>
              <a:pPr>
                <a:defRPr/>
              </a:pPr>
              <a:t>74</a:t>
            </a:fld>
            <a:endParaRPr lang="en-US" altLang="en-US" dirty="0"/>
          </a:p>
        </p:txBody>
      </p:sp>
      <p:sp>
        <p:nvSpPr>
          <p:cNvPr id="8" name="Title 1">
            <a:extLst>
              <a:ext uri="{FF2B5EF4-FFF2-40B4-BE49-F238E27FC236}">
                <a16:creationId xmlns:a16="http://schemas.microsoft.com/office/drawing/2014/main" xmlns:p14="http://schemas.microsoft.com/office/powerpoint/2010/main" xmlns="" id="{4ADD0DAB-DBE0-6649-BB3E-4547779AFFDE}"/>
              </a:ext>
            </a:extLst>
          </p:cNvPr>
          <p:cNvSpPr>
            <a:spLocks noGrp="1"/>
          </p:cNvSpPr>
          <p:nvPr>
            <p:ph type="title"/>
          </p:nvPr>
        </p:nvSpPr>
        <p:spPr>
          <a:xfrm>
            <a:off x="457200" y="274638"/>
            <a:ext cx="8229600" cy="1143000"/>
          </a:xfrm>
        </p:spPr>
        <p:txBody>
          <a:bodyPr/>
          <a:lstStyle/>
          <a:p>
            <a:pPr marL="914400" indent="-914400"/>
            <a:r>
              <a:rPr lang="en-US" dirty="0"/>
              <a:t>VII.	How Has Title III of PROMESA Worked So Far?</a:t>
            </a:r>
          </a:p>
        </p:txBody>
      </p:sp>
    </p:spTree>
    <p:extLst>
      <p:ext uri="{BB962C8B-B14F-4D97-AF65-F5344CB8AC3E}">
        <p14:creationId xmlns:p14="http://schemas.microsoft.com/office/powerpoint/2010/main" val="171365553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charset="2"/>
              <a:buChar char="§"/>
              <a:defRPr sz="2400">
                <a:solidFill>
                  <a:srgbClr val="404040"/>
                </a:solidFill>
                <a:latin typeface="Arial" charset="0"/>
                <a:ea typeface="ＭＳ Ｐゴシック" charset="-128"/>
                <a:cs typeface="Helvetica" charset="0"/>
              </a:defRPr>
            </a:lvl1pPr>
            <a:lvl2pPr marL="37931725" indent="-37474525">
              <a:spcBef>
                <a:spcPct val="20000"/>
              </a:spcBef>
              <a:buFont typeface="Arial" charset="0"/>
              <a:buChar char="–"/>
              <a:defRPr sz="2000">
                <a:solidFill>
                  <a:srgbClr val="404040"/>
                </a:solidFill>
                <a:latin typeface="Arial" charset="0"/>
                <a:ea typeface="ＭＳ Ｐゴシック" charset="-128"/>
                <a:cs typeface="Helvetica" charset="0"/>
              </a:defRPr>
            </a:lvl2pPr>
            <a:lvl3pPr marL="1143000" indent="-228600">
              <a:spcBef>
                <a:spcPct val="20000"/>
              </a:spcBef>
              <a:buFont typeface="Wingdings" charset="2"/>
              <a:buChar char="§"/>
              <a:defRPr sz="2000">
                <a:solidFill>
                  <a:srgbClr val="404040"/>
                </a:solidFill>
                <a:latin typeface="Arial" charset="0"/>
                <a:ea typeface="ＭＳ Ｐゴシック" charset="-128"/>
                <a:cs typeface="Helvetica" charset="0"/>
              </a:defRPr>
            </a:lvl3pPr>
            <a:lvl4pPr marL="1600200" indent="-228600">
              <a:spcBef>
                <a:spcPct val="20000"/>
              </a:spcBef>
              <a:buFont typeface="Arial" charset="0"/>
              <a:buChar char="–"/>
              <a:defRPr>
                <a:solidFill>
                  <a:srgbClr val="404040"/>
                </a:solidFill>
                <a:latin typeface="Arial" charset="0"/>
                <a:ea typeface="ＭＳ Ｐゴシック" charset="-128"/>
                <a:cs typeface="Helvetica" charset="0"/>
              </a:defRPr>
            </a:lvl4pPr>
            <a:lvl5pPr marL="2057400" indent="-228600">
              <a:spcBef>
                <a:spcPct val="20000"/>
              </a:spcBef>
              <a:buFont typeface="Wingdings" charset="2"/>
              <a:buChar char="§"/>
              <a:defRPr>
                <a:solidFill>
                  <a:srgbClr val="404040"/>
                </a:solidFill>
                <a:latin typeface="Arial" charset="0"/>
                <a:ea typeface="ＭＳ Ｐゴシック" charset="-128"/>
                <a:cs typeface="Helvetica" charset="0"/>
              </a:defRPr>
            </a:lvl5pPr>
            <a:lvl6pPr marL="25146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6pPr>
            <a:lvl7pPr marL="29718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7pPr>
            <a:lvl8pPr marL="34290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8pPr>
            <a:lvl9pPr marL="3886200" indent="-228600" defTabSz="457200" eaLnBrk="0" fontAlgn="base" hangingPunct="0">
              <a:spcBef>
                <a:spcPct val="20000"/>
              </a:spcBef>
              <a:spcAft>
                <a:spcPct val="0"/>
              </a:spcAft>
              <a:buFont typeface="Wingdings" charset="2"/>
              <a:buChar char="§"/>
              <a:defRPr>
                <a:solidFill>
                  <a:srgbClr val="404040"/>
                </a:solidFill>
                <a:latin typeface="Arial" charset="0"/>
                <a:ea typeface="ＭＳ Ｐゴシック" charset="-128"/>
                <a:cs typeface="Helvetica" charset="0"/>
              </a:defRPr>
            </a:lvl9pPr>
          </a:lstStyle>
          <a:p>
            <a:pPr>
              <a:spcBef>
                <a:spcPct val="0"/>
              </a:spcBef>
              <a:buFontTx/>
              <a:buNone/>
            </a:pPr>
            <a:fld id="{0044259B-D710-9C42-B27F-90421BF79AE1}" type="slidenum">
              <a:rPr lang="en-US" altLang="en-US" sz="1000">
                <a:solidFill>
                  <a:srgbClr val="FFFFFF"/>
                </a:solidFill>
                <a:latin typeface="Helvetica" charset="0"/>
              </a:rPr>
              <a:pPr>
                <a:spcBef>
                  <a:spcPct val="0"/>
                </a:spcBef>
                <a:buFontTx/>
                <a:buNone/>
              </a:pPr>
              <a:t>75</a:t>
            </a:fld>
            <a:endParaRPr lang="en-US" altLang="en-US" sz="1000" dirty="0">
              <a:solidFill>
                <a:srgbClr val="FFFFFF"/>
              </a:solidFill>
              <a:latin typeface="Helvetica"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Content Placeholder 2">
            <a:extLst>
              <a:ext uri="{FF2B5EF4-FFF2-40B4-BE49-F238E27FC236}">
                <a16:creationId xmlns:a16="http://schemas.microsoft.com/office/drawing/2014/main" xmlns:p14="http://schemas.microsoft.com/office/powerpoint/2010/main" xmlns:a14="http://schemas.microsoft.com/office/drawing/2010/main" xmlns="" id="{C9CE91F7-045C-CC40-BDF5-49739A92E5D6}"/>
              </a:ext>
            </a:extLst>
          </p:cNvPr>
          <p:cNvSpPr>
            <a:spLocks noGrp="1" noChangeArrowheads="1"/>
          </p:cNvSpPr>
          <p:nvPr>
            <p:ph idx="1"/>
          </p:nvPr>
        </p:nvSpPr>
        <p:spPr/>
        <p:txBody>
          <a:bodyPr/>
          <a:lstStyle/>
          <a:p>
            <a:pPr marL="919163" lvl="1" indent="-461963">
              <a:spcBef>
                <a:spcPts val="475"/>
              </a:spcBef>
              <a:buNone/>
            </a:pPr>
            <a:r>
              <a:rPr lang="en-US" altLang="en-US" dirty="0">
                <a:latin typeface="Arial" panose="020B0604020202020204" pitchFamily="34" charset="0"/>
                <a:ea typeface="ＭＳ Ｐゴシック" panose="020B0600070205080204" pitchFamily="34" charset="-128"/>
                <a:cs typeface="Helvetica" pitchFamily="2" charset="0"/>
              </a:rPr>
              <a:t>3.	The Puerto Rico court ruling was such a shock some contended it should only apply to PROMESA and U.S. territories and not to municipalities of states. But the Federal District Court did not appear to limit its ruling or interpretation of sections of Chapter 9 of the Federal Bankruptcy Code to just PROMESA ,and its analysis of the language specifically discussed sections of Chapter 9 that had applicability to PROMESA.</a:t>
            </a:r>
          </a:p>
        </p:txBody>
      </p:sp>
      <p:sp>
        <p:nvSpPr>
          <p:cNvPr id="28674" name="Slide Number Placeholder 3">
            <a:extLst>
              <a:ext uri="{FF2B5EF4-FFF2-40B4-BE49-F238E27FC236}">
                <a16:creationId xmlns:a16="http://schemas.microsoft.com/office/drawing/2014/main" xmlns:p14="http://schemas.microsoft.com/office/powerpoint/2010/main" xmlns:a14="http://schemas.microsoft.com/office/drawing/2010/main" xmlns="" id="{74404D0A-F123-F744-9A44-33F3A8A4861B}"/>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E88D4E19-0BF9-3C47-89FF-BFC88262C728}" type="slidenum">
              <a:rPr lang="en-US" altLang="en-US" sz="1000" smtClean="0">
                <a:solidFill>
                  <a:srgbClr val="FFFFFF"/>
                </a:solidFill>
              </a:rPr>
              <a:pPr>
                <a:spcBef>
                  <a:spcPct val="0"/>
                </a:spcBef>
                <a:buFontTx/>
                <a:buNone/>
              </a:pPr>
              <a:t>7</a:t>
            </a:fld>
            <a:endParaRPr lang="en-US" altLang="en-US" sz="1000" dirty="0">
              <a:solidFill>
                <a:srgbClr val="FFFFFF"/>
              </a:solidFill>
            </a:endParaRP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ED33DD9D-7F0D-5F46-AE9A-7A9F3BF40BF2}"/>
              </a:ext>
            </a:extLst>
          </p:cNvPr>
          <p:cNvSpPr>
            <a:spLocks noGrp="1"/>
          </p:cNvSpPr>
          <p:nvPr>
            <p:ph type="title"/>
          </p:nvPr>
        </p:nvSpPr>
        <p:spPr>
          <a:xfrm>
            <a:off x="457200" y="274638"/>
            <a:ext cx="8229600" cy="1143000"/>
          </a:xfrm>
        </p:spPr>
        <p:txBody>
          <a:bodyPr/>
          <a:lstStyle/>
          <a:p>
            <a:pPr marL="457200" indent="-457200"/>
            <a:r>
              <a:rPr lang="en-US" altLang="en-US" sz="2800" dirty="0">
                <a:latin typeface="Arial" panose="020B0604020202020204" pitchFamily="34" charset="0"/>
                <a:ea typeface="ＭＳ Ｐゴシック" panose="020B0600070205080204" pitchFamily="34" charset="-128"/>
                <a:cs typeface="Helvetica" pitchFamily="2" charset="0"/>
              </a:rPr>
              <a:t>I.	Significance of Statutory Liens and </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Special Revenue Protections and the</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Puerto Rico Assured Decision</a:t>
            </a:r>
          </a:p>
        </p:txBody>
      </p:sp>
    </p:spTree>
    <p:extLst>
      <p:ext uri="{BB962C8B-B14F-4D97-AF65-F5344CB8AC3E}">
        <p14:creationId xmlns:p14="http://schemas.microsoft.com/office/powerpoint/2010/main" val="807697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Content Placeholder 2">
            <a:extLst>
              <a:ext uri="{FF2B5EF4-FFF2-40B4-BE49-F238E27FC236}">
                <a16:creationId xmlns:a16="http://schemas.microsoft.com/office/drawing/2014/main" xmlns:p14="http://schemas.microsoft.com/office/powerpoint/2010/main" xmlns:a14="http://schemas.microsoft.com/office/drawing/2010/main" xmlns="" id="{C9CE91F7-045C-CC40-BDF5-49739A92E5D6}"/>
              </a:ext>
            </a:extLst>
          </p:cNvPr>
          <p:cNvSpPr>
            <a:spLocks noGrp="1" noChangeArrowheads="1"/>
          </p:cNvSpPr>
          <p:nvPr>
            <p:ph idx="1"/>
          </p:nvPr>
        </p:nvSpPr>
        <p:spPr/>
        <p:txBody>
          <a:bodyPr/>
          <a:lstStyle/>
          <a:p>
            <a:pPr marL="919163" lvl="1" indent="-461963">
              <a:spcBef>
                <a:spcPts val="475"/>
              </a:spcBef>
              <a:buNone/>
            </a:pPr>
            <a:r>
              <a:rPr lang="en-US" altLang="en-US" sz="1740" dirty="0">
                <a:latin typeface="Arial" panose="020B0604020202020204" pitchFamily="34" charset="0"/>
                <a:ea typeface="ＭＳ Ｐゴシック" panose="020B0600070205080204" pitchFamily="34" charset="-128"/>
                <a:cs typeface="Helvetica" pitchFamily="2" charset="0"/>
              </a:rPr>
              <a:t>4.	The First Circuit essentially adopted the reasoning of the District Court in affirming the lower court in a decision of March 26, 2019. The Court of Appeals refused to consider the legislative history for the 1998 Municipal Bankruptcy Amendments holding that Sections 928(a) and 922(b) of the Bankruptcy Code were unambiguous. The First Circuit found that, while the plain language of Section 922(d) establishes that the voluntary application of pledged special revenue payments is not a violation of the automatic stay, the language did not compel payment of special revenues by the debtor during the case. Citing the </a:t>
            </a:r>
            <a:r>
              <a:rPr lang="en-US" altLang="en-US" sz="1740" i="1" dirty="0">
                <a:latin typeface="Arial" panose="020B0604020202020204" pitchFamily="34" charset="0"/>
                <a:ea typeface="ＭＳ Ｐゴシック" panose="020B0600070205080204" pitchFamily="34" charset="-128"/>
                <a:cs typeface="Helvetica" pitchFamily="2" charset="0"/>
              </a:rPr>
              <a:t>Collier</a:t>
            </a:r>
            <a:r>
              <a:rPr lang="en-US" altLang="en-US" sz="1740" dirty="0">
                <a:latin typeface="Arial" panose="020B0604020202020204" pitchFamily="34" charset="0"/>
                <a:ea typeface="ＭＳ Ｐゴシック" panose="020B0600070205080204" pitchFamily="34" charset="-128"/>
                <a:cs typeface="Helvetica" pitchFamily="2" charset="0"/>
              </a:rPr>
              <a:t> discussion, the First Circuit suggested that a construction mandating payment could run afoul of Section 904 of the Bankruptcy Code (Section 305 of PROMESA) that prohibits judicial interference with the debtor's property or revenues. The Court erroneously stated that </a:t>
            </a:r>
            <a:r>
              <a:rPr lang="en-US" altLang="en-US" sz="1740" i="1" dirty="0">
                <a:latin typeface="Arial" panose="020B0604020202020204" pitchFamily="34" charset="0"/>
                <a:ea typeface="ＭＳ Ｐゴシック" panose="020B0600070205080204" pitchFamily="34" charset="-128"/>
                <a:cs typeface="Helvetica" pitchFamily="2" charset="0"/>
              </a:rPr>
              <a:t>Jefferson County</a:t>
            </a:r>
            <a:r>
              <a:rPr lang="en-US" altLang="en-US" sz="1740" dirty="0">
                <a:latin typeface="Arial" panose="020B0604020202020204" pitchFamily="34" charset="0"/>
                <a:ea typeface="ＭＳ Ｐゴシック" panose="020B0600070205080204" pitchFamily="34" charset="-128"/>
                <a:cs typeface="Helvetica" pitchFamily="2" charset="0"/>
              </a:rPr>
              <a:t> was inapposite since the county did not contest whether it should turn over special revenues post-filing of a Chapter 9 proceeding. A petition for panel rehearing and rehearing </a:t>
            </a:r>
            <a:r>
              <a:rPr lang="en-US" altLang="en-US" sz="1740" i="1" dirty="0">
                <a:latin typeface="Arial" panose="020B0604020202020204" pitchFamily="34" charset="0"/>
                <a:ea typeface="ＭＳ Ｐゴシック" panose="020B0600070205080204" pitchFamily="34" charset="-128"/>
                <a:cs typeface="Helvetica" pitchFamily="2" charset="0"/>
              </a:rPr>
              <a:t>en banc</a:t>
            </a:r>
            <a:r>
              <a:rPr lang="en-US" altLang="en-US" sz="1740" dirty="0">
                <a:latin typeface="Arial" panose="020B0604020202020204" pitchFamily="34" charset="0"/>
                <a:ea typeface="ＭＳ Ｐゴシック" panose="020B0600070205080204" pitchFamily="34" charset="-128"/>
                <a:cs typeface="Helvetica" pitchFamily="2" charset="0"/>
              </a:rPr>
              <a:t> has been filed.</a:t>
            </a:r>
          </a:p>
        </p:txBody>
      </p:sp>
      <p:sp>
        <p:nvSpPr>
          <p:cNvPr id="28674" name="Slide Number Placeholder 3">
            <a:extLst>
              <a:ext uri="{FF2B5EF4-FFF2-40B4-BE49-F238E27FC236}">
                <a16:creationId xmlns:a16="http://schemas.microsoft.com/office/drawing/2014/main" xmlns:p14="http://schemas.microsoft.com/office/powerpoint/2010/main" xmlns:a14="http://schemas.microsoft.com/office/drawing/2010/main" xmlns="" id="{74404D0A-F123-F744-9A44-33F3A8A4861B}"/>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rgbClr val="404040"/>
                </a:solidFill>
                <a:latin typeface="Arial" panose="020B0604020202020204" pitchFamily="34" charset="0"/>
                <a:ea typeface="ＭＳ Ｐゴシック" panose="020B0600070205080204" pitchFamily="34" charset="-128"/>
                <a:cs typeface="Helvetica" pitchFamily="2" charset="0"/>
              </a:defRPr>
            </a:lvl1pPr>
            <a:lvl2pPr marL="37931725" indent="-37474525">
              <a:spcBef>
                <a:spcPct val="20000"/>
              </a:spcBef>
              <a:buFont typeface="Arial" panose="020B0604020202020204" pitchFamily="34" charset="0"/>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2pPr>
            <a:lvl3pPr marL="1143000" indent="-228600">
              <a:spcBef>
                <a:spcPct val="20000"/>
              </a:spcBef>
              <a:buFont typeface="Wingdings" pitchFamily="2" charset="2"/>
              <a:buChar char="§"/>
              <a:defRPr sz="2000">
                <a:solidFill>
                  <a:srgbClr val="404040"/>
                </a:solidFill>
                <a:latin typeface="Arial" panose="020B0604020202020204" pitchFamily="34" charset="0"/>
                <a:ea typeface="ＭＳ Ｐゴシック" panose="020B0600070205080204" pitchFamily="34" charset="-128"/>
                <a:cs typeface="Helvetica" pitchFamily="2" charset="0"/>
              </a:defRPr>
            </a:lvl3pPr>
            <a:lvl4pPr marL="1600200" indent="-228600">
              <a:spcBef>
                <a:spcPct val="20000"/>
              </a:spcBef>
              <a:buFont typeface="Arial" panose="020B0604020202020204" pitchFamily="34" charset="0"/>
              <a:buChar char="–"/>
              <a:defRPr>
                <a:solidFill>
                  <a:srgbClr val="404040"/>
                </a:solidFill>
                <a:latin typeface="Arial" panose="020B0604020202020204" pitchFamily="34" charset="0"/>
                <a:ea typeface="ＭＳ Ｐゴシック" panose="020B0600070205080204" pitchFamily="34" charset="-128"/>
                <a:cs typeface="Helvetica" pitchFamily="2" charset="0"/>
              </a:defRPr>
            </a:lvl4pPr>
            <a:lvl5pPr marL="2057400" indent="-228600">
              <a:spcBef>
                <a:spcPct val="20000"/>
              </a:spcBef>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5pPr>
            <a:lvl6pPr marL="25146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6pPr>
            <a:lvl7pPr marL="29718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7pPr>
            <a:lvl8pPr marL="34290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8pPr>
            <a:lvl9pPr marL="3886200" indent="-228600" defTabSz="457200" eaLnBrk="0" fontAlgn="base" hangingPunct="0">
              <a:spcBef>
                <a:spcPct val="20000"/>
              </a:spcBef>
              <a:spcAft>
                <a:spcPct val="0"/>
              </a:spcAft>
              <a:buFont typeface="Wingdings" pitchFamily="2" charset="2"/>
              <a:buChar char="§"/>
              <a:defRPr>
                <a:solidFill>
                  <a:srgbClr val="404040"/>
                </a:solidFill>
                <a:latin typeface="Arial" panose="020B0604020202020204" pitchFamily="34" charset="0"/>
                <a:ea typeface="ＭＳ Ｐゴシック" panose="020B0600070205080204" pitchFamily="34" charset="-128"/>
                <a:cs typeface="Helvetica" pitchFamily="2" charset="0"/>
              </a:defRPr>
            </a:lvl9pPr>
          </a:lstStyle>
          <a:p>
            <a:pPr>
              <a:spcBef>
                <a:spcPct val="0"/>
              </a:spcBef>
              <a:buFontTx/>
              <a:buNone/>
            </a:pPr>
            <a:fld id="{E88D4E19-0BF9-3C47-89FF-BFC88262C728}" type="slidenum">
              <a:rPr lang="en-US" altLang="en-US" sz="1000" smtClean="0">
                <a:solidFill>
                  <a:srgbClr val="FFFFFF"/>
                </a:solidFill>
              </a:rPr>
              <a:pPr>
                <a:spcBef>
                  <a:spcPct val="0"/>
                </a:spcBef>
                <a:buFontTx/>
                <a:buNone/>
              </a:pPr>
              <a:t>8</a:t>
            </a:fld>
            <a:endParaRPr lang="en-US" altLang="en-US" sz="1000" dirty="0">
              <a:solidFill>
                <a:srgbClr val="FFFFFF"/>
              </a:solidFill>
            </a:endParaRPr>
          </a:p>
        </p:txBody>
      </p:sp>
      <p:sp>
        <p:nvSpPr>
          <p:cNvPr id="7" name="Title 11">
            <a:extLst>
              <a:ext uri="{FF2B5EF4-FFF2-40B4-BE49-F238E27FC236}">
                <a16:creationId xmlns:a16="http://schemas.microsoft.com/office/drawing/2014/main" xmlns:p14="http://schemas.microsoft.com/office/powerpoint/2010/main" xmlns:a14="http://schemas.microsoft.com/office/drawing/2010/main" xmlns="" id="{ED33DD9D-7F0D-5F46-AE9A-7A9F3BF40BF2}"/>
              </a:ext>
            </a:extLst>
          </p:cNvPr>
          <p:cNvSpPr>
            <a:spLocks noGrp="1"/>
          </p:cNvSpPr>
          <p:nvPr>
            <p:ph type="title"/>
          </p:nvPr>
        </p:nvSpPr>
        <p:spPr>
          <a:xfrm>
            <a:off x="457200" y="274638"/>
            <a:ext cx="8229600" cy="1143000"/>
          </a:xfrm>
        </p:spPr>
        <p:txBody>
          <a:bodyPr/>
          <a:lstStyle/>
          <a:p>
            <a:pPr marL="457200" indent="-457200"/>
            <a:r>
              <a:rPr lang="en-US" altLang="en-US" sz="2800" dirty="0">
                <a:latin typeface="Arial" panose="020B0604020202020204" pitchFamily="34" charset="0"/>
                <a:ea typeface="ＭＳ Ｐゴシック" panose="020B0600070205080204" pitchFamily="34" charset="-128"/>
                <a:cs typeface="Helvetica" pitchFamily="2" charset="0"/>
              </a:rPr>
              <a:t>I.	Significance of Statutory Liens and </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Special Revenue Protections and the</a:t>
            </a:r>
            <a:br>
              <a:rPr lang="en-US" altLang="en-US" sz="2800" dirty="0">
                <a:latin typeface="Arial" panose="020B0604020202020204" pitchFamily="34" charset="0"/>
                <a:ea typeface="ＭＳ Ｐゴシック" panose="020B0600070205080204" pitchFamily="34" charset="-128"/>
                <a:cs typeface="Helvetica" pitchFamily="2" charset="0"/>
              </a:rPr>
            </a:br>
            <a:r>
              <a:rPr lang="en-US" altLang="en-US" sz="2800" dirty="0">
                <a:latin typeface="Arial" panose="020B0604020202020204" pitchFamily="34" charset="0"/>
                <a:ea typeface="ＭＳ Ｐゴシック" panose="020B0600070205080204" pitchFamily="34" charset="-128"/>
                <a:cs typeface="Helvetica" pitchFamily="2" charset="0"/>
              </a:rPr>
              <a:t>Puerto Rico Assured Decision</a:t>
            </a:r>
          </a:p>
        </p:txBody>
      </p:sp>
    </p:spTree>
    <p:extLst>
      <p:ext uri="{BB962C8B-B14F-4D97-AF65-F5344CB8AC3E}">
        <p14:creationId xmlns:p14="http://schemas.microsoft.com/office/powerpoint/2010/main" val="3925514196"/>
      </p:ext>
    </p:extLst>
  </p:cSld>
  <p:clrMapOvr>
    <a:masterClrMapping/>
  </p:clrMapOvr>
</p:sld>
</file>

<file path=ppt/theme/theme1.xml><?xml version="1.0" encoding="utf-8"?>
<a:theme xmlns:a="http://schemas.openxmlformats.org/drawingml/2006/main" name="Office Theme">
  <a:themeElements>
    <a:clrScheme name="Custom 14">
      <a:dk1>
        <a:sysClr val="windowText" lastClr="000000"/>
      </a:dk1>
      <a:lt1>
        <a:sysClr val="window" lastClr="FFFFFF"/>
      </a:lt1>
      <a:dk2>
        <a:srgbClr val="003366"/>
      </a:dk2>
      <a:lt2>
        <a:srgbClr val="EEECE1"/>
      </a:lt2>
      <a:accent1>
        <a:srgbClr val="0E3490"/>
      </a:accent1>
      <a:accent2>
        <a:srgbClr val="D72E40"/>
      </a:accent2>
      <a:accent3>
        <a:srgbClr val="008000"/>
      </a:accent3>
      <a:accent4>
        <a:srgbClr val="00539B"/>
      </a:accent4>
      <a:accent5>
        <a:srgbClr val="EA552B"/>
      </a:accent5>
      <a:accent6>
        <a:srgbClr val="00539B"/>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829</Words>
  <Application>Microsoft Office PowerPoint</Application>
  <PresentationFormat>On-screen Show (4:3)</PresentationFormat>
  <Paragraphs>355</Paragraphs>
  <Slides>76</Slides>
  <Notes>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76</vt:i4>
      </vt:variant>
    </vt:vector>
  </HeadingPairs>
  <TitlesOfParts>
    <vt:vector size="79" baseType="lpstr">
      <vt:lpstr>Office Theme</vt:lpstr>
      <vt:lpstr>1_Office Theme</vt:lpstr>
      <vt:lpstr>Document</vt:lpstr>
      <vt:lpstr>PROMESA: The Good, the Bad and the Ugly How Financial Recovery Can Be Obtained!  How Special Revenues Should Work! How PROMESA Is Working!</vt:lpstr>
      <vt:lpstr>Table of Contents</vt:lpstr>
      <vt:lpstr>Table of Contents</vt:lpstr>
      <vt:lpstr>Table of Contents</vt:lpstr>
      <vt:lpstr>Table of Contents</vt:lpstr>
      <vt:lpstr>I. Significance of Statutory Liens and  Special Revenue Protections and the Puerto Rico Assured Decision</vt:lpstr>
      <vt:lpstr>I. Significance of Statutory Liens and  Special Revenue Protections and the Puerto Rico Assured Decision</vt:lpstr>
      <vt:lpstr>I. Significance of Statutory Liens and  Special Revenue Protections and the Puerto Rico Assured Decision</vt:lpstr>
      <vt:lpstr>I. Significance of Statutory Liens and  Special Revenue Protections and the Puerto Rico Assured Decision</vt:lpstr>
      <vt:lpstr>II. The Benefits of Special Revenues Bonds</vt:lpstr>
      <vt:lpstr>II. The Benefits of Special Revenues Bonds</vt:lpstr>
      <vt:lpstr>III. Legislative History</vt:lpstr>
      <vt:lpstr>III. Legislative History</vt:lpstr>
      <vt:lpstr>III. Legislative History</vt:lpstr>
      <vt:lpstr>IV. The Puerto Rico District Court and Court of Appeals Rulings on Special Revenues and Prior Chapter 9 Case Law</vt:lpstr>
      <vt:lpstr>IV. The Puerto Rico District Court and Court of Appeals Rulings on Special Revenues and Prior Chapter 9 Case Law</vt:lpstr>
      <vt:lpstr>IV. The Puerto Rico District Court and Court of Appeals Rulings on Special Revenues and Prior Chapter 9 Case Law</vt:lpstr>
      <vt:lpstr>IV. The Puerto Rico District Court and Court of Appeals Rulings on Special Revenues and Prior Chapter 9 Case Law</vt:lpstr>
      <vt:lpstr>IV. The Puerto Rico District Court and Court of Appeals Rulings on Special Revenues and Prior Chapter 9 Case Law</vt:lpstr>
      <vt:lpstr>IV. The Puerto Rico District Court and Court of Appeals Rulings on Special Revenues and Prior Chapter 9 Case Law</vt:lpstr>
      <vt:lpstr>IV. The Puerto Rico District Court and Court of Appeals Rulings on Special Revenues and Prior Chapter 9 Case Law</vt:lpstr>
      <vt:lpstr>V. FOMB and UCC Motion to Invalidate $6 Billion of General Obligation Bonds Contradicts Historical 1800s U.S. Supreme Court Precedent</vt:lpstr>
      <vt:lpstr>V. FOMB and UCC Motion to Invalidate $6 Billion of General Obligation Bonds Contradicts Historical 1800s U.S. Supreme Court Precedent</vt:lpstr>
      <vt:lpstr>V. FOMB and UCC Motion to Invalidate $6 Billion of General Obligation Bonds Contradicts Historical 1800s U.S. Supreme Court Precedent</vt:lpstr>
      <vt:lpstr>V. FOMB and UCC Motion to Invalidate $6 Billion of General Obligation Bonds Contradicts Historical 1800s U.S. Supreme Court Precedent</vt:lpstr>
      <vt:lpstr>V. FOMB and UCC Motion to Invalidate $6 Billion of General Obligation Bonds Contradicts Historical 1800s U.S. Supreme Court Precedent</vt:lpstr>
      <vt:lpstr>V. FOMB and UCC Motion to Invalidate $6 Billion of General Obligation Bonds Contradicts Historical 1800s U.S. Supreme Court Precedent</vt:lpstr>
      <vt:lpstr>V. FOMB and UCC Motion to Invalidate $6 Billion of General Obligation Bonds Contradicts Historical 1800s U.S. Supreme Court Precedent</vt:lpstr>
      <vt:lpstr>V. FOMB and UCC Motion to Invalidate $6 Billion of General Obligation Bonds Contradicts Historical 1800s U.S. Supreme Court Precedent</vt:lpstr>
      <vt:lpstr>V. FOMB and UCC Motion to Invalidate $6 Billion of General Obligation Bonds Contradicts Historical 1800s U.S. Supreme Court Precedent</vt:lpstr>
      <vt:lpstr>V. FOMB and UCC Motion to Invalidate $6 Billion of General Obligation Bonds Contradicts Historical 1800s U.S. Supreme Court Precedent</vt:lpstr>
      <vt:lpstr>V. FOMB and UCC Motion to Invalidate $6 Billion of General Obligation Bonds Contradicts Historical 1800s U.S. Supreme Court Precedent</vt:lpstr>
      <vt:lpstr>V. FOMB and UCC Motion to Invalidate $6 Billion of General Obligation Bonds Contradicts Historical 1800s U.S. Supreme Court Precedent</vt:lpstr>
      <vt:lpstr>V. FOMB and UCC Motion to Invalidate $6 Billion of General Obligation Bonds Contradicts Historical 1800s U.S. Supreme Court Precedent</vt:lpstr>
      <vt:lpstr>VI. A Number of the Title III Court Rulings Have Been Modified or Reversed by the First Circuit</vt:lpstr>
      <vt:lpstr>VI. A Number of the Title III Court Rulings Have Been Modified or Reversed by the First Circuit</vt:lpstr>
      <vt:lpstr>VI. A Number of the Title III Court Rulings Have Been Modified or Reversed by the First Circuit</vt:lpstr>
      <vt:lpstr>VI. A Number of the Title III Court Rulings Have Been Modified or Reversed by the First Circuit</vt:lpstr>
      <vt:lpstr>VI. A Number of the Title III Court Rulings Have Been Modified or Reversed by the First Circuit</vt:lpstr>
      <vt:lpstr>VI. A Number of the Title III Court Rulings Have Been Modified or Reversed by the First Circuit</vt:lpstr>
      <vt:lpstr>VI. A Number of the Title III Court Rulings Have Been Modified or Reversed by the First Circuit</vt:lpstr>
      <vt:lpstr>VI. A Number of the Title III Court Rulings Have Been Modified or Reversed by the First Circuit</vt:lpstr>
      <vt:lpstr>VI. A Number of the Title III Court Rulings Have Been Modified or Reversed by the First Circuit</vt:lpstr>
      <vt:lpstr>VI. A Number of the Title III Court Rulings Have Been Modified or Reversed by the First Circuit</vt:lpstr>
      <vt:lpstr>VI. A Number of the Title III Court Rulings Have Been Modified or Reversed by the First Circuit</vt:lpstr>
      <vt:lpstr>VI. A Number of the Title III Court Rulings Have Been Modified or Reversed by the First Circuit</vt:lpstr>
      <vt:lpstr>VI. A Number of the Title III Court Rulings Have Been Modified or Reversed by the First Circuit</vt:lpstr>
      <vt:lpstr>VI. A Number of the Title III Court Rulings Have Been Modified or Reversed by the First Circuit</vt:lpstr>
      <vt:lpstr>VI. A Number of the Title III Court Rulings Have Been Modified or Reversed by the First Circuit</vt:lpstr>
      <vt:lpstr>VI. A Number of the Title III Court Rulings Have Been Modified or Reversed by the First Circuit</vt:lpstr>
      <vt:lpstr>VI. A Number of the Title III Court Rulings Have Been Modified or Reversed by the First Circuit</vt:lpstr>
      <vt:lpstr>VI. A Number of the Title III Court Rulings Have Been Modified or Reversed by the First Circuit</vt:lpstr>
      <vt:lpstr>VI. A Number of the Title III Court Rulings Have Been Modified or Reversed by the First Circuit</vt:lpstr>
      <vt:lpstr>VII. How Has Title III of PROMESA Worked So Far?</vt:lpstr>
      <vt:lpstr>VII. How Has Title III of PROMESA Worked So Far?</vt:lpstr>
      <vt:lpstr>VII. How Has Title III of PROMESA Worked So Far?</vt:lpstr>
      <vt:lpstr>VII. How Has Title III of PROMESA Worked So Far?</vt:lpstr>
      <vt:lpstr>VII. How Has Title III of PROMESA Worked So Far?</vt:lpstr>
      <vt:lpstr>VII. How Has Title III of PROMESA Worked So Far?</vt:lpstr>
      <vt:lpstr>VII. How Has Title III of PROMESA Worked So Far?</vt:lpstr>
      <vt:lpstr>VII. How Has Title III of PROMESA Worked So Far?</vt:lpstr>
      <vt:lpstr>VII. How Has Title III of PROMESA Worked So Far?</vt:lpstr>
      <vt:lpstr>VII. How Has Title III of PROMESA Worked So Far?</vt:lpstr>
      <vt:lpstr>VII. How Has Title III of PROMESA Worked So Far?</vt:lpstr>
      <vt:lpstr>VII. How Has Title III of PROMESA Worked So Far?</vt:lpstr>
      <vt:lpstr>VII. How Has Title III of PROMESA Worked So Far?</vt:lpstr>
      <vt:lpstr>VII. How Has Title III of PROMESA Worked So Far?</vt:lpstr>
      <vt:lpstr>VII. How Has Title III of PROMESA Worked So Far?</vt:lpstr>
      <vt:lpstr>VII. How Has Title III of PROMESA Worked So Far?</vt:lpstr>
      <vt:lpstr>VII. How Has Title III of PROMESA Worked So Far?</vt:lpstr>
      <vt:lpstr>VII. How Has Title III of PROMESA Worked So Far?</vt:lpstr>
      <vt:lpstr>VII. How Has Title III of PROMESA Worked So Far?</vt:lpstr>
      <vt:lpstr>VII. How Has Title III of PROMESA Worked So Far?</vt:lpstr>
      <vt:lpstr>VII. How Has Title III of PROMESA Worked So Far?</vt:lpstr>
      <vt:lpstr>VII. How Has Title III of PROMESA Worked So Far?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PROMESA: The Good, the Bad and the Ugly How Financial Recovery Can Be Obtained!  How Special Revenues Should Work! How PROMESA Is Working!</dc:title>
  <dc:creator>D'Arcy, Michael</dc:creator>
  <cp:lastModifiedBy>TECH</cp:lastModifiedBy>
  <cp:revision>1</cp:revision>
  <cp:lastPrinted>1900-01-01T06:00:00Z</cp:lastPrinted>
  <dcterms:created xsi:type="dcterms:W3CDTF">1900-01-01T06:00:00Z</dcterms:created>
  <dcterms:modified xsi:type="dcterms:W3CDTF">2019-05-16T16:08:07Z</dcterms:modified>
</cp:coreProperties>
</file>