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 id="2147486116" r:id="rId2"/>
  </p:sldMasterIdLst>
  <p:notesMasterIdLst>
    <p:notesMasterId r:id="rId186"/>
  </p:notesMasterIdLst>
  <p:handoutMasterIdLst>
    <p:handoutMasterId r:id="rId187"/>
  </p:handoutMasterIdLst>
  <p:sldIdLst>
    <p:sldId id="259" r:id="rId3"/>
    <p:sldId id="477" r:id="rId4"/>
    <p:sldId id="625" r:id="rId5"/>
    <p:sldId id="473" r:id="rId6"/>
    <p:sldId id="626" r:id="rId7"/>
    <p:sldId id="627" r:id="rId8"/>
    <p:sldId id="616" r:id="rId9"/>
    <p:sldId id="265" r:id="rId10"/>
    <p:sldId id="520" r:id="rId11"/>
    <p:sldId id="266" r:id="rId12"/>
    <p:sldId id="267" r:id="rId13"/>
    <p:sldId id="261" r:id="rId14"/>
    <p:sldId id="262" r:id="rId15"/>
    <p:sldId id="274" r:id="rId16"/>
    <p:sldId id="263" r:id="rId17"/>
    <p:sldId id="268" r:id="rId18"/>
    <p:sldId id="275" r:id="rId19"/>
    <p:sldId id="551" r:id="rId20"/>
    <p:sldId id="500" r:id="rId21"/>
    <p:sldId id="501" r:id="rId22"/>
    <p:sldId id="523" r:id="rId23"/>
    <p:sldId id="502" r:id="rId24"/>
    <p:sldId id="503" r:id="rId25"/>
    <p:sldId id="504" r:id="rId26"/>
    <p:sldId id="505" r:id="rId27"/>
    <p:sldId id="506" r:id="rId28"/>
    <p:sldId id="507" r:id="rId29"/>
    <p:sldId id="508" r:id="rId30"/>
    <p:sldId id="278" r:id="rId31"/>
    <p:sldId id="279" r:id="rId32"/>
    <p:sldId id="280" r:id="rId33"/>
    <p:sldId id="281" r:id="rId34"/>
    <p:sldId id="282" r:id="rId35"/>
    <p:sldId id="283" r:id="rId36"/>
    <p:sldId id="284" r:id="rId37"/>
    <p:sldId id="285" r:id="rId38"/>
    <p:sldId id="286" r:id="rId39"/>
    <p:sldId id="288" r:id="rId40"/>
    <p:sldId id="289" r:id="rId41"/>
    <p:sldId id="374" r:id="rId42"/>
    <p:sldId id="290" r:id="rId43"/>
    <p:sldId id="291" r:id="rId44"/>
    <p:sldId id="292" r:id="rId45"/>
    <p:sldId id="293" r:id="rId46"/>
    <p:sldId id="294" r:id="rId47"/>
    <p:sldId id="295" r:id="rId48"/>
    <p:sldId id="296" r:id="rId49"/>
    <p:sldId id="297" r:id="rId50"/>
    <p:sldId id="298" r:id="rId51"/>
    <p:sldId id="301" r:id="rId52"/>
    <p:sldId id="300" r:id="rId53"/>
    <p:sldId id="302" r:id="rId54"/>
    <p:sldId id="303" r:id="rId55"/>
    <p:sldId id="304" r:id="rId56"/>
    <p:sldId id="305" r:id="rId57"/>
    <p:sldId id="306" r:id="rId58"/>
    <p:sldId id="307" r:id="rId59"/>
    <p:sldId id="309" r:id="rId60"/>
    <p:sldId id="310" r:id="rId61"/>
    <p:sldId id="311" r:id="rId62"/>
    <p:sldId id="375" r:id="rId63"/>
    <p:sldId id="376" r:id="rId64"/>
    <p:sldId id="377" r:id="rId65"/>
    <p:sldId id="378" r:id="rId66"/>
    <p:sldId id="509" r:id="rId67"/>
    <p:sldId id="349" r:id="rId68"/>
    <p:sldId id="553" r:id="rId69"/>
    <p:sldId id="600" r:id="rId70"/>
    <p:sldId id="351" r:id="rId71"/>
    <p:sldId id="601" r:id="rId72"/>
    <p:sldId id="602" r:id="rId73"/>
    <p:sldId id="352" r:id="rId74"/>
    <p:sldId id="353" r:id="rId75"/>
    <p:sldId id="264" r:id="rId76"/>
    <p:sldId id="355" r:id="rId77"/>
    <p:sldId id="615" r:id="rId78"/>
    <p:sldId id="372" r:id="rId79"/>
    <p:sldId id="373" r:id="rId80"/>
    <p:sldId id="603" r:id="rId81"/>
    <p:sldId id="554" r:id="rId82"/>
    <p:sldId id="555" r:id="rId83"/>
    <p:sldId id="556" r:id="rId84"/>
    <p:sldId id="557" r:id="rId85"/>
    <p:sldId id="558" r:id="rId86"/>
    <p:sldId id="388" r:id="rId87"/>
    <p:sldId id="389" r:id="rId88"/>
    <p:sldId id="390" r:id="rId89"/>
    <p:sldId id="391" r:id="rId90"/>
    <p:sldId id="392" r:id="rId91"/>
    <p:sldId id="393" r:id="rId92"/>
    <p:sldId id="604" r:id="rId93"/>
    <p:sldId id="394" r:id="rId94"/>
    <p:sldId id="395" r:id="rId95"/>
    <p:sldId id="396" r:id="rId96"/>
    <p:sldId id="397" r:id="rId97"/>
    <p:sldId id="398" r:id="rId98"/>
    <p:sldId id="399" r:id="rId99"/>
    <p:sldId id="400" r:id="rId100"/>
    <p:sldId id="401" r:id="rId101"/>
    <p:sldId id="402" r:id="rId102"/>
    <p:sldId id="403" r:id="rId103"/>
    <p:sldId id="404" r:id="rId104"/>
    <p:sldId id="405" r:id="rId105"/>
    <p:sldId id="406" r:id="rId106"/>
    <p:sldId id="407" r:id="rId107"/>
    <p:sldId id="408" r:id="rId108"/>
    <p:sldId id="605" r:id="rId109"/>
    <p:sldId id="575" r:id="rId110"/>
    <p:sldId id="606" r:id="rId111"/>
    <p:sldId id="576" r:id="rId112"/>
    <p:sldId id="598" r:id="rId113"/>
    <p:sldId id="577" r:id="rId114"/>
    <p:sldId id="578" r:id="rId115"/>
    <p:sldId id="579" r:id="rId116"/>
    <p:sldId id="580" r:id="rId117"/>
    <p:sldId id="581" r:id="rId118"/>
    <p:sldId id="582" r:id="rId119"/>
    <p:sldId id="607" r:id="rId120"/>
    <p:sldId id="583" r:id="rId121"/>
    <p:sldId id="584" r:id="rId122"/>
    <p:sldId id="585" r:id="rId123"/>
    <p:sldId id="608" r:id="rId124"/>
    <p:sldId id="587" r:id="rId125"/>
    <p:sldId id="588" r:id="rId126"/>
    <p:sldId id="589" r:id="rId127"/>
    <p:sldId id="590" r:id="rId128"/>
    <p:sldId id="591" r:id="rId129"/>
    <p:sldId id="609" r:id="rId130"/>
    <p:sldId id="592" r:id="rId131"/>
    <p:sldId id="593" r:id="rId132"/>
    <p:sldId id="594" r:id="rId133"/>
    <p:sldId id="595" r:id="rId134"/>
    <p:sldId id="596" r:id="rId135"/>
    <p:sldId id="610" r:id="rId136"/>
    <p:sldId id="597" r:id="rId137"/>
    <p:sldId id="611" r:id="rId138"/>
    <p:sldId id="612" r:id="rId139"/>
    <p:sldId id="617" r:id="rId140"/>
    <p:sldId id="618" r:id="rId141"/>
    <p:sldId id="619" r:id="rId142"/>
    <p:sldId id="620" r:id="rId143"/>
    <p:sldId id="497" r:id="rId144"/>
    <p:sldId id="621" r:id="rId145"/>
    <p:sldId id="567" r:id="rId146"/>
    <p:sldId id="329" r:id="rId147"/>
    <p:sldId id="330" r:id="rId148"/>
    <p:sldId id="510" r:id="rId149"/>
    <p:sldId id="380" r:id="rId150"/>
    <p:sldId id="496" r:id="rId151"/>
    <p:sldId id="381" r:id="rId152"/>
    <p:sldId id="569" r:id="rId153"/>
    <p:sldId id="379" r:id="rId154"/>
    <p:sldId id="530" r:id="rId155"/>
    <p:sldId id="570" r:id="rId156"/>
    <p:sldId id="574" r:id="rId157"/>
    <p:sldId id="622" r:id="rId158"/>
    <p:sldId id="480" r:id="rId159"/>
    <p:sldId id="337" r:id="rId160"/>
    <p:sldId id="623" r:id="rId161"/>
    <p:sldId id="624" r:id="rId162"/>
    <p:sldId id="532" r:id="rId163"/>
    <p:sldId id="533" r:id="rId164"/>
    <p:sldId id="534" r:id="rId165"/>
    <p:sldId id="535" r:id="rId166"/>
    <p:sldId id="536" r:id="rId167"/>
    <p:sldId id="542" r:id="rId168"/>
    <p:sldId id="543" r:id="rId169"/>
    <p:sldId id="545" r:id="rId170"/>
    <p:sldId id="546" r:id="rId171"/>
    <p:sldId id="547" r:id="rId172"/>
    <p:sldId id="571" r:id="rId173"/>
    <p:sldId id="338" r:id="rId174"/>
    <p:sldId id="339" r:id="rId175"/>
    <p:sldId id="550" r:id="rId176"/>
    <p:sldId id="513" r:id="rId177"/>
    <p:sldId id="527" r:id="rId178"/>
    <p:sldId id="514" r:id="rId179"/>
    <p:sldId id="528" r:id="rId180"/>
    <p:sldId id="613" r:id="rId181"/>
    <p:sldId id="347" r:id="rId182"/>
    <p:sldId id="614" r:id="rId183"/>
    <p:sldId id="350" r:id="rId184"/>
    <p:sldId id="258" r:id="rId185"/>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Arial" charset="0"/>
        <a:ea typeface="ＭＳ Ｐゴシック" charset="-128"/>
        <a:cs typeface="+mn-cs"/>
      </a:defRPr>
    </a:lvl1pPr>
    <a:lvl2pPr marL="457200" algn="l" defTabSz="457200" rtl="0" eaLnBrk="0" fontAlgn="base" hangingPunct="0">
      <a:spcBef>
        <a:spcPct val="0"/>
      </a:spcBef>
      <a:spcAft>
        <a:spcPct val="0"/>
      </a:spcAft>
      <a:defRPr kern="1200">
        <a:solidFill>
          <a:schemeClr val="tx1"/>
        </a:solidFill>
        <a:latin typeface="Arial" charset="0"/>
        <a:ea typeface="ＭＳ Ｐゴシック" charset="-128"/>
        <a:cs typeface="+mn-cs"/>
      </a:defRPr>
    </a:lvl2pPr>
    <a:lvl3pPr marL="914400" algn="l" defTabSz="457200" rtl="0" eaLnBrk="0" fontAlgn="base" hangingPunct="0">
      <a:spcBef>
        <a:spcPct val="0"/>
      </a:spcBef>
      <a:spcAft>
        <a:spcPct val="0"/>
      </a:spcAft>
      <a:defRPr kern="1200">
        <a:solidFill>
          <a:schemeClr val="tx1"/>
        </a:solidFill>
        <a:latin typeface="Arial" charset="0"/>
        <a:ea typeface="ＭＳ Ｐゴシック" charset="-128"/>
        <a:cs typeface="+mn-cs"/>
      </a:defRPr>
    </a:lvl3pPr>
    <a:lvl4pPr marL="1371600" algn="l" defTabSz="457200" rtl="0" eaLnBrk="0" fontAlgn="base" hangingPunct="0">
      <a:spcBef>
        <a:spcPct val="0"/>
      </a:spcBef>
      <a:spcAft>
        <a:spcPct val="0"/>
      </a:spcAft>
      <a:defRPr kern="1200">
        <a:solidFill>
          <a:schemeClr val="tx1"/>
        </a:solidFill>
        <a:latin typeface="Arial" charset="0"/>
        <a:ea typeface="ＭＳ Ｐゴシック" charset="-128"/>
        <a:cs typeface="+mn-cs"/>
      </a:defRPr>
    </a:lvl4pPr>
    <a:lvl5pPr marL="1828800" algn="l" defTabSz="457200" rtl="0" eaLnBrk="0" fontAlgn="base" hangingPunct="0">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300"/>
    <a:srgbClr val="0C3873"/>
    <a:srgbClr val="262324"/>
    <a:srgbClr val="D72E40"/>
    <a:srgbClr val="003366"/>
    <a:srgbClr val="404040"/>
    <a:srgbClr val="0C3F70"/>
    <a:srgbClr val="0E3490"/>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655"/>
    <p:restoredTop sz="94677"/>
  </p:normalViewPr>
  <p:slideViewPr>
    <p:cSldViewPr snapToObjects="1">
      <p:cViewPr>
        <p:scale>
          <a:sx n="118" d="100"/>
          <a:sy n="118" d="100"/>
        </p:scale>
        <p:origin x="-1410" y="-186"/>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33" Type="http://schemas.openxmlformats.org/officeDocument/2006/relationships/slide" Target="slides/slide131.xml"/><Relationship Id="rId138" Type="http://schemas.openxmlformats.org/officeDocument/2006/relationships/slide" Target="slides/slide136.xml"/><Relationship Id="rId154" Type="http://schemas.openxmlformats.org/officeDocument/2006/relationships/slide" Target="slides/slide152.xml"/><Relationship Id="rId159" Type="http://schemas.openxmlformats.org/officeDocument/2006/relationships/slide" Target="slides/slide157.xml"/><Relationship Id="rId175" Type="http://schemas.openxmlformats.org/officeDocument/2006/relationships/slide" Target="slides/slide173.xml"/><Relationship Id="rId170" Type="http://schemas.openxmlformats.org/officeDocument/2006/relationships/slide" Target="slides/slide168.xml"/><Relationship Id="rId191" Type="http://schemas.openxmlformats.org/officeDocument/2006/relationships/tableStyles" Target="tableStyles.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slide" Target="slides/slide121.xml"/><Relationship Id="rId128" Type="http://schemas.openxmlformats.org/officeDocument/2006/relationships/slide" Target="slides/slide126.xml"/><Relationship Id="rId144" Type="http://schemas.openxmlformats.org/officeDocument/2006/relationships/slide" Target="slides/slide142.xml"/><Relationship Id="rId149" Type="http://schemas.openxmlformats.org/officeDocument/2006/relationships/slide" Target="slides/slide147.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160" Type="http://schemas.openxmlformats.org/officeDocument/2006/relationships/slide" Target="slides/slide158.xml"/><Relationship Id="rId165" Type="http://schemas.openxmlformats.org/officeDocument/2006/relationships/slide" Target="slides/slide163.xml"/><Relationship Id="rId181" Type="http://schemas.openxmlformats.org/officeDocument/2006/relationships/slide" Target="slides/slide179.xml"/><Relationship Id="rId186" Type="http://schemas.openxmlformats.org/officeDocument/2006/relationships/notesMaster" Target="notesMasters/notesMaster1.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113" Type="http://schemas.openxmlformats.org/officeDocument/2006/relationships/slide" Target="slides/slide111.xml"/><Relationship Id="rId118" Type="http://schemas.openxmlformats.org/officeDocument/2006/relationships/slide" Target="slides/slide116.xml"/><Relationship Id="rId134" Type="http://schemas.openxmlformats.org/officeDocument/2006/relationships/slide" Target="slides/slide132.xml"/><Relationship Id="rId139" Type="http://schemas.openxmlformats.org/officeDocument/2006/relationships/slide" Target="slides/slide137.xml"/><Relationship Id="rId80" Type="http://schemas.openxmlformats.org/officeDocument/2006/relationships/slide" Target="slides/slide78.xml"/><Relationship Id="rId85" Type="http://schemas.openxmlformats.org/officeDocument/2006/relationships/slide" Target="slides/slide83.xml"/><Relationship Id="rId150" Type="http://schemas.openxmlformats.org/officeDocument/2006/relationships/slide" Target="slides/slide148.xml"/><Relationship Id="rId155" Type="http://schemas.openxmlformats.org/officeDocument/2006/relationships/slide" Target="slides/slide153.xml"/><Relationship Id="rId171" Type="http://schemas.openxmlformats.org/officeDocument/2006/relationships/slide" Target="slides/slide169.xml"/><Relationship Id="rId176" Type="http://schemas.openxmlformats.org/officeDocument/2006/relationships/slide" Target="slides/slide174.xml"/><Relationship Id="rId12" Type="http://schemas.openxmlformats.org/officeDocument/2006/relationships/slide" Target="slides/slide10.xml"/><Relationship Id="rId17" Type="http://schemas.openxmlformats.org/officeDocument/2006/relationships/slide" Target="slides/slide15.xml"/><Relationship Id="rId33" Type="http://schemas.openxmlformats.org/officeDocument/2006/relationships/slide" Target="slides/slide31.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slide" Target="slides/slide101.xml"/><Relationship Id="rId108" Type="http://schemas.openxmlformats.org/officeDocument/2006/relationships/slide" Target="slides/slide106.xml"/><Relationship Id="rId124" Type="http://schemas.openxmlformats.org/officeDocument/2006/relationships/slide" Target="slides/slide122.xml"/><Relationship Id="rId129" Type="http://schemas.openxmlformats.org/officeDocument/2006/relationships/slide" Target="slides/slide127.xml"/><Relationship Id="rId54" Type="http://schemas.openxmlformats.org/officeDocument/2006/relationships/slide" Target="slides/slide52.xml"/><Relationship Id="rId70" Type="http://schemas.openxmlformats.org/officeDocument/2006/relationships/slide" Target="slides/slide68.xml"/><Relationship Id="rId75" Type="http://schemas.openxmlformats.org/officeDocument/2006/relationships/slide" Target="slides/slide73.xml"/><Relationship Id="rId91" Type="http://schemas.openxmlformats.org/officeDocument/2006/relationships/slide" Target="slides/slide89.xml"/><Relationship Id="rId96" Type="http://schemas.openxmlformats.org/officeDocument/2006/relationships/slide" Target="slides/slide94.xml"/><Relationship Id="rId140" Type="http://schemas.openxmlformats.org/officeDocument/2006/relationships/slide" Target="slides/slide138.xml"/><Relationship Id="rId145" Type="http://schemas.openxmlformats.org/officeDocument/2006/relationships/slide" Target="slides/slide143.xml"/><Relationship Id="rId161" Type="http://schemas.openxmlformats.org/officeDocument/2006/relationships/slide" Target="slides/slide159.xml"/><Relationship Id="rId166" Type="http://schemas.openxmlformats.org/officeDocument/2006/relationships/slide" Target="slides/slide164.xml"/><Relationship Id="rId182" Type="http://schemas.openxmlformats.org/officeDocument/2006/relationships/slide" Target="slides/slide180.xml"/><Relationship Id="rId187"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23" Type="http://schemas.openxmlformats.org/officeDocument/2006/relationships/slide" Target="slides/slide21.xml"/><Relationship Id="rId28" Type="http://schemas.openxmlformats.org/officeDocument/2006/relationships/slide" Target="slides/slide26.xml"/><Relationship Id="rId49" Type="http://schemas.openxmlformats.org/officeDocument/2006/relationships/slide" Target="slides/slide47.xml"/><Relationship Id="rId114" Type="http://schemas.openxmlformats.org/officeDocument/2006/relationships/slide" Target="slides/slide112.xml"/><Relationship Id="rId119" Type="http://schemas.openxmlformats.org/officeDocument/2006/relationships/slide" Target="slides/slide117.xml"/><Relationship Id="rId44" Type="http://schemas.openxmlformats.org/officeDocument/2006/relationships/slide" Target="slides/slide42.xml"/><Relationship Id="rId60" Type="http://schemas.openxmlformats.org/officeDocument/2006/relationships/slide" Target="slides/slide58.xml"/><Relationship Id="rId65" Type="http://schemas.openxmlformats.org/officeDocument/2006/relationships/slide" Target="slides/slide63.xml"/><Relationship Id="rId81" Type="http://schemas.openxmlformats.org/officeDocument/2006/relationships/slide" Target="slides/slide79.xml"/><Relationship Id="rId86" Type="http://schemas.openxmlformats.org/officeDocument/2006/relationships/slide" Target="slides/slide84.xml"/><Relationship Id="rId130" Type="http://schemas.openxmlformats.org/officeDocument/2006/relationships/slide" Target="slides/slide128.xml"/><Relationship Id="rId135" Type="http://schemas.openxmlformats.org/officeDocument/2006/relationships/slide" Target="slides/slide133.xml"/><Relationship Id="rId151" Type="http://schemas.openxmlformats.org/officeDocument/2006/relationships/slide" Target="slides/slide149.xml"/><Relationship Id="rId156" Type="http://schemas.openxmlformats.org/officeDocument/2006/relationships/slide" Target="slides/slide154.xml"/><Relationship Id="rId177" Type="http://schemas.openxmlformats.org/officeDocument/2006/relationships/slide" Target="slides/slide175.xml"/><Relationship Id="rId172" Type="http://schemas.openxmlformats.org/officeDocument/2006/relationships/slide" Target="slides/slide170.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slide" Target="slides/slide118.xml"/><Relationship Id="rId125" Type="http://schemas.openxmlformats.org/officeDocument/2006/relationships/slide" Target="slides/slide123.xml"/><Relationship Id="rId141" Type="http://schemas.openxmlformats.org/officeDocument/2006/relationships/slide" Target="slides/slide139.xml"/><Relationship Id="rId146" Type="http://schemas.openxmlformats.org/officeDocument/2006/relationships/slide" Target="slides/slide144.xml"/><Relationship Id="rId167" Type="http://schemas.openxmlformats.org/officeDocument/2006/relationships/slide" Target="slides/slide165.xml"/><Relationship Id="rId188" Type="http://schemas.openxmlformats.org/officeDocument/2006/relationships/presProps" Target="presProp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162" Type="http://schemas.openxmlformats.org/officeDocument/2006/relationships/slide" Target="slides/slide160.xml"/><Relationship Id="rId183" Type="http://schemas.openxmlformats.org/officeDocument/2006/relationships/slide" Target="slides/slide181.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 Id="rId131" Type="http://schemas.openxmlformats.org/officeDocument/2006/relationships/slide" Target="slides/slide129.xml"/><Relationship Id="rId136" Type="http://schemas.openxmlformats.org/officeDocument/2006/relationships/slide" Target="slides/slide134.xml"/><Relationship Id="rId157" Type="http://schemas.openxmlformats.org/officeDocument/2006/relationships/slide" Target="slides/slide155.xml"/><Relationship Id="rId178" Type="http://schemas.openxmlformats.org/officeDocument/2006/relationships/slide" Target="slides/slide176.xml"/><Relationship Id="rId61" Type="http://schemas.openxmlformats.org/officeDocument/2006/relationships/slide" Target="slides/slide59.xml"/><Relationship Id="rId82" Type="http://schemas.openxmlformats.org/officeDocument/2006/relationships/slide" Target="slides/slide80.xml"/><Relationship Id="rId152" Type="http://schemas.openxmlformats.org/officeDocument/2006/relationships/slide" Target="slides/slide150.xml"/><Relationship Id="rId173" Type="http://schemas.openxmlformats.org/officeDocument/2006/relationships/slide" Target="slides/slide171.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26" Type="http://schemas.openxmlformats.org/officeDocument/2006/relationships/slide" Target="slides/slide124.xml"/><Relationship Id="rId147" Type="http://schemas.openxmlformats.org/officeDocument/2006/relationships/slide" Target="slides/slide145.xml"/><Relationship Id="rId168" Type="http://schemas.openxmlformats.org/officeDocument/2006/relationships/slide" Target="slides/slide166.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slide" Target="slides/slide119.xml"/><Relationship Id="rId142" Type="http://schemas.openxmlformats.org/officeDocument/2006/relationships/slide" Target="slides/slide140.xml"/><Relationship Id="rId163" Type="http://schemas.openxmlformats.org/officeDocument/2006/relationships/slide" Target="slides/slide161.xml"/><Relationship Id="rId184" Type="http://schemas.openxmlformats.org/officeDocument/2006/relationships/slide" Target="slides/slide182.xml"/><Relationship Id="rId189" Type="http://schemas.openxmlformats.org/officeDocument/2006/relationships/viewProps" Target="viewProps.xml"/><Relationship Id="rId3" Type="http://schemas.openxmlformats.org/officeDocument/2006/relationships/slide" Target="slides/slide1.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 Id="rId116" Type="http://schemas.openxmlformats.org/officeDocument/2006/relationships/slide" Target="slides/slide114.xml"/><Relationship Id="rId137" Type="http://schemas.openxmlformats.org/officeDocument/2006/relationships/slide" Target="slides/slide135.xml"/><Relationship Id="rId158" Type="http://schemas.openxmlformats.org/officeDocument/2006/relationships/slide" Target="slides/slide156.xml"/><Relationship Id="rId20" Type="http://schemas.openxmlformats.org/officeDocument/2006/relationships/slide" Target="slides/slide18.xml"/><Relationship Id="rId41" Type="http://schemas.openxmlformats.org/officeDocument/2006/relationships/slide" Target="slides/slide39.xml"/><Relationship Id="rId62" Type="http://schemas.openxmlformats.org/officeDocument/2006/relationships/slide" Target="slides/slide60.xml"/><Relationship Id="rId83" Type="http://schemas.openxmlformats.org/officeDocument/2006/relationships/slide" Target="slides/slide81.xml"/><Relationship Id="rId88" Type="http://schemas.openxmlformats.org/officeDocument/2006/relationships/slide" Target="slides/slide86.xml"/><Relationship Id="rId111" Type="http://schemas.openxmlformats.org/officeDocument/2006/relationships/slide" Target="slides/slide109.xml"/><Relationship Id="rId132" Type="http://schemas.openxmlformats.org/officeDocument/2006/relationships/slide" Target="slides/slide130.xml"/><Relationship Id="rId153" Type="http://schemas.openxmlformats.org/officeDocument/2006/relationships/slide" Target="slides/slide151.xml"/><Relationship Id="rId174" Type="http://schemas.openxmlformats.org/officeDocument/2006/relationships/slide" Target="slides/slide172.xml"/><Relationship Id="rId179" Type="http://schemas.openxmlformats.org/officeDocument/2006/relationships/slide" Target="slides/slide177.xml"/><Relationship Id="rId190" Type="http://schemas.openxmlformats.org/officeDocument/2006/relationships/theme" Target="theme/theme1.xml"/><Relationship Id="rId15" Type="http://schemas.openxmlformats.org/officeDocument/2006/relationships/slide" Target="slides/slide13.xml"/><Relationship Id="rId36" Type="http://schemas.openxmlformats.org/officeDocument/2006/relationships/slide" Target="slides/slide34.xml"/><Relationship Id="rId57" Type="http://schemas.openxmlformats.org/officeDocument/2006/relationships/slide" Target="slides/slide55.xml"/><Relationship Id="rId106" Type="http://schemas.openxmlformats.org/officeDocument/2006/relationships/slide" Target="slides/slide104.xml"/><Relationship Id="rId127" Type="http://schemas.openxmlformats.org/officeDocument/2006/relationships/slide" Target="slides/slide125.xml"/><Relationship Id="rId10" Type="http://schemas.openxmlformats.org/officeDocument/2006/relationships/slide" Target="slides/slide8.xml"/><Relationship Id="rId31" Type="http://schemas.openxmlformats.org/officeDocument/2006/relationships/slide" Target="slides/slide29.xml"/><Relationship Id="rId52" Type="http://schemas.openxmlformats.org/officeDocument/2006/relationships/slide" Target="slides/slide50.xml"/><Relationship Id="rId73" Type="http://schemas.openxmlformats.org/officeDocument/2006/relationships/slide" Target="slides/slide71.xml"/><Relationship Id="rId78" Type="http://schemas.openxmlformats.org/officeDocument/2006/relationships/slide" Target="slides/slide76.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slide" Target="slides/slide120.xml"/><Relationship Id="rId143" Type="http://schemas.openxmlformats.org/officeDocument/2006/relationships/slide" Target="slides/slide141.xml"/><Relationship Id="rId148" Type="http://schemas.openxmlformats.org/officeDocument/2006/relationships/slide" Target="slides/slide146.xml"/><Relationship Id="rId164" Type="http://schemas.openxmlformats.org/officeDocument/2006/relationships/slide" Target="slides/slide162.xml"/><Relationship Id="rId169" Type="http://schemas.openxmlformats.org/officeDocument/2006/relationships/slide" Target="slides/slide167.xml"/><Relationship Id="rId185" Type="http://schemas.openxmlformats.org/officeDocument/2006/relationships/slide" Target="slides/slide183.xml"/><Relationship Id="rId4" Type="http://schemas.openxmlformats.org/officeDocument/2006/relationships/slide" Target="slides/slide2.xml"/><Relationship Id="rId9" Type="http://schemas.openxmlformats.org/officeDocument/2006/relationships/slide" Target="slides/slide7.xml"/><Relationship Id="rId180" Type="http://schemas.openxmlformats.org/officeDocument/2006/relationships/slide" Target="slides/slide17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Arial" pitchFamily="-109" charset="0"/>
                <a:ea typeface="ＭＳ Ｐゴシック" pitchFamily="-109" charset="-128"/>
                <a:cs typeface="ＭＳ Ｐゴシック" pitchFamily="-109" charset="-128"/>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fld id="{9AD723B9-BFBC-334C-9EC1-2EC2875E401D}" type="datetime1">
              <a:rPr lang="en-US" altLang="en-US"/>
              <a:pPr>
                <a:defRPr/>
              </a:pPr>
              <a:t>5/16/2019</a:t>
            </a:fld>
            <a:endParaRPr lang="en-US" alt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Arial" pitchFamily="-109" charset="0"/>
                <a:ea typeface="ＭＳ Ｐゴシック" pitchFamily="-109" charset="-128"/>
                <a:cs typeface="ＭＳ Ｐゴシック" pitchFamily="-109" charset="-128"/>
              </a:defRPr>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468E552-B735-9E48-BB22-06223BEDA983}" type="slidenum">
              <a:rPr lang="en-US" altLang="en-US"/>
              <a:pPr>
                <a:defRPr/>
              </a:pPr>
              <a:t>‹#›</a:t>
            </a:fld>
            <a:endParaRPr lang="en-US" altLang="en-US" dirty="0"/>
          </a:p>
        </p:txBody>
      </p:sp>
    </p:spTree>
    <p:extLst>
      <p:ext uri="{BB962C8B-B14F-4D97-AF65-F5344CB8AC3E}">
        <p14:creationId xmlns:p14="http://schemas.microsoft.com/office/powerpoint/2010/main" val="4672792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itchFamily="-109" charset="0"/>
                <a:ea typeface="ＭＳ Ｐゴシック" pitchFamily="-109" charset="-128"/>
                <a:cs typeface="ＭＳ Ｐゴシック" pitchFamily="-109" charset="-128"/>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atin typeface="Calibri" charset="0"/>
              </a:defRPr>
            </a:lvl1pPr>
          </a:lstStyle>
          <a:p>
            <a:pPr>
              <a:defRPr/>
            </a:pPr>
            <a:fld id="{D2CB2578-42E9-6348-9AF8-BC4D094AAACA}" type="datetime1">
              <a:rPr lang="en-US" altLang="en-US"/>
              <a:pPr>
                <a:defRPr/>
              </a:pPr>
              <a:t>5/16/2019</a:t>
            </a:fld>
            <a:endParaRPr lang="en-US" alt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itchFamily="-109" charset="0"/>
                <a:ea typeface="ＭＳ Ｐゴシック" pitchFamily="-109" charset="-128"/>
                <a:cs typeface="ＭＳ Ｐゴシック" pitchFamily="-109" charset="-128"/>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charset="0"/>
              </a:defRPr>
            </a:lvl1pPr>
          </a:lstStyle>
          <a:p>
            <a:pPr>
              <a:defRPr/>
            </a:pPr>
            <a:fld id="{5B40BD8F-F339-8342-9A88-BA7AE5C9E2D0}" type="slidenum">
              <a:rPr lang="en-US" altLang="en-US"/>
              <a:pPr>
                <a:defRPr/>
              </a:pPr>
              <a:t>‹#›</a:t>
            </a:fld>
            <a:endParaRPr lang="en-US" altLang="en-US" dirty="0"/>
          </a:p>
        </p:txBody>
      </p:sp>
    </p:spTree>
    <p:extLst>
      <p:ext uri="{BB962C8B-B14F-4D97-AF65-F5344CB8AC3E}">
        <p14:creationId xmlns:p14="http://schemas.microsoft.com/office/powerpoint/2010/main" val="123380552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105" charset="-128"/>
        <a:cs typeface="ＭＳ Ｐゴシック" pitchFamily="-105"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B40BD8F-F339-8342-9A88-BA7AE5C9E2D0}" type="slidenum">
              <a:rPr lang="en-US" altLang="en-US" smtClean="0"/>
              <a:pPr>
                <a:defRPr/>
              </a:pPr>
              <a:t>0</a:t>
            </a:fld>
            <a:endParaRPr lang="en-US" altLang="en-US" dirty="0"/>
          </a:p>
        </p:txBody>
      </p:sp>
    </p:spTree>
    <p:extLst>
      <p:ext uri="{BB962C8B-B14F-4D97-AF65-F5344CB8AC3E}">
        <p14:creationId xmlns:p14="http://schemas.microsoft.com/office/powerpoint/2010/main" val="398238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B40BD8F-F339-8342-9A88-BA7AE5C9E2D0}" type="slidenum">
              <a:rPr lang="en-US" altLang="en-US" smtClean="0"/>
              <a:pPr>
                <a:defRPr/>
              </a:pPr>
              <a:t>12</a:t>
            </a:fld>
            <a:endParaRPr lang="en-US" altLang="en-US" dirty="0"/>
          </a:p>
        </p:txBody>
      </p:sp>
    </p:spTree>
    <p:extLst>
      <p:ext uri="{BB962C8B-B14F-4D97-AF65-F5344CB8AC3E}">
        <p14:creationId xmlns:p14="http://schemas.microsoft.com/office/powerpoint/2010/main" val="552085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B40BD8F-F339-8342-9A88-BA7AE5C9E2D0}" type="slidenum">
              <a:rPr lang="en-US" altLang="en-US" smtClean="0"/>
              <a:pPr>
                <a:defRPr/>
              </a:pPr>
              <a:t>21</a:t>
            </a:fld>
            <a:endParaRPr lang="en-US" altLang="en-US" dirty="0"/>
          </a:p>
        </p:txBody>
      </p:sp>
    </p:spTree>
    <p:extLst>
      <p:ext uri="{BB962C8B-B14F-4D97-AF65-F5344CB8AC3E}">
        <p14:creationId xmlns:p14="http://schemas.microsoft.com/office/powerpoint/2010/main" val="1566283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sz="3600">
                <a:latin typeface="Arial"/>
                <a:cs typeface="Helvetica"/>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sz="2800">
                <a:solidFill>
                  <a:srgbClr val="404040"/>
                </a:solidFill>
                <a:latin typeface="Arial"/>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213951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userDrawn="1"/>
        </p:nvCxnSpPr>
        <p:spPr>
          <a:xfrm>
            <a:off x="0" y="1447800"/>
            <a:ext cx="9144000" cy="1588"/>
          </a:xfrm>
          <a:prstGeom prst="line">
            <a:avLst/>
          </a:prstGeom>
          <a:ln>
            <a:solidFill>
              <a:srgbClr val="003366"/>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000"/>
            </a:lvl1pPr>
            <a:lvl2pPr>
              <a:defRPr sz="18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000"/>
            </a:lvl1pPr>
            <a:lvl2pPr>
              <a:defRPr sz="18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5"/>
          <p:cNvSpPr>
            <a:spLocks noGrp="1"/>
          </p:cNvSpPr>
          <p:nvPr>
            <p:ph type="sldNum" sz="quarter" idx="10"/>
          </p:nvPr>
        </p:nvSpPr>
        <p:spPr/>
        <p:txBody>
          <a:bodyPr/>
          <a:lstStyle>
            <a:lvl1pPr>
              <a:defRPr smtClean="0">
                <a:solidFill>
                  <a:srgbClr val="FFFFFF"/>
                </a:solidFill>
                <a:latin typeface="Helvetica" charset="0"/>
              </a:defRPr>
            </a:lvl1pPr>
          </a:lstStyle>
          <a:p>
            <a:pPr>
              <a:defRPr/>
            </a:pPr>
            <a:fld id="{1C226C16-752C-1E4C-9CBA-867FABCEAE41}" type="slidenum">
              <a:rPr lang="en-US" altLang="en-US"/>
              <a:pPr>
                <a:defRPr/>
              </a:pPr>
              <a:t>‹#›</a:t>
            </a:fld>
            <a:endParaRPr lang="en-US" altLang="en-US" dirty="0"/>
          </a:p>
        </p:txBody>
      </p:sp>
    </p:spTree>
    <p:extLst>
      <p:ext uri="{BB962C8B-B14F-4D97-AF65-F5344CB8AC3E}">
        <p14:creationId xmlns:p14="http://schemas.microsoft.com/office/powerpoint/2010/main" val="297332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Arial"/>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2400">
                <a:latin typeface="Arial"/>
              </a:defRPr>
            </a:lvl1pPr>
            <a:lvl2pPr>
              <a:defRPr sz="2000">
                <a:latin typeface="Arial"/>
              </a:defRPr>
            </a:lvl2pPr>
            <a:lvl3pPr>
              <a:defRPr sz="2000">
                <a:latin typeface="Arial"/>
              </a:defRPr>
            </a:lvl3pPr>
            <a:lvl4pPr>
              <a:defRPr sz="1800">
                <a:latin typeface="Arial"/>
              </a:defRPr>
            </a:lvl4pPr>
            <a:lvl5pPr>
              <a:defRPr sz="1800">
                <a:latin typeface="Aria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Arial"/>
                <a:cs typeface="Helvetic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Slide Number Placeholder 5"/>
          <p:cNvSpPr>
            <a:spLocks noGrp="1"/>
          </p:cNvSpPr>
          <p:nvPr>
            <p:ph type="sldNum" sz="quarter" idx="10"/>
          </p:nvPr>
        </p:nvSpPr>
        <p:spPr/>
        <p:txBody>
          <a:bodyPr/>
          <a:lstStyle>
            <a:lvl1pPr>
              <a:defRPr smtClean="0">
                <a:solidFill>
                  <a:srgbClr val="FFFFFF"/>
                </a:solidFill>
              </a:defRPr>
            </a:lvl1pPr>
          </a:lstStyle>
          <a:p>
            <a:pPr>
              <a:defRPr/>
            </a:pPr>
            <a:fld id="{85541AA0-0AD3-F246-8BA9-F1DA110B2139}" type="slidenum">
              <a:rPr lang="en-US" altLang="en-US"/>
              <a:pPr>
                <a:defRPr/>
              </a:pPr>
              <a:t>‹#›</a:t>
            </a:fld>
            <a:endParaRPr lang="en-US" altLang="en-US" dirty="0"/>
          </a:p>
        </p:txBody>
      </p:sp>
    </p:spTree>
    <p:extLst>
      <p:ext uri="{BB962C8B-B14F-4D97-AF65-F5344CB8AC3E}">
        <p14:creationId xmlns:p14="http://schemas.microsoft.com/office/powerpoint/2010/main" val="769146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Arial"/>
              </a:defRPr>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atin typeface="Aria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600">
                <a:latin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Slide Number Placeholder 5"/>
          <p:cNvSpPr>
            <a:spLocks noGrp="1"/>
          </p:cNvSpPr>
          <p:nvPr>
            <p:ph type="sldNum" sz="quarter" idx="10"/>
          </p:nvPr>
        </p:nvSpPr>
        <p:spPr/>
        <p:txBody>
          <a:bodyPr/>
          <a:lstStyle>
            <a:lvl1pPr>
              <a:defRPr smtClean="0">
                <a:solidFill>
                  <a:srgbClr val="FFFFFF"/>
                </a:solidFill>
              </a:defRPr>
            </a:lvl1pPr>
          </a:lstStyle>
          <a:p>
            <a:pPr>
              <a:defRPr/>
            </a:pPr>
            <a:fld id="{E7F4E1B2-1415-EC42-936D-DC4B70CDDD86}" type="slidenum">
              <a:rPr lang="en-US" altLang="en-US"/>
              <a:pPr>
                <a:defRPr/>
              </a:pPr>
              <a:t>‹#›</a:t>
            </a:fld>
            <a:endParaRPr lang="en-US" altLang="en-US" dirty="0"/>
          </a:p>
        </p:txBody>
      </p:sp>
    </p:spTree>
    <p:extLst>
      <p:ext uri="{BB962C8B-B14F-4D97-AF65-F5344CB8AC3E}">
        <p14:creationId xmlns:p14="http://schemas.microsoft.com/office/powerpoint/2010/main" val="20661952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26586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4" name="Straight Connector 3"/>
          <p:cNvCxnSpPr/>
          <p:nvPr userDrawn="1"/>
        </p:nvCxnSpPr>
        <p:spPr>
          <a:xfrm>
            <a:off x="0" y="1524000"/>
            <a:ext cx="9144000" cy="1588"/>
          </a:xfrm>
          <a:prstGeom prst="line">
            <a:avLst/>
          </a:prstGeom>
          <a:ln>
            <a:solidFill>
              <a:srgbClr val="0C3873"/>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p:cNvSpPr>
            <a:spLocks noGrp="1"/>
          </p:cNvSpPr>
          <p:nvPr>
            <p:ph type="sldNum" sz="quarter" idx="10"/>
          </p:nvPr>
        </p:nvSpPr>
        <p:spPr/>
        <p:txBody>
          <a:bodyPr/>
          <a:lstStyle>
            <a:lvl1pPr>
              <a:defRPr smtClean="0">
                <a:solidFill>
                  <a:srgbClr val="FFFFFF"/>
                </a:solidFill>
                <a:latin typeface="Helvetica" charset="0"/>
              </a:defRPr>
            </a:lvl1pPr>
          </a:lstStyle>
          <a:p>
            <a:pPr>
              <a:defRPr/>
            </a:pPr>
            <a:fld id="{EAC32396-65C2-F243-ACE6-8EAA81F1A56A}" type="slidenum">
              <a:rPr lang="en-US" altLang="en-US"/>
              <a:pPr>
                <a:defRPr/>
              </a:pPr>
              <a:t>‹#›</a:t>
            </a:fld>
            <a:endParaRPr lang="en-US" altLang="en-US" dirty="0"/>
          </a:p>
        </p:txBody>
      </p:sp>
    </p:spTree>
    <p:extLst>
      <p:ext uri="{BB962C8B-B14F-4D97-AF65-F5344CB8AC3E}">
        <p14:creationId xmlns:p14="http://schemas.microsoft.com/office/powerpoint/2010/main" val="9151730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cxnSp>
        <p:nvCxnSpPr>
          <p:cNvPr id="4" name="Straight Connector 3"/>
          <p:cNvCxnSpPr/>
          <p:nvPr userDrawn="1"/>
        </p:nvCxnSpPr>
        <p:spPr>
          <a:xfrm rot="5400000" flipH="1" flipV="1">
            <a:off x="3490118" y="3063082"/>
            <a:ext cx="6126163" cy="0"/>
          </a:xfrm>
          <a:prstGeom prst="line">
            <a:avLst/>
          </a:prstGeom>
          <a:ln>
            <a:solidFill>
              <a:srgbClr val="0C3873"/>
            </a:solidFill>
          </a:ln>
          <a:effectLst/>
        </p:spPr>
        <p:style>
          <a:lnRef idx="2">
            <a:schemeClr val="accent1"/>
          </a:lnRef>
          <a:fillRef idx="0">
            <a:schemeClr val="accent1"/>
          </a:fillRef>
          <a:effectRef idx="1">
            <a:schemeClr val="accent1"/>
          </a:effectRef>
          <a:fontRef idx="minor">
            <a:schemeClr val="tx1"/>
          </a:fontRef>
        </p:style>
      </p:cxnSp>
      <p:sp>
        <p:nvSpPr>
          <p:cNvPr id="2" name="Vertical Title 1"/>
          <p:cNvSpPr>
            <a:spLocks noGrp="1"/>
          </p:cNvSpPr>
          <p:nvPr>
            <p:ph type="title" orient="vert"/>
          </p:nvPr>
        </p:nvSpPr>
        <p:spPr>
          <a:xfrm>
            <a:off x="6629400" y="274638"/>
            <a:ext cx="2057400" cy="5851525"/>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p:cNvSpPr>
            <a:spLocks noGrp="1"/>
          </p:cNvSpPr>
          <p:nvPr>
            <p:ph type="sldNum" sz="quarter" idx="10"/>
          </p:nvPr>
        </p:nvSpPr>
        <p:spPr/>
        <p:txBody>
          <a:bodyPr/>
          <a:lstStyle>
            <a:lvl1pPr>
              <a:defRPr smtClean="0">
                <a:solidFill>
                  <a:srgbClr val="FFFFFF"/>
                </a:solidFill>
                <a:latin typeface="Helvetica" charset="0"/>
              </a:defRPr>
            </a:lvl1pPr>
          </a:lstStyle>
          <a:p>
            <a:pPr>
              <a:defRPr/>
            </a:pPr>
            <a:fld id="{AD0EDF47-ACA2-684F-B784-FBE4AC48202E}" type="slidenum">
              <a:rPr lang="en-US" altLang="en-US"/>
              <a:pPr>
                <a:defRPr/>
              </a:pPr>
              <a:t>‹#›</a:t>
            </a:fld>
            <a:endParaRPr lang="en-US" altLang="en-US" dirty="0"/>
          </a:p>
        </p:txBody>
      </p:sp>
    </p:spTree>
    <p:extLst>
      <p:ext uri="{BB962C8B-B14F-4D97-AF65-F5344CB8AC3E}">
        <p14:creationId xmlns:p14="http://schemas.microsoft.com/office/powerpoint/2010/main" val="10350673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userDrawn="1"/>
        </p:nvSpPr>
        <p:spPr>
          <a:xfrm>
            <a:off x="0" y="0"/>
            <a:ext cx="9162288" cy="6913181"/>
          </a:xfrm>
          <a:prstGeom prst="rect">
            <a:avLst/>
          </a:prstGeom>
          <a:gradFill flip="none" rotWithShape="1">
            <a:gsLst>
              <a:gs pos="25000">
                <a:srgbClr val="0C3873"/>
              </a:gs>
              <a:gs pos="100000">
                <a:srgbClr val="003366">
                  <a:alpha val="70000"/>
                </a:srgb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FFFFFF"/>
              </a:solidFill>
              <a:latin typeface="Arial"/>
              <a:ea typeface="ＭＳ Ｐゴシック" pitchFamily="-109" charset="-128"/>
              <a:cs typeface="ＭＳ Ｐゴシック" pitchFamily="-109" charset="-128"/>
            </a:endParaRPr>
          </a:p>
        </p:txBody>
      </p:sp>
      <p:pic>
        <p:nvPicPr>
          <p:cNvPr id="5" name="Picture 7" descr="Manhattan Skyscrapers-1.jpg"/>
          <p:cNvPicPr>
            <a:picLocks noChangeAspect="1"/>
          </p:cNvPicPr>
          <p:nvPr userDrawn="1"/>
        </p:nvPicPr>
        <p:blipFill>
          <a:blip r:embed="rId2">
            <a:extLst>
              <a:ext uri="{28A0092B-C50C-407E-A947-70E740481C1C}">
                <a14:useLocalDpi xmlns:a14="http://schemas.microsoft.com/office/drawing/2010/main" val="0"/>
              </a:ext>
            </a:extLst>
          </a:blip>
          <a:srcRect t="11980"/>
          <a:stretch>
            <a:fillRect/>
          </a:stretch>
        </p:blipFill>
        <p:spPr bwMode="auto">
          <a:xfrm>
            <a:off x="0" y="3844925"/>
            <a:ext cx="9144000" cy="229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descr="Advisors Logo Reverse.eps"/>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09600" y="6362700"/>
            <a:ext cx="2560638"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990600"/>
            <a:ext cx="7772400" cy="1470025"/>
          </a:xfrm>
        </p:spPr>
        <p:txBody>
          <a:bodyPr/>
          <a:lstStyle>
            <a:lvl1pPr>
              <a:defRPr>
                <a:solidFill>
                  <a:schemeClr val="bg1"/>
                </a:solidFill>
                <a:latin typeface="Arial"/>
                <a:cs typeface="Helvetica"/>
              </a:defRPr>
            </a:lvl1pPr>
          </a:lstStyle>
          <a:p>
            <a:r>
              <a:rPr lang="en-US" dirty="0"/>
              <a:t>Click to edit Master title style</a:t>
            </a:r>
          </a:p>
        </p:txBody>
      </p:sp>
      <p:sp>
        <p:nvSpPr>
          <p:cNvPr id="3" name="Subtitle 2"/>
          <p:cNvSpPr>
            <a:spLocks noGrp="1"/>
          </p:cNvSpPr>
          <p:nvPr>
            <p:ph type="subTitle" idx="1"/>
          </p:nvPr>
        </p:nvSpPr>
        <p:spPr>
          <a:xfrm>
            <a:off x="1524000" y="2613025"/>
            <a:ext cx="6400800" cy="892175"/>
          </a:xfrm>
        </p:spPr>
        <p:txBody>
          <a:bodyPr/>
          <a:lstStyle>
            <a:lvl1pPr marL="0" indent="0" algn="ctr">
              <a:buNone/>
              <a:defRPr>
                <a:solidFill>
                  <a:schemeClr val="bg1"/>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7590073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4" name="Picture 6" descr="Manhattan Skyscrapers-1.jpg"/>
          <p:cNvPicPr>
            <a:picLocks noChangeAspect="1"/>
          </p:cNvPicPr>
          <p:nvPr userDrawn="1"/>
        </p:nvPicPr>
        <p:blipFill>
          <a:blip r:embed="rId2">
            <a:extLst>
              <a:ext uri="{28A0092B-C50C-407E-A947-70E740481C1C}">
                <a14:useLocalDpi xmlns:a14="http://schemas.microsoft.com/office/drawing/2010/main" val="0"/>
              </a:ext>
            </a:extLst>
          </a:blip>
          <a:srcRect t="11980"/>
          <a:stretch>
            <a:fillRect/>
          </a:stretch>
        </p:blipFill>
        <p:spPr bwMode="auto">
          <a:xfrm>
            <a:off x="0" y="3844925"/>
            <a:ext cx="9144000" cy="229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Advisors Logo.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09600" y="6302375"/>
            <a:ext cx="21939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990600"/>
            <a:ext cx="7772400" cy="1470025"/>
          </a:xfrm>
        </p:spPr>
        <p:txBody>
          <a:bodyPr/>
          <a:lstStyle>
            <a:lvl1pPr>
              <a:defRPr b="1" i="0">
                <a:solidFill>
                  <a:srgbClr val="0C3873"/>
                </a:solidFill>
                <a:latin typeface="Arial"/>
                <a:cs typeface="Helvetica"/>
              </a:defRPr>
            </a:lvl1pPr>
          </a:lstStyle>
          <a:p>
            <a:r>
              <a:rPr lang="en-US" dirty="0"/>
              <a:t>Click to edit Master title style</a:t>
            </a:r>
          </a:p>
        </p:txBody>
      </p:sp>
      <p:sp>
        <p:nvSpPr>
          <p:cNvPr id="3" name="Subtitle 2"/>
          <p:cNvSpPr>
            <a:spLocks noGrp="1"/>
          </p:cNvSpPr>
          <p:nvPr>
            <p:ph type="subTitle" idx="1"/>
          </p:nvPr>
        </p:nvSpPr>
        <p:spPr>
          <a:xfrm>
            <a:off x="1524000" y="2613025"/>
            <a:ext cx="6400800" cy="892175"/>
          </a:xfrm>
        </p:spPr>
        <p:txBody>
          <a:bodyPr/>
          <a:lstStyle>
            <a:lvl1pPr marL="0" indent="0" algn="ctr">
              <a:buNone/>
              <a:defRPr>
                <a:solidFill>
                  <a:srgbClr val="0C3873"/>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377184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0" y="1524000"/>
            <a:ext cx="9144000" cy="1588"/>
          </a:xfrm>
          <a:prstGeom prst="line">
            <a:avLst/>
          </a:prstGeom>
          <a:ln w="25400">
            <a:solidFill>
              <a:srgbClr val="0C3873"/>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lgn="l">
              <a:defRPr sz="3600">
                <a:latin typeface="Arial"/>
                <a:cs typeface="Helvetica"/>
              </a:defRPr>
            </a:lvl1pPr>
          </a:lstStyle>
          <a:p>
            <a:r>
              <a:rPr lang="en-US" dirty="0"/>
              <a:t>Click to edit Master title style</a:t>
            </a:r>
          </a:p>
        </p:txBody>
      </p:sp>
      <p:sp>
        <p:nvSpPr>
          <p:cNvPr id="3" name="Content Placeholder 2"/>
          <p:cNvSpPr>
            <a:spLocks noGrp="1"/>
          </p:cNvSpPr>
          <p:nvPr>
            <p:ph idx="1"/>
          </p:nvPr>
        </p:nvSpPr>
        <p:spPr/>
        <p:txBody>
          <a:bodyPr/>
          <a:lstStyle>
            <a:lvl1pPr>
              <a:buFont typeface="Wingdings" charset="2"/>
              <a:buChar char="§"/>
              <a:defRPr sz="2400">
                <a:solidFill>
                  <a:srgbClr val="404040"/>
                </a:solidFill>
                <a:latin typeface="Arial"/>
                <a:cs typeface="Helvetica"/>
              </a:defRPr>
            </a:lvl1pPr>
            <a:lvl2pPr>
              <a:defRPr sz="2000">
                <a:solidFill>
                  <a:srgbClr val="404040"/>
                </a:solidFill>
                <a:latin typeface="Arial"/>
                <a:cs typeface="Helvetica"/>
              </a:defRPr>
            </a:lvl2pPr>
            <a:lvl3pPr>
              <a:buFont typeface="Wingdings" charset="2"/>
              <a:buChar char="§"/>
              <a:defRPr sz="2000">
                <a:solidFill>
                  <a:srgbClr val="404040"/>
                </a:solidFill>
                <a:latin typeface="Arial"/>
                <a:cs typeface="Helvetica"/>
              </a:defRPr>
            </a:lvl3pPr>
            <a:lvl4pPr>
              <a:defRPr sz="1800">
                <a:solidFill>
                  <a:srgbClr val="404040"/>
                </a:solidFill>
                <a:latin typeface="Arial"/>
                <a:cs typeface="Helvetica"/>
              </a:defRPr>
            </a:lvl4pPr>
            <a:lvl5pPr>
              <a:buFont typeface="Wingdings" charset="2"/>
              <a:buChar char="§"/>
              <a:defRPr sz="1800">
                <a:solidFill>
                  <a:srgbClr val="404040"/>
                </a:solidFill>
                <a:latin typeface="Arial"/>
                <a:cs typeface="Helvetica"/>
              </a:defRPr>
            </a:lvl5pPr>
            <a:lvl6pPr>
              <a:buFont typeface="Wingdings" charset="2"/>
              <a:buChar char="§"/>
              <a:defRPr sz="1800" baseline="0">
                <a:solidFill>
                  <a:srgbClr val="404040"/>
                </a:solidFill>
                <a:latin typeface="Arial"/>
                <a:cs typeface="Helvetica"/>
              </a:defRPr>
            </a:lvl6pPr>
            <a:lvl7pPr>
              <a:buFont typeface="Wingdings" charset="2"/>
              <a:buChar char="§"/>
              <a:defRPr sz="1800" baseline="0">
                <a:solidFill>
                  <a:srgbClr val="404040"/>
                </a:solidFill>
                <a:latin typeface="Arial"/>
                <a:cs typeface="Helvetica"/>
              </a:defRPr>
            </a:lvl7pPr>
            <a:lvl8pPr>
              <a:buFont typeface="Wingdings" charset="2"/>
              <a:buChar char="§"/>
              <a:defRPr sz="1800" baseline="0">
                <a:solidFill>
                  <a:srgbClr val="404040"/>
                </a:solidFill>
                <a:latin typeface="Arial"/>
                <a:cs typeface="Helvetica"/>
              </a:defRPr>
            </a:lvl8pPr>
            <a:lvl9pPr>
              <a:buFont typeface="Wingdings" charset="2"/>
              <a:buChar char="§"/>
              <a:defRPr sz="1800" baseline="0">
                <a:solidFill>
                  <a:srgbClr val="404040"/>
                </a:solidFill>
                <a:latin typeface="Arial"/>
                <a:cs typeface="Helvetica"/>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5" name="Slide Number Placeholder 5"/>
          <p:cNvSpPr>
            <a:spLocks noGrp="1"/>
          </p:cNvSpPr>
          <p:nvPr>
            <p:ph type="sldNum" sz="quarter" idx="10"/>
          </p:nvPr>
        </p:nvSpPr>
        <p:spPr/>
        <p:txBody>
          <a:bodyPr/>
          <a:lstStyle>
            <a:lvl1pPr>
              <a:defRPr smtClean="0">
                <a:solidFill>
                  <a:srgbClr val="FFFFFF"/>
                </a:solidFill>
              </a:defRPr>
            </a:lvl1pPr>
          </a:lstStyle>
          <a:p>
            <a:pPr>
              <a:defRPr/>
            </a:pPr>
            <a:fld id="{7B7B7820-71BC-D745-8E29-FE5845215BEB}" type="slidenum">
              <a:rPr lang="en-US" altLang="en-US"/>
              <a:pPr>
                <a:defRPr/>
              </a:pPr>
              <a:t>‹#›</a:t>
            </a:fld>
            <a:endParaRPr lang="en-US" altLang="en-US" dirty="0"/>
          </a:p>
        </p:txBody>
      </p:sp>
    </p:spTree>
    <p:extLst>
      <p:ext uri="{BB962C8B-B14F-4D97-AF65-F5344CB8AC3E}">
        <p14:creationId xmlns:p14="http://schemas.microsoft.com/office/powerpoint/2010/main" val="999890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cxnSp>
        <p:nvCxnSpPr>
          <p:cNvPr id="4" name="Straight Connector 3"/>
          <p:cNvCxnSpPr/>
          <p:nvPr userDrawn="1"/>
        </p:nvCxnSpPr>
        <p:spPr>
          <a:xfrm>
            <a:off x="0" y="1524000"/>
            <a:ext cx="9144000" cy="1588"/>
          </a:xfrm>
          <a:prstGeom prst="line">
            <a:avLst/>
          </a:prstGeom>
          <a:ln>
            <a:solidFill>
              <a:srgbClr val="0C3873"/>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7200" y="274638"/>
            <a:ext cx="5943600" cy="1143000"/>
          </a:xfrm>
        </p:spPr>
        <p:txBody>
          <a:bodyPr/>
          <a:lstStyle>
            <a:lvl1pPr algn="l">
              <a:defRPr sz="3600">
                <a:latin typeface="Arial"/>
                <a:cs typeface="Helvetica"/>
              </a:defRPr>
            </a:lvl1pPr>
          </a:lstStyle>
          <a:p>
            <a:r>
              <a:rPr lang="en-US" dirty="0"/>
              <a:t>Click to edit Master title style</a:t>
            </a:r>
          </a:p>
        </p:txBody>
      </p:sp>
      <p:sp>
        <p:nvSpPr>
          <p:cNvPr id="3" name="Content Placeholder 2"/>
          <p:cNvSpPr>
            <a:spLocks noGrp="1"/>
          </p:cNvSpPr>
          <p:nvPr>
            <p:ph idx="1"/>
          </p:nvPr>
        </p:nvSpPr>
        <p:spPr>
          <a:xfrm>
            <a:off x="457200" y="1600200"/>
            <a:ext cx="5943600" cy="4525963"/>
          </a:xfrm>
        </p:spPr>
        <p:txBody>
          <a:bodyPr/>
          <a:lstStyle>
            <a:lvl1pPr>
              <a:defRPr>
                <a:latin typeface="Arial"/>
              </a:defRPr>
            </a:lvl1pPr>
            <a:lvl2pPr>
              <a:defRPr>
                <a:latin typeface="Arial"/>
              </a:defRPr>
            </a:lvl2pPr>
            <a:lvl3pPr>
              <a:defRPr>
                <a:latin typeface="Arial"/>
              </a:defRPr>
            </a:lvl3pPr>
            <a:lvl4pPr>
              <a:defRPr>
                <a:latin typeface="Arial"/>
              </a:defRPr>
            </a:lvl4pPr>
            <a:lvl5pPr>
              <a:defRPr>
                <a:latin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p:cNvSpPr>
            <a:spLocks noGrp="1"/>
          </p:cNvSpPr>
          <p:nvPr>
            <p:ph type="sldNum" sz="quarter" idx="10"/>
          </p:nvPr>
        </p:nvSpPr>
        <p:spPr/>
        <p:txBody>
          <a:bodyPr/>
          <a:lstStyle>
            <a:lvl1pPr>
              <a:defRPr smtClean="0">
                <a:solidFill>
                  <a:srgbClr val="FFFFFF"/>
                </a:solidFill>
              </a:defRPr>
            </a:lvl1pPr>
          </a:lstStyle>
          <a:p>
            <a:pPr>
              <a:defRPr/>
            </a:pPr>
            <a:fld id="{97C53BBF-55ED-7E4A-BFF8-364E49427C81}" type="slidenum">
              <a:rPr lang="en-US" altLang="en-US"/>
              <a:pPr>
                <a:defRPr/>
              </a:pPr>
              <a:t>‹#›</a:t>
            </a:fld>
            <a:endParaRPr lang="en-US" altLang="en-US" dirty="0"/>
          </a:p>
        </p:txBody>
      </p:sp>
    </p:spTree>
    <p:extLst>
      <p:ext uri="{BB962C8B-B14F-4D97-AF65-F5344CB8AC3E}">
        <p14:creationId xmlns:p14="http://schemas.microsoft.com/office/powerpoint/2010/main" val="1107843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cxnSp>
        <p:nvCxnSpPr>
          <p:cNvPr id="4" name="Straight Connector 3"/>
          <p:cNvCxnSpPr/>
          <p:nvPr userDrawn="1"/>
        </p:nvCxnSpPr>
        <p:spPr>
          <a:xfrm>
            <a:off x="0" y="1524000"/>
            <a:ext cx="9144000" cy="1588"/>
          </a:xfrm>
          <a:prstGeom prst="line">
            <a:avLst/>
          </a:prstGeom>
          <a:ln>
            <a:solidFill>
              <a:srgbClr val="0C3873"/>
            </a:solidFill>
          </a:ln>
          <a:effectLst/>
        </p:spPr>
        <p:style>
          <a:lnRef idx="2">
            <a:schemeClr val="accent1"/>
          </a:lnRef>
          <a:fillRef idx="0">
            <a:schemeClr val="accent1"/>
          </a:fillRef>
          <a:effectRef idx="1">
            <a:schemeClr val="accent1"/>
          </a:effectRef>
          <a:fontRef idx="minor">
            <a:schemeClr val="tx1"/>
          </a:fontRef>
        </p:style>
      </p:cxnSp>
      <p:sp>
        <p:nvSpPr>
          <p:cNvPr id="5" name="TextBox 8"/>
          <p:cNvSpPr txBox="1">
            <a:spLocks noChangeArrowheads="1"/>
          </p:cNvSpPr>
          <p:nvPr userDrawn="1"/>
        </p:nvSpPr>
        <p:spPr bwMode="auto">
          <a:xfrm>
            <a:off x="6553200" y="1905000"/>
            <a:ext cx="1828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lang="en-US" altLang="en-US" dirty="0"/>
              <a:t>Insert Picture Here -- Delete text box. Image size: 3.5 by 6.8</a:t>
            </a:r>
          </a:p>
        </p:txBody>
      </p:sp>
      <p:sp>
        <p:nvSpPr>
          <p:cNvPr id="2" name="Title 1"/>
          <p:cNvSpPr>
            <a:spLocks noGrp="1"/>
          </p:cNvSpPr>
          <p:nvPr>
            <p:ph type="title"/>
          </p:nvPr>
        </p:nvSpPr>
        <p:spPr>
          <a:xfrm>
            <a:off x="457200" y="274638"/>
            <a:ext cx="5181600" cy="1143000"/>
          </a:xfrm>
        </p:spPr>
        <p:txBody>
          <a:bodyPr/>
          <a:lstStyle>
            <a:lvl1pPr>
              <a:defRPr>
                <a:latin typeface="Arial"/>
              </a:defRPr>
            </a:lvl1pPr>
          </a:lstStyle>
          <a:p>
            <a:r>
              <a:rPr lang="en-US" dirty="0"/>
              <a:t>Click to edit Master title style</a:t>
            </a:r>
          </a:p>
        </p:txBody>
      </p:sp>
      <p:sp>
        <p:nvSpPr>
          <p:cNvPr id="3" name="Content Placeholder 2"/>
          <p:cNvSpPr>
            <a:spLocks noGrp="1"/>
          </p:cNvSpPr>
          <p:nvPr>
            <p:ph idx="1"/>
          </p:nvPr>
        </p:nvSpPr>
        <p:spPr>
          <a:xfrm>
            <a:off x="457200" y="1600200"/>
            <a:ext cx="5181600" cy="4525963"/>
          </a:xfrm>
        </p:spPr>
        <p:txBody>
          <a:bodyPr/>
          <a:lstStyle>
            <a:lvl1pPr>
              <a:defRPr>
                <a:latin typeface="Arial"/>
              </a:defRPr>
            </a:lvl1pPr>
            <a:lvl2pPr>
              <a:defRPr>
                <a:latin typeface="Arial"/>
              </a:defRPr>
            </a:lvl2pPr>
            <a:lvl3pPr>
              <a:defRPr>
                <a:latin typeface="Arial"/>
              </a:defRPr>
            </a:lvl3pPr>
            <a:lvl4pPr>
              <a:defRPr>
                <a:latin typeface="Arial"/>
              </a:defRPr>
            </a:lvl4pPr>
            <a:lvl5pPr>
              <a:defRPr>
                <a:latin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0"/>
          </p:nvPr>
        </p:nvSpPr>
        <p:spPr/>
        <p:txBody>
          <a:bodyPr/>
          <a:lstStyle>
            <a:lvl1pPr>
              <a:defRPr smtClean="0">
                <a:solidFill>
                  <a:srgbClr val="FFFFFF"/>
                </a:solidFill>
              </a:defRPr>
            </a:lvl1pPr>
          </a:lstStyle>
          <a:p>
            <a:pPr>
              <a:defRPr/>
            </a:pPr>
            <a:fld id="{E19B8ADD-E6CD-9C43-9873-8779378388F9}" type="slidenum">
              <a:rPr lang="en-US" altLang="en-US"/>
              <a:pPr>
                <a:defRPr/>
              </a:pPr>
              <a:t>‹#›</a:t>
            </a:fld>
            <a:endParaRPr lang="en-US" altLang="en-US" dirty="0"/>
          </a:p>
        </p:txBody>
      </p:sp>
    </p:spTree>
    <p:extLst>
      <p:ext uri="{BB962C8B-B14F-4D97-AF65-F5344CB8AC3E}">
        <p14:creationId xmlns:p14="http://schemas.microsoft.com/office/powerpoint/2010/main" val="846720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cxnSp>
        <p:nvCxnSpPr>
          <p:cNvPr id="4" name="Straight Connector 3"/>
          <p:cNvCxnSpPr/>
          <p:nvPr userDrawn="1"/>
        </p:nvCxnSpPr>
        <p:spPr>
          <a:xfrm>
            <a:off x="-25400" y="1524000"/>
            <a:ext cx="9144000" cy="1588"/>
          </a:xfrm>
          <a:prstGeom prst="line">
            <a:avLst/>
          </a:prstGeom>
          <a:ln>
            <a:solidFill>
              <a:srgbClr val="0C3873"/>
            </a:solidFill>
          </a:ln>
          <a:effectLst/>
        </p:spPr>
        <p:style>
          <a:lnRef idx="2">
            <a:schemeClr val="accent1"/>
          </a:lnRef>
          <a:fillRef idx="0">
            <a:schemeClr val="accent1"/>
          </a:fillRef>
          <a:effectRef idx="1">
            <a:schemeClr val="accent1"/>
          </a:effectRef>
          <a:fontRef idx="minor">
            <a:schemeClr val="tx1"/>
          </a:fontRef>
        </p:style>
      </p:cxnSp>
      <p:pic>
        <p:nvPicPr>
          <p:cNvPr id="5"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860800"/>
            <a:ext cx="9169400" cy="231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9"/>
          <p:cNvSpPr txBox="1">
            <a:spLocks noChangeArrowheads="1"/>
          </p:cNvSpPr>
          <p:nvPr userDrawn="1"/>
        </p:nvSpPr>
        <p:spPr bwMode="auto">
          <a:xfrm>
            <a:off x="1447800" y="4191000"/>
            <a:ext cx="5410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lang="en-US" altLang="en-US" dirty="0"/>
              <a:t>Insert picture here. Delete text box. Image size: 10 x 2.7 </a:t>
            </a:r>
          </a:p>
        </p:txBody>
      </p:sp>
      <p:sp>
        <p:nvSpPr>
          <p:cNvPr id="2" name="Title 1"/>
          <p:cNvSpPr>
            <a:spLocks noGrp="1"/>
          </p:cNvSpPr>
          <p:nvPr>
            <p:ph type="title"/>
          </p:nvPr>
        </p:nvSpPr>
        <p:spPr>
          <a:xfrm>
            <a:off x="457200" y="274638"/>
            <a:ext cx="7620000" cy="1143000"/>
          </a:xfrm>
        </p:spPr>
        <p:txBody>
          <a:bodyPr/>
          <a:lstStyle>
            <a:lvl1pPr>
              <a:defRPr>
                <a:latin typeface="Arial"/>
              </a:defRPr>
            </a:lvl1pPr>
          </a:lstStyle>
          <a:p>
            <a:r>
              <a:rPr lang="en-US" dirty="0"/>
              <a:t>Click to edit Master title style</a:t>
            </a:r>
          </a:p>
        </p:txBody>
      </p:sp>
      <p:sp>
        <p:nvSpPr>
          <p:cNvPr id="3" name="Content Placeholder 2"/>
          <p:cNvSpPr>
            <a:spLocks noGrp="1"/>
          </p:cNvSpPr>
          <p:nvPr>
            <p:ph idx="1"/>
          </p:nvPr>
        </p:nvSpPr>
        <p:spPr>
          <a:xfrm>
            <a:off x="457200" y="1600201"/>
            <a:ext cx="7620000" cy="2133600"/>
          </a:xfrm>
        </p:spPr>
        <p:txBody>
          <a:bodyPr/>
          <a:lstStyle>
            <a:lvl1pPr>
              <a:defRPr>
                <a:latin typeface="Arial"/>
              </a:defRPr>
            </a:lvl1pPr>
            <a:lvl2pPr>
              <a:defRPr>
                <a:latin typeface="Arial"/>
              </a:defRPr>
            </a:lvl2pPr>
            <a:lvl3pPr>
              <a:defRPr>
                <a:latin typeface="Arial"/>
              </a:defRPr>
            </a:lvl3pPr>
            <a:lvl4pPr>
              <a:defRPr>
                <a:latin typeface="Arial"/>
              </a:defRPr>
            </a:lvl4pPr>
            <a:lvl5pPr>
              <a:defRPr>
                <a:latin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5"/>
          <p:cNvSpPr>
            <a:spLocks noGrp="1"/>
          </p:cNvSpPr>
          <p:nvPr>
            <p:ph type="sldNum" sz="quarter" idx="10"/>
          </p:nvPr>
        </p:nvSpPr>
        <p:spPr/>
        <p:txBody>
          <a:bodyPr/>
          <a:lstStyle>
            <a:lvl1pPr>
              <a:defRPr smtClean="0">
                <a:solidFill>
                  <a:srgbClr val="FFFFFF"/>
                </a:solidFill>
              </a:defRPr>
            </a:lvl1pPr>
          </a:lstStyle>
          <a:p>
            <a:pPr>
              <a:defRPr/>
            </a:pPr>
            <a:fld id="{7FC8074E-007A-BC4C-8F4E-FD2AAA6EDFA1}" type="slidenum">
              <a:rPr lang="en-US" altLang="en-US"/>
              <a:pPr>
                <a:defRPr/>
              </a:pPr>
              <a:t>‹#›</a:t>
            </a:fld>
            <a:endParaRPr lang="en-US" altLang="en-US" dirty="0"/>
          </a:p>
        </p:txBody>
      </p:sp>
    </p:spTree>
    <p:extLst>
      <p:ext uri="{BB962C8B-B14F-4D97-AF65-F5344CB8AC3E}">
        <p14:creationId xmlns:p14="http://schemas.microsoft.com/office/powerpoint/2010/main" val="1602680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6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800">
                <a:solidFill>
                  <a:srgbClr val="4040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a:p>
            <a:pPr lvl="0"/>
            <a:endParaRPr lang="en-US" dirty="0"/>
          </a:p>
        </p:txBody>
      </p:sp>
      <p:sp>
        <p:nvSpPr>
          <p:cNvPr id="4" name="Slide Number Placeholder 5"/>
          <p:cNvSpPr>
            <a:spLocks noGrp="1"/>
          </p:cNvSpPr>
          <p:nvPr>
            <p:ph type="sldNum" sz="quarter" idx="10"/>
          </p:nvPr>
        </p:nvSpPr>
        <p:spPr/>
        <p:txBody>
          <a:bodyPr/>
          <a:lstStyle>
            <a:lvl1pPr>
              <a:defRPr smtClean="0">
                <a:solidFill>
                  <a:srgbClr val="FFFFFF"/>
                </a:solidFill>
                <a:latin typeface="Helvetica" charset="0"/>
              </a:defRPr>
            </a:lvl1pPr>
          </a:lstStyle>
          <a:p>
            <a:pPr>
              <a:defRPr/>
            </a:pPr>
            <a:fld id="{1B1DE1D6-C409-1C4E-9E4B-05A7AA047561}" type="slidenum">
              <a:rPr lang="en-US" altLang="en-US"/>
              <a:pPr>
                <a:defRPr/>
              </a:pPr>
              <a:t>‹#›</a:t>
            </a:fld>
            <a:endParaRPr lang="en-US" altLang="en-US" dirty="0"/>
          </a:p>
        </p:txBody>
      </p:sp>
    </p:spTree>
    <p:extLst>
      <p:ext uri="{BB962C8B-B14F-4D97-AF65-F5344CB8AC3E}">
        <p14:creationId xmlns:p14="http://schemas.microsoft.com/office/powerpoint/2010/main" val="368754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userDrawn="1"/>
        </p:nvCxnSpPr>
        <p:spPr>
          <a:xfrm>
            <a:off x="0" y="1524000"/>
            <a:ext cx="9144000" cy="1588"/>
          </a:xfrm>
          <a:prstGeom prst="line">
            <a:avLst/>
          </a:prstGeom>
          <a:ln>
            <a:solidFill>
              <a:srgbClr val="0C3873"/>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0"/>
          </p:nvPr>
        </p:nvSpPr>
        <p:spPr/>
        <p:txBody>
          <a:bodyPr/>
          <a:lstStyle>
            <a:lvl1pPr>
              <a:defRPr smtClean="0">
                <a:solidFill>
                  <a:srgbClr val="FFFFFF"/>
                </a:solidFill>
                <a:latin typeface="Helvetica" charset="0"/>
              </a:defRPr>
            </a:lvl1pPr>
          </a:lstStyle>
          <a:p>
            <a:pPr>
              <a:defRPr/>
            </a:pPr>
            <a:fld id="{0EA7859B-8C5B-C84A-A38B-47A9F34C1AB2}" type="slidenum">
              <a:rPr lang="en-US" altLang="en-US"/>
              <a:pPr>
                <a:defRPr/>
              </a:pPr>
              <a:t>‹#›</a:t>
            </a:fld>
            <a:endParaRPr lang="en-US" altLang="en-US" dirty="0"/>
          </a:p>
        </p:txBody>
      </p:sp>
    </p:spTree>
    <p:extLst>
      <p:ext uri="{BB962C8B-B14F-4D97-AF65-F5344CB8AC3E}">
        <p14:creationId xmlns:p14="http://schemas.microsoft.com/office/powerpoint/2010/main" val="11529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Placeholder 5"/>
          <p:cNvSpPr>
            <a:spLocks noGrp="1"/>
          </p:cNvSpPr>
          <p:nvPr>
            <p:ph type="sldNum" sz="quarter" idx="10"/>
          </p:nvPr>
        </p:nvSpPr>
        <p:spPr/>
        <p:txBody>
          <a:bodyPr/>
          <a:lstStyle>
            <a:lvl1pPr>
              <a:defRPr smtClean="0">
                <a:solidFill>
                  <a:srgbClr val="FFFFFF"/>
                </a:solidFill>
                <a:latin typeface="Helvetica" charset="0"/>
              </a:defRPr>
            </a:lvl1pPr>
          </a:lstStyle>
          <a:p>
            <a:pPr>
              <a:defRPr/>
            </a:pPr>
            <a:fld id="{9C2AA8D8-44F3-DA45-BCE0-100BAF3D9104}" type="slidenum">
              <a:rPr lang="en-US" altLang="en-US"/>
              <a:pPr>
                <a:defRPr/>
              </a:pPr>
              <a:t>‹#›</a:t>
            </a:fld>
            <a:endParaRPr lang="en-US" altLang="en-US" dirty="0"/>
          </a:p>
        </p:txBody>
      </p:sp>
    </p:spTree>
    <p:extLst>
      <p:ext uri="{BB962C8B-B14F-4D97-AF65-F5344CB8AC3E}">
        <p14:creationId xmlns:p14="http://schemas.microsoft.com/office/powerpoint/2010/main" val="509753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Rectangle 1"/>
          <p:cNvSpPr/>
          <p:nvPr userDrawn="1"/>
        </p:nvSpPr>
        <p:spPr>
          <a:xfrm>
            <a:off x="457200" y="1752600"/>
            <a:ext cx="8229600" cy="3979863"/>
          </a:xfrm>
          <a:prstGeom prst="rect">
            <a:avLst/>
          </a:prstGeom>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lnSpc>
                <a:spcPct val="150000"/>
              </a:lnSpc>
              <a:defRPr/>
            </a:pPr>
            <a:r>
              <a:rPr lang="en-US" altLang="en-US" sz="1400" dirty="0">
                <a:solidFill>
                  <a:srgbClr val="404040"/>
                </a:solidFill>
              </a:rPr>
              <a:t>The services of Chapman Strategic Advisors LLC do not include legal services and the protections of the client-lawyer relationship will not exist. Only Chapman and Cutler LLP can provide legal services, if retained pursuant to a separate engagement agreement with a client. This document has been prepared by Chapman Strategic Advisors LLC for informational purposes only. It is general in nature and based on authorities that are subject to change. It is not intended as a recommendation or advice with respect to municipal financial products or the issuance of municipal securities. Accordingly, readers should consult with, and seek the advice of, their own independent registered municipal advisor with respect to any individual situation that involves the material contained in this document, the application of such material to their specific circumstances, or any questions relating to their own affairs that may be raised by such material.</a:t>
            </a:r>
          </a:p>
          <a:p>
            <a:pPr eaLnBrk="1" hangingPunct="1">
              <a:lnSpc>
                <a:spcPct val="150000"/>
              </a:lnSpc>
              <a:defRPr/>
            </a:pPr>
            <a:endParaRPr lang="en-US" altLang="en-US" sz="1400" dirty="0">
              <a:solidFill>
                <a:srgbClr val="404040"/>
              </a:solidFill>
            </a:endParaRPr>
          </a:p>
          <a:p>
            <a:pPr eaLnBrk="1" hangingPunct="1">
              <a:lnSpc>
                <a:spcPct val="150000"/>
              </a:lnSpc>
              <a:defRPr/>
            </a:pPr>
            <a:r>
              <a:rPr lang="en-US" altLang="en-US" sz="1100" dirty="0">
                <a:solidFill>
                  <a:srgbClr val="404040"/>
                </a:solidFill>
              </a:rPr>
              <a:t>© 2019 Chapman Strategic Advisors LLC</a:t>
            </a:r>
          </a:p>
        </p:txBody>
      </p:sp>
      <p:cxnSp>
        <p:nvCxnSpPr>
          <p:cNvPr id="3" name="Straight Connector 2"/>
          <p:cNvCxnSpPr/>
          <p:nvPr userDrawn="1"/>
        </p:nvCxnSpPr>
        <p:spPr>
          <a:xfrm>
            <a:off x="0" y="1447800"/>
            <a:ext cx="9144000" cy="1588"/>
          </a:xfrm>
          <a:prstGeom prst="line">
            <a:avLst/>
          </a:prstGeom>
          <a:ln>
            <a:solidFill>
              <a:srgbClr val="0C3873"/>
            </a:solidFill>
          </a:ln>
          <a:effectLst/>
        </p:spPr>
        <p:style>
          <a:lnRef idx="2">
            <a:schemeClr val="accent1"/>
          </a:lnRef>
          <a:fillRef idx="0">
            <a:schemeClr val="accent1"/>
          </a:fillRef>
          <a:effectRef idx="1">
            <a:schemeClr val="accent1"/>
          </a:effectRef>
          <a:fontRef idx="minor">
            <a:schemeClr val="tx1"/>
          </a:fontRef>
        </p:style>
      </p:cxnSp>
      <p:sp>
        <p:nvSpPr>
          <p:cNvPr id="4" name="Slide Number Placeholder 5"/>
          <p:cNvSpPr>
            <a:spLocks noGrp="1"/>
          </p:cNvSpPr>
          <p:nvPr>
            <p:ph type="sldNum" sz="quarter" idx="10"/>
          </p:nvPr>
        </p:nvSpPr>
        <p:spPr/>
        <p:txBody>
          <a:bodyPr/>
          <a:lstStyle>
            <a:lvl1pPr>
              <a:defRPr smtClean="0">
                <a:solidFill>
                  <a:srgbClr val="FFFFFF"/>
                </a:solidFill>
                <a:latin typeface="Helvetica" charset="0"/>
              </a:defRPr>
            </a:lvl1pPr>
          </a:lstStyle>
          <a:p>
            <a:pPr>
              <a:defRPr/>
            </a:pPr>
            <a:fld id="{A6BFA6AA-DB4C-D841-9A48-3E60621E9A3D}" type="slidenum">
              <a:rPr lang="en-US" altLang="en-US"/>
              <a:pPr>
                <a:defRPr/>
              </a:pPr>
              <a:t>‹#›</a:t>
            </a:fld>
            <a:endParaRPr lang="en-US" altLang="en-US" dirty="0"/>
          </a:p>
        </p:txBody>
      </p:sp>
    </p:spTree>
    <p:extLst>
      <p:ext uri="{BB962C8B-B14F-4D97-AF65-F5344CB8AC3E}">
        <p14:creationId xmlns:p14="http://schemas.microsoft.com/office/powerpoint/2010/main" val="1109344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6" name="Rectangle 5"/>
          <p:cNvSpPr/>
          <p:nvPr userDrawn="1"/>
        </p:nvSpPr>
        <p:spPr>
          <a:xfrm>
            <a:off x="0" y="6117019"/>
            <a:ext cx="9162288" cy="740981"/>
          </a:xfrm>
          <a:prstGeom prst="rect">
            <a:avLst/>
          </a:prstGeom>
          <a:gradFill flip="none" rotWithShape="1">
            <a:gsLst>
              <a:gs pos="25000">
                <a:srgbClr val="0C3873"/>
              </a:gs>
              <a:gs pos="100000">
                <a:srgbClr val="003366">
                  <a:alpha val="70000"/>
                </a:srgb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FFFFFF"/>
              </a:solidFill>
              <a:latin typeface="Arial"/>
              <a:ea typeface="ＭＳ Ｐゴシック" pitchFamily="-109" charset="-128"/>
              <a:cs typeface="ＭＳ Ｐゴシック" pitchFamily="-109" charset="-128"/>
            </a:endParaRPr>
          </a:p>
        </p:txBody>
      </p:sp>
      <p:sp>
        <p:nvSpPr>
          <p:cNvPr id="7" name="Slide Number Placeholder 5"/>
          <p:cNvSpPr>
            <a:spLocks noGrp="1"/>
          </p:cNvSpPr>
          <p:nvPr>
            <p:ph type="sldNum" sz="quarter" idx="4"/>
          </p:nvPr>
        </p:nvSpPr>
        <p:spPr>
          <a:xfrm>
            <a:off x="6553200" y="6416675"/>
            <a:ext cx="2133600"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000" smtClean="0">
                <a:solidFill>
                  <a:schemeClr val="bg1"/>
                </a:solidFill>
              </a:defRPr>
            </a:lvl1pPr>
          </a:lstStyle>
          <a:p>
            <a:pPr>
              <a:defRPr/>
            </a:pPr>
            <a:fld id="{3ED100AE-1272-D246-9E7B-84103DA85B99}" type="slidenum">
              <a:rPr lang="en-US" altLang="en-US"/>
              <a:pPr>
                <a:defRPr/>
              </a:pPr>
              <a:t>‹#›</a:t>
            </a:fld>
            <a:endParaRPr lang="en-US" altLang="en-US" dirty="0"/>
          </a:p>
        </p:txBody>
      </p:sp>
      <p:pic>
        <p:nvPicPr>
          <p:cNvPr id="1032" name="Picture 7" descr="Advisors Logo Reverse.eps"/>
          <p:cNvPicPr>
            <a:picLocks noChangeAspect="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487363" y="6324600"/>
            <a:ext cx="2560637"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6579" r:id="rId1"/>
    <p:sldLayoutId id="2147486580" r:id="rId2"/>
    <p:sldLayoutId id="2147486581" r:id="rId3"/>
    <p:sldLayoutId id="2147486582" r:id="rId4"/>
    <p:sldLayoutId id="2147486583" r:id="rId5"/>
    <p:sldLayoutId id="2147486584" r:id="rId6"/>
    <p:sldLayoutId id="2147486585" r:id="rId7"/>
    <p:sldLayoutId id="2147486586" r:id="rId8"/>
    <p:sldLayoutId id="2147486587" r:id="rId9"/>
    <p:sldLayoutId id="2147486588" r:id="rId10"/>
    <p:sldLayoutId id="2147486589" r:id="rId11"/>
    <p:sldLayoutId id="2147486590" r:id="rId12"/>
    <p:sldLayoutId id="2147486591" r:id="rId13"/>
    <p:sldLayoutId id="2147486592" r:id="rId14"/>
    <p:sldLayoutId id="2147486593" r:id="rId15"/>
  </p:sldLayoutIdLst>
  <p:hf hdr="0" ftr="0" dt="0"/>
  <p:txStyles>
    <p:titleStyle>
      <a:lvl1pPr algn="l" defTabSz="457200" rtl="0" eaLnBrk="0" fontAlgn="base" hangingPunct="0">
        <a:spcBef>
          <a:spcPct val="0"/>
        </a:spcBef>
        <a:spcAft>
          <a:spcPct val="0"/>
        </a:spcAft>
        <a:defRPr sz="3600" b="1" kern="1200">
          <a:solidFill>
            <a:srgbClr val="0C3873"/>
          </a:solidFill>
          <a:latin typeface="Arial"/>
          <a:ea typeface="ＭＳ Ｐゴシック" pitchFamily="-105" charset="-128"/>
          <a:cs typeface="Helvetica"/>
        </a:defRPr>
      </a:lvl1pPr>
      <a:lvl2pPr algn="l" defTabSz="457200" rtl="0" eaLnBrk="0" fontAlgn="base" hangingPunct="0">
        <a:spcBef>
          <a:spcPct val="0"/>
        </a:spcBef>
        <a:spcAft>
          <a:spcPct val="0"/>
        </a:spcAft>
        <a:defRPr sz="3600" b="1">
          <a:solidFill>
            <a:srgbClr val="0C3873"/>
          </a:solidFill>
          <a:latin typeface="Arial" pitchFamily="-106" charset="0"/>
          <a:ea typeface="ＭＳ Ｐゴシック" pitchFamily="-105" charset="-128"/>
          <a:cs typeface="Helvetica" charset="0"/>
        </a:defRPr>
      </a:lvl2pPr>
      <a:lvl3pPr algn="l" defTabSz="457200" rtl="0" eaLnBrk="0" fontAlgn="base" hangingPunct="0">
        <a:spcBef>
          <a:spcPct val="0"/>
        </a:spcBef>
        <a:spcAft>
          <a:spcPct val="0"/>
        </a:spcAft>
        <a:defRPr sz="3600" b="1">
          <a:solidFill>
            <a:srgbClr val="0C3873"/>
          </a:solidFill>
          <a:latin typeface="Arial" pitchFamily="-106" charset="0"/>
          <a:ea typeface="ＭＳ Ｐゴシック" pitchFamily="-105" charset="-128"/>
          <a:cs typeface="Helvetica" charset="0"/>
        </a:defRPr>
      </a:lvl3pPr>
      <a:lvl4pPr algn="l" defTabSz="457200" rtl="0" eaLnBrk="0" fontAlgn="base" hangingPunct="0">
        <a:spcBef>
          <a:spcPct val="0"/>
        </a:spcBef>
        <a:spcAft>
          <a:spcPct val="0"/>
        </a:spcAft>
        <a:defRPr sz="3600" b="1">
          <a:solidFill>
            <a:srgbClr val="0C3873"/>
          </a:solidFill>
          <a:latin typeface="Arial" pitchFamily="-106" charset="0"/>
          <a:ea typeface="ＭＳ Ｐゴシック" pitchFamily="-105" charset="-128"/>
          <a:cs typeface="Helvetica" charset="0"/>
        </a:defRPr>
      </a:lvl4pPr>
      <a:lvl5pPr algn="l" defTabSz="457200" rtl="0" eaLnBrk="0" fontAlgn="base" hangingPunct="0">
        <a:spcBef>
          <a:spcPct val="0"/>
        </a:spcBef>
        <a:spcAft>
          <a:spcPct val="0"/>
        </a:spcAft>
        <a:defRPr sz="3600" b="1">
          <a:solidFill>
            <a:srgbClr val="0C3873"/>
          </a:solidFill>
          <a:latin typeface="Arial" pitchFamily="-106" charset="0"/>
          <a:ea typeface="ＭＳ Ｐゴシック" pitchFamily="-105" charset="-128"/>
          <a:cs typeface="Helvetica" charset="0"/>
        </a:defRPr>
      </a:lvl5pPr>
      <a:lvl6pPr marL="457200" algn="ctr" defTabSz="457200" rtl="0" fontAlgn="base">
        <a:spcBef>
          <a:spcPct val="0"/>
        </a:spcBef>
        <a:spcAft>
          <a:spcPct val="0"/>
        </a:spcAft>
        <a:defRPr sz="4400">
          <a:solidFill>
            <a:schemeClr val="tx1"/>
          </a:solidFill>
          <a:latin typeface="Calibri" pitchFamily="-105" charset="0"/>
          <a:ea typeface="ＭＳ Ｐゴシック" pitchFamily="-105" charset="-128"/>
          <a:cs typeface="ＭＳ Ｐゴシック" pitchFamily="-105" charset="-128"/>
        </a:defRPr>
      </a:lvl6pPr>
      <a:lvl7pPr marL="914400" algn="ctr" defTabSz="457200" rtl="0" fontAlgn="base">
        <a:spcBef>
          <a:spcPct val="0"/>
        </a:spcBef>
        <a:spcAft>
          <a:spcPct val="0"/>
        </a:spcAft>
        <a:defRPr sz="4400">
          <a:solidFill>
            <a:schemeClr val="tx1"/>
          </a:solidFill>
          <a:latin typeface="Calibri" pitchFamily="-105" charset="0"/>
          <a:ea typeface="ＭＳ Ｐゴシック" pitchFamily="-105" charset="-128"/>
          <a:cs typeface="ＭＳ Ｐゴシック" pitchFamily="-105" charset="-128"/>
        </a:defRPr>
      </a:lvl7pPr>
      <a:lvl8pPr marL="1371600" algn="ctr" defTabSz="457200" rtl="0" fontAlgn="base">
        <a:spcBef>
          <a:spcPct val="0"/>
        </a:spcBef>
        <a:spcAft>
          <a:spcPct val="0"/>
        </a:spcAft>
        <a:defRPr sz="4400">
          <a:solidFill>
            <a:schemeClr val="tx1"/>
          </a:solidFill>
          <a:latin typeface="Calibri" pitchFamily="-105" charset="0"/>
          <a:ea typeface="ＭＳ Ｐゴシック" pitchFamily="-105" charset="-128"/>
          <a:cs typeface="ＭＳ Ｐゴシック" pitchFamily="-105" charset="-128"/>
        </a:defRPr>
      </a:lvl8pPr>
      <a:lvl9pPr marL="1828800" algn="ctr" defTabSz="457200" rtl="0" fontAlgn="base">
        <a:spcBef>
          <a:spcPct val="0"/>
        </a:spcBef>
        <a:spcAft>
          <a:spcPct val="0"/>
        </a:spcAft>
        <a:defRPr sz="4400">
          <a:solidFill>
            <a:schemeClr val="tx1"/>
          </a:solidFill>
          <a:latin typeface="Calibri" pitchFamily="-105" charset="0"/>
          <a:ea typeface="ＭＳ Ｐゴシック" pitchFamily="-105" charset="-128"/>
          <a:cs typeface="ＭＳ Ｐゴシック" pitchFamily="-105" charset="-128"/>
        </a:defRPr>
      </a:lvl9pPr>
    </p:titleStyle>
    <p:bodyStyle>
      <a:lvl1pPr marL="342900" indent="-342900" algn="l" defTabSz="457200" rtl="0" eaLnBrk="0" fontAlgn="base" hangingPunct="0">
        <a:spcBef>
          <a:spcPct val="20000"/>
        </a:spcBef>
        <a:spcAft>
          <a:spcPct val="0"/>
        </a:spcAft>
        <a:buFont typeface="Wingdings" charset="2"/>
        <a:buChar char="§"/>
        <a:defRPr sz="2400" kern="1200">
          <a:solidFill>
            <a:srgbClr val="404040"/>
          </a:solidFill>
          <a:latin typeface="Arial"/>
          <a:ea typeface="ＭＳ Ｐゴシック" pitchFamily="-105" charset="-128"/>
          <a:cs typeface="Helvetica"/>
        </a:defRPr>
      </a:lvl1pPr>
      <a:lvl2pPr marL="742950" indent="-285750" algn="l" defTabSz="457200" rtl="0" eaLnBrk="0" fontAlgn="base" hangingPunct="0">
        <a:spcBef>
          <a:spcPct val="20000"/>
        </a:spcBef>
        <a:spcAft>
          <a:spcPct val="0"/>
        </a:spcAft>
        <a:buFont typeface="Arial" charset="0"/>
        <a:buChar char="–"/>
        <a:defRPr sz="2000" kern="1200">
          <a:solidFill>
            <a:srgbClr val="404040"/>
          </a:solidFill>
          <a:latin typeface="Arial"/>
          <a:ea typeface="ＭＳ Ｐゴシック" pitchFamily="-105" charset="-128"/>
          <a:cs typeface="Helvetica"/>
        </a:defRPr>
      </a:lvl2pPr>
      <a:lvl3pPr marL="1143000" indent="-228600" algn="l" defTabSz="457200" rtl="0" eaLnBrk="0" fontAlgn="base" hangingPunct="0">
        <a:spcBef>
          <a:spcPct val="20000"/>
        </a:spcBef>
        <a:spcAft>
          <a:spcPct val="0"/>
        </a:spcAft>
        <a:buFont typeface="Wingdings" charset="2"/>
        <a:buChar char="§"/>
        <a:defRPr sz="2000" kern="1200">
          <a:solidFill>
            <a:srgbClr val="404040"/>
          </a:solidFill>
          <a:latin typeface="Arial"/>
          <a:ea typeface="ＭＳ Ｐゴシック" pitchFamily="-105" charset="-128"/>
          <a:cs typeface="Helvetica"/>
        </a:defRPr>
      </a:lvl3pPr>
      <a:lvl4pPr marL="1600200" indent="-228600" algn="l" defTabSz="457200" rtl="0" eaLnBrk="0" fontAlgn="base" hangingPunct="0">
        <a:spcBef>
          <a:spcPct val="20000"/>
        </a:spcBef>
        <a:spcAft>
          <a:spcPct val="0"/>
        </a:spcAft>
        <a:buFont typeface="Arial" charset="0"/>
        <a:buChar char="–"/>
        <a:defRPr kern="1200">
          <a:solidFill>
            <a:srgbClr val="404040"/>
          </a:solidFill>
          <a:latin typeface="Arial"/>
          <a:ea typeface="ＭＳ Ｐゴシック" pitchFamily="-105" charset="-128"/>
          <a:cs typeface="Helvetica"/>
        </a:defRPr>
      </a:lvl4pPr>
      <a:lvl5pPr marL="2057400" indent="-228600" algn="l" defTabSz="457200" rtl="0" eaLnBrk="0" fontAlgn="base" hangingPunct="0">
        <a:spcBef>
          <a:spcPct val="20000"/>
        </a:spcBef>
        <a:spcAft>
          <a:spcPct val="0"/>
        </a:spcAft>
        <a:buFont typeface="Wingdings" charset="2"/>
        <a:buChar char="§"/>
        <a:defRPr kern="1200">
          <a:solidFill>
            <a:srgbClr val="404040"/>
          </a:solidFill>
          <a:latin typeface="Arial"/>
          <a:ea typeface="ＭＳ Ｐゴシック" pitchFamily="-105" charset="-128"/>
          <a:cs typeface="Helvetica"/>
        </a:defRPr>
      </a:lvl5pPr>
      <a:lvl6pPr marL="2514600" indent="-228600" algn="l" defTabSz="457200" rtl="0" eaLnBrk="1" latinLnBrk="0" hangingPunct="1">
        <a:spcBef>
          <a:spcPct val="20000"/>
        </a:spcBef>
        <a:buFont typeface="Wingdings" charset="2"/>
        <a:buChar char="§"/>
        <a:defRPr sz="1800" kern="1200">
          <a:solidFill>
            <a:srgbClr val="404040"/>
          </a:solidFill>
          <a:latin typeface="Arial"/>
          <a:ea typeface="+mn-ea"/>
          <a:cs typeface="Helvetica"/>
        </a:defRPr>
      </a:lvl6pPr>
      <a:lvl7pPr marL="2971800" indent="-228600" algn="l" defTabSz="457200" rtl="0" eaLnBrk="1" latinLnBrk="0" hangingPunct="1">
        <a:spcBef>
          <a:spcPct val="20000"/>
        </a:spcBef>
        <a:buFont typeface="Wingdings" charset="2"/>
        <a:buChar char="§"/>
        <a:defRPr sz="1800" kern="1200">
          <a:solidFill>
            <a:srgbClr val="404040"/>
          </a:solidFill>
          <a:latin typeface="Arial"/>
          <a:ea typeface="+mn-ea"/>
          <a:cs typeface="Helvetica"/>
        </a:defRPr>
      </a:lvl7pPr>
      <a:lvl8pPr marL="3429000" indent="-228600" algn="l" defTabSz="457200" rtl="0" eaLnBrk="1" latinLnBrk="0" hangingPunct="1">
        <a:spcBef>
          <a:spcPct val="20000"/>
        </a:spcBef>
        <a:buFont typeface="Wingdings" charset="2"/>
        <a:buChar char="§"/>
        <a:defRPr sz="1800" kern="1200">
          <a:solidFill>
            <a:srgbClr val="404040"/>
          </a:solidFill>
          <a:latin typeface="Arial"/>
          <a:ea typeface="+mn-ea"/>
          <a:cs typeface="Helvetica"/>
        </a:defRPr>
      </a:lvl8pPr>
      <a:lvl9pPr marL="3886200" indent="-228600" algn="l" defTabSz="457200" rtl="0" eaLnBrk="1" latinLnBrk="0" hangingPunct="1">
        <a:spcBef>
          <a:spcPct val="20000"/>
        </a:spcBef>
        <a:buFont typeface="Wingdings" charset="2"/>
        <a:buChar char="§"/>
        <a:defRPr sz="1800" kern="1200" baseline="0">
          <a:solidFill>
            <a:srgbClr val="404040"/>
          </a:solidFill>
          <a:latin typeface="Arial"/>
          <a:ea typeface="+mn-ea"/>
          <a:cs typeface="Helvetic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36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536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a:ea typeface="ＭＳ Ｐゴシック" pitchFamily="-106" charset="-128"/>
                <a:cs typeface="ＭＳ Ｐゴシック" pitchFamily="-106" charset="-128"/>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a:ea typeface="ＭＳ Ｐゴシック" pitchFamily="-106" charset="-128"/>
                <a:cs typeface="ＭＳ Ｐゴシック" pitchFamily="-106" charset="-128"/>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641F9A2B-CA2B-3341-A798-0986FBE6D177}"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594" r:id="rId1"/>
    <p:sldLayoutId id="2147486595" r:id="rId2"/>
  </p:sldLayoutIdLst>
  <p:hf hdr="0" ftr="0" dt="0"/>
  <p:txStyles>
    <p:titleStyle>
      <a:lvl1pPr algn="ctr" defTabSz="457200" rtl="0" eaLnBrk="0" fontAlgn="base" hangingPunct="0">
        <a:spcBef>
          <a:spcPct val="0"/>
        </a:spcBef>
        <a:spcAft>
          <a:spcPct val="0"/>
        </a:spcAft>
        <a:defRPr sz="4400" kern="1200">
          <a:solidFill>
            <a:schemeClr val="tx1"/>
          </a:solidFill>
          <a:latin typeface="Arial"/>
          <a:ea typeface="ＭＳ Ｐゴシック" pitchFamily="-106" charset="-128"/>
          <a:cs typeface="Helvetica"/>
        </a:defRPr>
      </a:lvl1pPr>
      <a:lvl2pPr algn="ctr" defTabSz="457200" rtl="0" eaLnBrk="0" fontAlgn="base" hangingPunct="0">
        <a:spcBef>
          <a:spcPct val="0"/>
        </a:spcBef>
        <a:spcAft>
          <a:spcPct val="0"/>
        </a:spcAft>
        <a:defRPr sz="4400">
          <a:solidFill>
            <a:schemeClr val="tx1"/>
          </a:solidFill>
          <a:latin typeface="Arial" pitchFamily="-106" charset="0"/>
          <a:ea typeface="ＭＳ Ｐゴシック" pitchFamily="-106" charset="-128"/>
          <a:cs typeface="Helvetica" charset="0"/>
        </a:defRPr>
      </a:lvl2pPr>
      <a:lvl3pPr algn="ctr" defTabSz="457200" rtl="0" eaLnBrk="0" fontAlgn="base" hangingPunct="0">
        <a:spcBef>
          <a:spcPct val="0"/>
        </a:spcBef>
        <a:spcAft>
          <a:spcPct val="0"/>
        </a:spcAft>
        <a:defRPr sz="4400">
          <a:solidFill>
            <a:schemeClr val="tx1"/>
          </a:solidFill>
          <a:latin typeface="Arial" pitchFamily="-106" charset="0"/>
          <a:ea typeface="ＭＳ Ｐゴシック" pitchFamily="-106" charset="-128"/>
          <a:cs typeface="Helvetica" charset="0"/>
        </a:defRPr>
      </a:lvl3pPr>
      <a:lvl4pPr algn="ctr" defTabSz="457200" rtl="0" eaLnBrk="0" fontAlgn="base" hangingPunct="0">
        <a:spcBef>
          <a:spcPct val="0"/>
        </a:spcBef>
        <a:spcAft>
          <a:spcPct val="0"/>
        </a:spcAft>
        <a:defRPr sz="4400">
          <a:solidFill>
            <a:schemeClr val="tx1"/>
          </a:solidFill>
          <a:latin typeface="Arial" pitchFamily="-106" charset="0"/>
          <a:ea typeface="ＭＳ Ｐゴシック" pitchFamily="-106" charset="-128"/>
          <a:cs typeface="Helvetica" charset="0"/>
        </a:defRPr>
      </a:lvl4pPr>
      <a:lvl5pPr algn="ctr" defTabSz="457200" rtl="0" eaLnBrk="0" fontAlgn="base" hangingPunct="0">
        <a:spcBef>
          <a:spcPct val="0"/>
        </a:spcBef>
        <a:spcAft>
          <a:spcPct val="0"/>
        </a:spcAft>
        <a:defRPr sz="4400">
          <a:solidFill>
            <a:schemeClr val="tx1"/>
          </a:solidFill>
          <a:latin typeface="Arial" pitchFamily="-106" charset="0"/>
          <a:ea typeface="ＭＳ Ｐゴシック" pitchFamily="-106" charset="-128"/>
          <a:cs typeface="Helvetica" charset="0"/>
        </a:defRPr>
      </a:lvl5pPr>
      <a:lvl6pPr marL="457200" algn="ctr" defTabSz="457200" rtl="0" fontAlgn="base">
        <a:spcBef>
          <a:spcPct val="0"/>
        </a:spcBef>
        <a:spcAft>
          <a:spcPct val="0"/>
        </a:spcAft>
        <a:defRPr sz="4400">
          <a:solidFill>
            <a:schemeClr val="tx1"/>
          </a:solidFill>
          <a:latin typeface="Arial" pitchFamily="-106" charset="0"/>
          <a:ea typeface="ＭＳ Ｐゴシック" pitchFamily="-106" charset="-128"/>
        </a:defRPr>
      </a:lvl6pPr>
      <a:lvl7pPr marL="914400" algn="ctr" defTabSz="457200" rtl="0" fontAlgn="base">
        <a:spcBef>
          <a:spcPct val="0"/>
        </a:spcBef>
        <a:spcAft>
          <a:spcPct val="0"/>
        </a:spcAft>
        <a:defRPr sz="4400">
          <a:solidFill>
            <a:schemeClr val="tx1"/>
          </a:solidFill>
          <a:latin typeface="Arial" pitchFamily="-106" charset="0"/>
          <a:ea typeface="ＭＳ Ｐゴシック" pitchFamily="-106" charset="-128"/>
        </a:defRPr>
      </a:lvl7pPr>
      <a:lvl8pPr marL="1371600" algn="ctr" defTabSz="457200" rtl="0" fontAlgn="base">
        <a:spcBef>
          <a:spcPct val="0"/>
        </a:spcBef>
        <a:spcAft>
          <a:spcPct val="0"/>
        </a:spcAft>
        <a:defRPr sz="4400">
          <a:solidFill>
            <a:schemeClr val="tx1"/>
          </a:solidFill>
          <a:latin typeface="Arial" pitchFamily="-106" charset="0"/>
          <a:ea typeface="ＭＳ Ｐゴシック" pitchFamily="-106" charset="-128"/>
        </a:defRPr>
      </a:lvl8pPr>
      <a:lvl9pPr marL="1828800" algn="ctr" defTabSz="457200" rtl="0" fontAlgn="base">
        <a:spcBef>
          <a:spcPct val="0"/>
        </a:spcBef>
        <a:spcAft>
          <a:spcPct val="0"/>
        </a:spcAft>
        <a:defRPr sz="4400">
          <a:solidFill>
            <a:schemeClr val="tx1"/>
          </a:solidFill>
          <a:latin typeface="Arial" pitchFamily="-106" charset="0"/>
          <a:ea typeface="ＭＳ Ｐゴシック" pitchFamily="-106" charset="-128"/>
        </a:defRPr>
      </a:lvl9pPr>
    </p:titleStyle>
    <p:bodyStyle>
      <a:lvl1pPr marL="342900" indent="-342900" algn="l" defTabSz="457200" rtl="0" eaLnBrk="0" fontAlgn="base" hangingPunct="0">
        <a:spcBef>
          <a:spcPct val="20000"/>
        </a:spcBef>
        <a:spcAft>
          <a:spcPct val="0"/>
        </a:spcAft>
        <a:buFont typeface="Arial" charset="0"/>
        <a:buChar char="•"/>
        <a:defRPr sz="2400" kern="1200">
          <a:solidFill>
            <a:schemeClr val="tx1"/>
          </a:solidFill>
          <a:latin typeface="Arial"/>
          <a:ea typeface="ＭＳ Ｐゴシック" pitchFamily="-106" charset="-128"/>
          <a:cs typeface="Helvetica"/>
        </a:defRPr>
      </a:lvl1pPr>
      <a:lvl2pPr marL="742950" indent="-28575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pitchFamily="-106" charset="-128"/>
          <a:cs typeface="Helvetica"/>
        </a:defRPr>
      </a:lvl2pPr>
      <a:lvl3pPr marL="11430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pitchFamily="-106" charset="-128"/>
          <a:cs typeface="Helvetica"/>
        </a:defRPr>
      </a:lvl3pPr>
      <a:lvl4pPr marL="1600200" indent="-228600" algn="l" defTabSz="457200" rtl="0" eaLnBrk="0" fontAlgn="base" hangingPunct="0">
        <a:spcBef>
          <a:spcPct val="20000"/>
        </a:spcBef>
        <a:spcAft>
          <a:spcPct val="0"/>
        </a:spcAft>
        <a:buFont typeface="Arial" charset="0"/>
        <a:buChar char="–"/>
        <a:defRPr kern="1200">
          <a:solidFill>
            <a:schemeClr val="tx1"/>
          </a:solidFill>
          <a:latin typeface="Arial"/>
          <a:ea typeface="ＭＳ Ｐゴシック" pitchFamily="-106" charset="-128"/>
          <a:cs typeface="Helvetica"/>
        </a:defRPr>
      </a:lvl4pPr>
      <a:lvl5pPr marL="2057400" indent="-228600" algn="l" defTabSz="457200" rtl="0" eaLnBrk="0" fontAlgn="base" hangingPunct="0">
        <a:spcBef>
          <a:spcPct val="20000"/>
        </a:spcBef>
        <a:spcAft>
          <a:spcPct val="0"/>
        </a:spcAft>
        <a:buFont typeface="Arial" charset="0"/>
        <a:buChar char="»"/>
        <a:defRPr kern="1200">
          <a:solidFill>
            <a:schemeClr val="tx1"/>
          </a:solidFill>
          <a:latin typeface="Arial"/>
          <a:ea typeface="ＭＳ Ｐゴシック" pitchFamily="-106" charset="-128"/>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package" Target="../embeddings/Microsoft_Word_Document1.docx"/></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8"/>
          <p:cNvSpPr>
            <a:spLocks noGrp="1"/>
          </p:cNvSpPr>
          <p:nvPr>
            <p:ph type="ctrTitle"/>
          </p:nvPr>
        </p:nvSpPr>
        <p:spPr>
          <a:xfrm>
            <a:off x="334963" y="1371601"/>
            <a:ext cx="8351837" cy="1371599"/>
          </a:xfrm>
        </p:spPr>
        <p:txBody>
          <a:bodyPr/>
          <a:lstStyle/>
          <a:p>
            <a:pPr>
              <a:lnSpc>
                <a:spcPts val="2400"/>
              </a:lnSpc>
            </a:pPr>
            <a:r>
              <a:rPr lang="en-US" altLang="en-US" sz="2200" dirty="0">
                <a:latin typeface="Arial" charset="0"/>
                <a:ea typeface="ＭＳ Ｐゴシック" charset="-128"/>
                <a:cs typeface="Helvetica" charset="0"/>
              </a:rPr>
              <a:t>PROMESA: The Good, the Bad and the Ugly</a:t>
            </a:r>
            <a:br>
              <a:rPr lang="en-US" altLang="en-US" sz="2200" dirty="0">
                <a:latin typeface="Arial" charset="0"/>
                <a:ea typeface="ＭＳ Ｐゴシック" charset="-128"/>
                <a:cs typeface="Helvetica" charset="0"/>
              </a:rPr>
            </a:br>
            <a:r>
              <a:rPr lang="en-US" altLang="en-US" sz="2200" dirty="0">
                <a:latin typeface="Arial" charset="0"/>
                <a:ea typeface="ＭＳ Ｐゴシック" charset="-128"/>
                <a:cs typeface="Helvetica" charset="0"/>
              </a:rPr>
              <a:t>How Financial Recovery Can Be Obtained! </a:t>
            </a:r>
            <a:br>
              <a:rPr lang="en-US" altLang="en-US" sz="2200" dirty="0">
                <a:latin typeface="Arial" charset="0"/>
                <a:ea typeface="ＭＳ Ｐゴシック" charset="-128"/>
                <a:cs typeface="Helvetica" charset="0"/>
              </a:rPr>
            </a:br>
            <a:r>
              <a:rPr lang="en-US" altLang="en-US" sz="2200" dirty="0">
                <a:latin typeface="Arial" charset="0"/>
                <a:ea typeface="ＭＳ Ｐゴシック" charset="-128"/>
                <a:cs typeface="Helvetica" charset="0"/>
              </a:rPr>
              <a:t>How Special Revenues Should Work!</a:t>
            </a:r>
            <a:br>
              <a:rPr lang="en-US" altLang="en-US" sz="2200" dirty="0">
                <a:latin typeface="Arial" charset="0"/>
                <a:ea typeface="ＭＳ Ｐゴシック" charset="-128"/>
                <a:cs typeface="Helvetica" charset="0"/>
              </a:rPr>
            </a:br>
            <a:r>
              <a:rPr lang="en-US" altLang="en-US" sz="2200" dirty="0">
                <a:latin typeface="Arial" charset="0"/>
                <a:ea typeface="ＭＳ Ｐゴシック" charset="-128"/>
                <a:cs typeface="Helvetica" charset="0"/>
              </a:rPr>
              <a:t>How PROMESA Is Working!</a:t>
            </a:r>
          </a:p>
        </p:txBody>
      </p:sp>
      <p:sp>
        <p:nvSpPr>
          <p:cNvPr id="5" name="Slide Number Placeholder 3"/>
          <p:cNvSpPr txBox="1">
            <a:spLocks/>
          </p:cNvSpPr>
          <p:nvPr/>
        </p:nvSpPr>
        <p:spPr bwMode="auto">
          <a:xfrm>
            <a:off x="6553200" y="6416675"/>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defTabSz="457200" rtl="0" eaLnBrk="0" fontAlgn="base" hangingPunct="0">
              <a:spcBef>
                <a:spcPct val="20000"/>
              </a:spcBef>
              <a:spcAft>
                <a:spcPct val="0"/>
              </a:spcAft>
              <a:buFont typeface="Wingdings" charset="2"/>
              <a:buChar char="§"/>
              <a:defRPr sz="2400" kern="1200">
                <a:solidFill>
                  <a:srgbClr val="404040"/>
                </a:solidFill>
                <a:latin typeface="Arial" charset="0"/>
                <a:ea typeface="ＭＳ Ｐゴシック" charset="-128"/>
                <a:cs typeface="Helvetica" charset="0"/>
              </a:defRPr>
            </a:lvl1pPr>
            <a:lvl2pPr marL="37931725" indent="-37474525" algn="l" defTabSz="457200" rtl="0" eaLnBrk="0" fontAlgn="base" hangingPunct="0">
              <a:spcBef>
                <a:spcPct val="20000"/>
              </a:spcBef>
              <a:spcAft>
                <a:spcPct val="0"/>
              </a:spcAft>
              <a:buFont typeface="Arial" charset="0"/>
              <a:buChar char="–"/>
              <a:defRPr sz="2000" kern="1200">
                <a:solidFill>
                  <a:srgbClr val="404040"/>
                </a:solidFill>
                <a:latin typeface="Arial" charset="0"/>
                <a:ea typeface="ＭＳ Ｐゴシック" charset="-128"/>
                <a:cs typeface="Helvetica" charset="0"/>
              </a:defRPr>
            </a:lvl2pPr>
            <a:lvl3pPr marL="1143000" indent="-228600" algn="l" defTabSz="457200" rtl="0" eaLnBrk="0" fontAlgn="base" hangingPunct="0">
              <a:spcBef>
                <a:spcPct val="20000"/>
              </a:spcBef>
              <a:spcAft>
                <a:spcPct val="0"/>
              </a:spcAft>
              <a:buFont typeface="Wingdings" charset="2"/>
              <a:buChar char="§"/>
              <a:defRPr sz="2000" kern="1200">
                <a:solidFill>
                  <a:srgbClr val="404040"/>
                </a:solidFill>
                <a:latin typeface="Arial" charset="0"/>
                <a:ea typeface="ＭＳ Ｐゴシック" charset="-128"/>
                <a:cs typeface="Helvetica" charset="0"/>
              </a:defRPr>
            </a:lvl3pPr>
            <a:lvl4pPr marL="1600200" indent="-228600" algn="l" defTabSz="457200" rtl="0" eaLnBrk="0" fontAlgn="base" hangingPunct="0">
              <a:spcBef>
                <a:spcPct val="20000"/>
              </a:spcBef>
              <a:spcAft>
                <a:spcPct val="0"/>
              </a:spcAft>
              <a:buFont typeface="Arial" charset="0"/>
              <a:buChar char="–"/>
              <a:defRPr kern="1200">
                <a:solidFill>
                  <a:srgbClr val="404040"/>
                </a:solidFill>
                <a:latin typeface="Arial" charset="0"/>
                <a:ea typeface="ＭＳ Ｐゴシック" charset="-128"/>
                <a:cs typeface="Helvetica" charset="0"/>
              </a:defRPr>
            </a:lvl4pPr>
            <a:lvl5pPr marL="2057400" indent="-228600" algn="l" defTabSz="457200" rtl="0" eaLnBrk="0" fontAlgn="base" hangingPunct="0">
              <a:spcBef>
                <a:spcPct val="20000"/>
              </a:spcBef>
              <a:spcAft>
                <a:spcPct val="0"/>
              </a:spcAft>
              <a:buFont typeface="Wingdings" charset="2"/>
              <a:buChar char="§"/>
              <a:defRPr kern="1200">
                <a:solidFill>
                  <a:srgbClr val="404040"/>
                </a:solidFill>
                <a:latin typeface="Arial" charset="0"/>
                <a:ea typeface="ＭＳ Ｐゴシック" charset="-128"/>
                <a:cs typeface="Helvetica" charset="0"/>
              </a:defRPr>
            </a:lvl5pPr>
            <a:lvl6pPr marL="2514600" indent="-228600" algn="l" defTabSz="457200" rtl="0" eaLnBrk="0" fontAlgn="base" latinLnBrk="0" hangingPunct="0">
              <a:spcBef>
                <a:spcPct val="20000"/>
              </a:spcBef>
              <a:spcAft>
                <a:spcPct val="0"/>
              </a:spcAft>
              <a:buFont typeface="Wingdings" charset="2"/>
              <a:buChar char="§"/>
              <a:defRPr kern="1200">
                <a:solidFill>
                  <a:srgbClr val="404040"/>
                </a:solidFill>
                <a:latin typeface="Arial" charset="0"/>
                <a:ea typeface="ＭＳ Ｐゴシック" charset="-128"/>
                <a:cs typeface="Helvetica" charset="0"/>
              </a:defRPr>
            </a:lvl6pPr>
            <a:lvl7pPr marL="2971800" indent="-228600" algn="l" defTabSz="457200" rtl="0" eaLnBrk="0" fontAlgn="base" latinLnBrk="0" hangingPunct="0">
              <a:spcBef>
                <a:spcPct val="20000"/>
              </a:spcBef>
              <a:spcAft>
                <a:spcPct val="0"/>
              </a:spcAft>
              <a:buFont typeface="Wingdings" charset="2"/>
              <a:buChar char="§"/>
              <a:defRPr kern="1200">
                <a:solidFill>
                  <a:srgbClr val="404040"/>
                </a:solidFill>
                <a:latin typeface="Arial" charset="0"/>
                <a:ea typeface="ＭＳ Ｐゴシック" charset="-128"/>
                <a:cs typeface="Helvetica" charset="0"/>
              </a:defRPr>
            </a:lvl7pPr>
            <a:lvl8pPr marL="3429000" indent="-228600" algn="l" defTabSz="457200" rtl="0" eaLnBrk="0" fontAlgn="base" latinLnBrk="0" hangingPunct="0">
              <a:spcBef>
                <a:spcPct val="20000"/>
              </a:spcBef>
              <a:spcAft>
                <a:spcPct val="0"/>
              </a:spcAft>
              <a:buFont typeface="Wingdings" charset="2"/>
              <a:buChar char="§"/>
              <a:defRPr kern="1200">
                <a:solidFill>
                  <a:srgbClr val="404040"/>
                </a:solidFill>
                <a:latin typeface="Arial" charset="0"/>
                <a:ea typeface="ＭＳ Ｐゴシック" charset="-128"/>
                <a:cs typeface="Helvetica" charset="0"/>
              </a:defRPr>
            </a:lvl8pPr>
            <a:lvl9pPr marL="3886200" indent="-228600" algn="l" defTabSz="457200" rtl="0" eaLnBrk="0" fontAlgn="base" latinLnBrk="0" hangingPunct="0">
              <a:spcBef>
                <a:spcPct val="20000"/>
              </a:spcBef>
              <a:spcAft>
                <a:spcPct val="0"/>
              </a:spcAft>
              <a:buFont typeface="Wingdings" charset="2"/>
              <a:buChar char="§"/>
              <a:defRPr kern="1200">
                <a:solidFill>
                  <a:srgbClr val="404040"/>
                </a:solidFill>
                <a:latin typeface="Arial" charset="0"/>
                <a:ea typeface="ＭＳ Ｐゴシック" charset="-128"/>
                <a:cs typeface="Helvetica" charset="0"/>
              </a:defRPr>
            </a:lvl9pPr>
          </a:lstStyle>
          <a:p>
            <a:pPr algn="r">
              <a:spcBef>
                <a:spcPct val="0"/>
              </a:spcBef>
              <a:buFontTx/>
              <a:buNone/>
            </a:pPr>
            <a:r>
              <a:rPr lang="en-US" sz="900" dirty="0">
                <a:solidFill>
                  <a:schemeClr val="bg1"/>
                </a:solidFill>
              </a:rPr>
              <a:t>4849-8664-4630</a:t>
            </a:r>
            <a:endParaRPr lang="en-US" altLang="en-US" sz="900" dirty="0">
              <a:solidFill>
                <a:schemeClr val="bg1"/>
              </a:solidFill>
            </a:endParaRPr>
          </a:p>
        </p:txBody>
      </p:sp>
      <p:sp>
        <p:nvSpPr>
          <p:cNvPr id="6" name="Subtitle 9"/>
          <p:cNvSpPr>
            <a:spLocks noGrp="1"/>
          </p:cNvSpPr>
          <p:nvPr>
            <p:ph type="subTitle" idx="1"/>
          </p:nvPr>
        </p:nvSpPr>
        <p:spPr>
          <a:xfrm>
            <a:off x="334963" y="2895600"/>
            <a:ext cx="8351837" cy="1066800"/>
          </a:xfrm>
        </p:spPr>
        <p:txBody>
          <a:bodyPr anchor="b"/>
          <a:lstStyle/>
          <a:p>
            <a:pPr algn="ctr">
              <a:lnSpc>
                <a:spcPts val="1600"/>
              </a:lnSpc>
              <a:spcBef>
                <a:spcPts val="0"/>
              </a:spcBef>
              <a:buClr>
                <a:srgbClr val="B6B8BC"/>
              </a:buClr>
            </a:pPr>
            <a:r>
              <a:rPr lang="en-US" altLang="en-US" sz="1400" dirty="0">
                <a:solidFill>
                  <a:schemeClr val="tx2"/>
                </a:solidFill>
                <a:latin typeface="Arial" charset="0"/>
                <a:ea typeface="ＭＳ Ｐゴシック" charset="-128"/>
              </a:rPr>
              <a:t>James E. Spiotto</a:t>
            </a:r>
            <a:br>
              <a:rPr lang="en-US" altLang="en-US" sz="1400" dirty="0">
                <a:solidFill>
                  <a:schemeClr val="tx2"/>
                </a:solidFill>
                <a:latin typeface="Arial" charset="0"/>
                <a:ea typeface="ＭＳ Ｐゴシック" charset="-128"/>
              </a:rPr>
            </a:br>
            <a:r>
              <a:rPr lang="en-US" altLang="en-US" sz="1400" dirty="0">
                <a:solidFill>
                  <a:schemeClr val="tx2"/>
                </a:solidFill>
                <a:latin typeface="Arial" charset="0"/>
                <a:ea typeface="ＭＳ Ｐゴシック" charset="-128"/>
              </a:rPr>
              <a:t>Managing Director</a:t>
            </a:r>
            <a:br>
              <a:rPr lang="en-US" altLang="en-US" sz="1400" dirty="0">
                <a:solidFill>
                  <a:schemeClr val="tx2"/>
                </a:solidFill>
                <a:latin typeface="Arial" charset="0"/>
                <a:ea typeface="ＭＳ Ｐゴシック" charset="-128"/>
              </a:rPr>
            </a:br>
            <a:r>
              <a:rPr lang="en-US" altLang="en-US" sz="1400" dirty="0">
                <a:solidFill>
                  <a:schemeClr val="tx2"/>
                </a:solidFill>
                <a:latin typeface="Arial" charset="0"/>
                <a:ea typeface="ＭＳ Ｐゴシック" charset="-128"/>
              </a:rPr>
              <a:t>Chapman Strategic Advisors LLC</a:t>
            </a:r>
            <a:br>
              <a:rPr lang="en-US" altLang="en-US" sz="1400" dirty="0">
                <a:solidFill>
                  <a:schemeClr val="tx2"/>
                </a:solidFill>
                <a:latin typeface="Arial" charset="0"/>
                <a:ea typeface="ＭＳ Ｐゴシック" charset="-128"/>
              </a:rPr>
            </a:br>
            <a:r>
              <a:rPr lang="en-US" altLang="en-US" sz="1400" dirty="0">
                <a:solidFill>
                  <a:schemeClr val="tx2"/>
                </a:solidFill>
                <a:latin typeface="Arial" charset="0"/>
                <a:ea typeface="ＭＳ Ｐゴシック" charset="-128"/>
              </a:rPr>
              <a:t>Co-Publisher Muninetguide.com</a:t>
            </a:r>
            <a:br>
              <a:rPr lang="en-US" altLang="en-US" sz="1400" dirty="0">
                <a:solidFill>
                  <a:schemeClr val="tx2"/>
                </a:solidFill>
                <a:latin typeface="Arial" charset="0"/>
                <a:ea typeface="ＭＳ Ｐゴシック" charset="-128"/>
              </a:rPr>
            </a:br>
            <a:r>
              <a:rPr lang="en-US" altLang="en-US" sz="1400" dirty="0">
                <a:solidFill>
                  <a:schemeClr val="tx2"/>
                </a:solidFill>
                <a:latin typeface="Arial" charset="0"/>
                <a:ea typeface="ＭＳ Ｐゴシック" charset="-128"/>
              </a:rPr>
              <a:t>May 17, 2019</a:t>
            </a:r>
          </a:p>
        </p:txBody>
      </p:sp>
      <p:sp>
        <p:nvSpPr>
          <p:cNvPr id="7" name="TextBox 10"/>
          <p:cNvSpPr txBox="1">
            <a:spLocks noChangeArrowheads="1"/>
          </p:cNvSpPr>
          <p:nvPr/>
        </p:nvSpPr>
        <p:spPr bwMode="auto">
          <a:xfrm>
            <a:off x="334963" y="4114800"/>
            <a:ext cx="8351837" cy="2007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11125" indent="-109538" eaLnBrk="0" hangingPunct="0">
              <a:defRPr sz="2400">
                <a:solidFill>
                  <a:schemeClr val="tx1"/>
                </a:solidFill>
                <a:latin typeface="Arial Narrow" charset="0"/>
                <a:ea typeface="ヒラギノ角ゴ Pro W3" charset="-128"/>
              </a:defRPr>
            </a:lvl1pPr>
            <a:lvl2pPr marL="37931725" indent="-37474525" eaLnBrk="0" hangingPunct="0">
              <a:defRPr sz="2400">
                <a:solidFill>
                  <a:schemeClr val="tx1"/>
                </a:solidFill>
                <a:latin typeface="Arial Narrow" charset="0"/>
                <a:ea typeface="ヒラギノ角ゴ Pro W3" charset="-128"/>
              </a:defRPr>
            </a:lvl2pPr>
            <a:lvl3pPr eaLnBrk="0" hangingPunct="0">
              <a:defRPr sz="2400">
                <a:solidFill>
                  <a:schemeClr val="tx1"/>
                </a:solidFill>
                <a:latin typeface="Arial Narrow" charset="0"/>
                <a:ea typeface="ヒラギノ角ゴ Pro W3" charset="-128"/>
              </a:defRPr>
            </a:lvl3pPr>
            <a:lvl4pPr eaLnBrk="0" hangingPunct="0">
              <a:defRPr sz="2400">
                <a:solidFill>
                  <a:schemeClr val="tx1"/>
                </a:solidFill>
                <a:latin typeface="Arial Narrow" charset="0"/>
                <a:ea typeface="ヒラギノ角ゴ Pro W3" charset="-128"/>
              </a:defRPr>
            </a:lvl4pPr>
            <a:lvl5pPr eaLnBrk="0" hangingPunct="0">
              <a:defRPr sz="2400">
                <a:solidFill>
                  <a:schemeClr val="tx1"/>
                </a:solidFill>
                <a:latin typeface="Arial Narrow" charset="0"/>
                <a:ea typeface="ヒラギノ角ゴ Pro W3" charset="-128"/>
              </a:defRPr>
            </a:lvl5pPr>
            <a:lvl6pPr marL="457200" eaLnBrk="0" fontAlgn="base" hangingPunct="0">
              <a:spcBef>
                <a:spcPct val="0"/>
              </a:spcBef>
              <a:spcAft>
                <a:spcPct val="0"/>
              </a:spcAft>
              <a:defRPr sz="2400">
                <a:solidFill>
                  <a:schemeClr val="tx1"/>
                </a:solidFill>
                <a:latin typeface="Arial Narrow" charset="0"/>
                <a:ea typeface="ヒラギノ角ゴ Pro W3" charset="-128"/>
              </a:defRPr>
            </a:lvl6pPr>
            <a:lvl7pPr marL="914400" eaLnBrk="0" fontAlgn="base" hangingPunct="0">
              <a:spcBef>
                <a:spcPct val="0"/>
              </a:spcBef>
              <a:spcAft>
                <a:spcPct val="0"/>
              </a:spcAft>
              <a:defRPr sz="2400">
                <a:solidFill>
                  <a:schemeClr val="tx1"/>
                </a:solidFill>
                <a:latin typeface="Arial Narrow" charset="0"/>
                <a:ea typeface="ヒラギノ角ゴ Pro W3" charset="-128"/>
              </a:defRPr>
            </a:lvl7pPr>
            <a:lvl8pPr marL="1371600" eaLnBrk="0" fontAlgn="base" hangingPunct="0">
              <a:spcBef>
                <a:spcPct val="0"/>
              </a:spcBef>
              <a:spcAft>
                <a:spcPct val="0"/>
              </a:spcAft>
              <a:defRPr sz="2400">
                <a:solidFill>
                  <a:schemeClr val="tx1"/>
                </a:solidFill>
                <a:latin typeface="Arial Narrow" charset="0"/>
                <a:ea typeface="ヒラギノ角ゴ Pro W3" charset="-128"/>
              </a:defRPr>
            </a:lvl8pPr>
            <a:lvl9pPr marL="1828800" eaLnBrk="0" fontAlgn="base" hangingPunct="0">
              <a:spcBef>
                <a:spcPct val="0"/>
              </a:spcBef>
              <a:spcAft>
                <a:spcPct val="0"/>
              </a:spcAft>
              <a:defRPr sz="2400">
                <a:solidFill>
                  <a:schemeClr val="tx1"/>
                </a:solidFill>
                <a:latin typeface="Arial Narrow" charset="0"/>
                <a:ea typeface="ヒラギノ角ゴ Pro W3" charset="-128"/>
              </a:defRPr>
            </a:lvl9pPr>
          </a:lstStyle>
          <a:p>
            <a:pPr algn="just">
              <a:lnSpc>
                <a:spcPts val="1000"/>
              </a:lnSpc>
            </a:pPr>
            <a:r>
              <a:rPr lang="en-US" altLang="en-US" sz="800" dirty="0">
                <a:solidFill>
                  <a:srgbClr val="0C3873"/>
                </a:solidFill>
                <a:latin typeface="Arial" panose="020B0604020202020204" pitchFamily="34" charset="0"/>
                <a:cs typeface="Arial" panose="020B0604020202020204" pitchFamily="34" charset="0"/>
              </a:rPr>
              <a:t>©	2019 by James E. Spiotto. All rights reserved. </a:t>
            </a:r>
            <a:r>
              <a:rPr lang="en-US" sz="800" dirty="0">
                <a:solidFill>
                  <a:srgbClr val="0C3873"/>
                </a:solidFill>
                <a:latin typeface="Arial" panose="020B0604020202020204" pitchFamily="34" charset="0"/>
                <a:ea typeface="Arial" charset="0"/>
                <a:cs typeface="Arial" panose="020B0604020202020204" pitchFamily="34" charset="0"/>
              </a:rPr>
              <a:t>James E. Spiotto is the Co-Publisher of Muninet Guide and a retired partner of Chapman and Cutler LLP as well as Managing Director of Chapman Strategic Advisors LLC and President of JASSEE Advisors, LLC. This document is for informational purposes, general in nature and based on authorities that are subject to change. It is not intended as a recommendation or advice with regard to any action or inaction to be taken. The views expressed herein are solely those of the author and do not reflect the position, opinion or views of Chapman and Cutler LLP or Chapman Strategic Advisors LLC. </a:t>
            </a:r>
            <a:r>
              <a:rPr lang="en-US" altLang="en-US" sz="800" dirty="0">
                <a:solidFill>
                  <a:srgbClr val="0C3873"/>
                </a:solidFill>
                <a:latin typeface="Arial" panose="020B0604020202020204" pitchFamily="34" charset="0"/>
                <a:cs typeface="Arial" panose="020B0604020202020204" pitchFamily="34" charset="0"/>
              </a:rPr>
              <a:t>For further reading: Remarks of James E. Spiotto of Chapman and Cutler LLP to the U.S. Securities and Exchange Commission field hearing at Birmingham, Alabama on July 29, 2011 on the State of the Municipal Securities Market, Remarks of James E. Spiotto of Chapman and Cutler LLP, and the Second Edition of "MUNICIPALITIES IN DISTRESS?" authored by James E. Spiotto and published by Chapman and Cutler LLP which is a 50-State Survey of State Laws Dealing with Financial Emergencies of Local Governments, Rights and Remedies Provided by States to Investors in Financially Distressed Local Government Debt, and State Authorization of Municipalities to File Chapter 9 Bankruptcy, which is available from Chapman and Cutler LLP or on Amazon.com, PRIMER ON MUNICIPAL DEBT ADJUSTMENT, published by Chapman and Cutler LLP, which is available from Chapman and Cutler LLP, "The Role of the State in Supervising and Assisting Municipalities, Especially in Times of Financial Distress," by James E. Spiotto in the MUNICIPAL FINANCE JOURNAL, Winter/Spring 2013 and "How Municipalities in Financial Distress Should Deal with Unfunded Pension Obligations and Appropriate Funding of Essential Services," 50 WILLAMETTE LAW REVIEW 515 (2014), "Reducing Risk to Payment of State and Local Government Debt Obligations, Statutory Liens from Rhode Island to California SB 222" MUNINET GUIDE (July 28, 2015) http:www.muninetguide.com/articles/reducing-risk-to-payment-of-state-and-local-government-debt-7401, Remarks of James E. Spiotto to the United States Senate Committee on the Judiciary in connection with the hearing on December 1, 2015 on the financial distress in Puerto Rico and the role of Congress. </a:t>
            </a:r>
            <a:r>
              <a:rPr lang="en-US" sz="800" dirty="0">
                <a:solidFill>
                  <a:srgbClr val="0C3873"/>
                </a:solidFill>
                <a:latin typeface="Arial" panose="020B0604020202020204" pitchFamily="34" charset="0"/>
                <a:cs typeface="Arial" panose="020B0604020202020204" pitchFamily="34" charset="0"/>
              </a:rPr>
              <a:t>"Puerto Rico's 'Assured' Decision Should Be Reconsidered or Reversed" MUNINET GUIDE (Feb 5, 2018) http:www.muninetguide.com/articles/puerto-rico-assured-decision_179937.</a:t>
            </a:r>
            <a:endParaRPr lang="en-US" altLang="en-US" sz="800" dirty="0">
              <a:solidFill>
                <a:srgbClr val="0C3873"/>
              </a:solidFill>
              <a:latin typeface="Arial" panose="020B0604020202020204" pitchFamily="34" charset="0"/>
              <a:cs typeface="Arial" panose="020B0604020202020204" pitchFamily="34" charset="0"/>
            </a:endParaRPr>
          </a:p>
        </p:txBody>
      </p:sp>
      <p:sp>
        <p:nvSpPr>
          <p:cNvPr id="8" name="Title 8">
            <a:extLst>
              <a:ext uri="{FF2B5EF4-FFF2-40B4-BE49-F238E27FC236}">
                <a16:creationId xmlns:a16="http://schemas.microsoft.com/office/drawing/2014/main" xmlns:ma14="http://schemas.microsoft.com/office/mac/drawingml/2011/main" xmlns:a14="http://schemas.microsoft.com/office/drawing/2010/main" xmlns="" id="{4999A541-E66B-D440-ABA9-4EDC6B4D06CF}"/>
              </a:ext>
            </a:extLst>
          </p:cNvPr>
          <p:cNvSpPr txBox="1">
            <a:spLocks/>
          </p:cNvSpPr>
          <p:nvPr/>
        </p:nvSpPr>
        <p:spPr bwMode="auto">
          <a:xfrm>
            <a:off x="319148" y="762000"/>
            <a:ext cx="8351837"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a16="http://schemas.microsoft.com/office/drawing/2014/main" xmlns:a14="http://schemas.microsoft.com/office/drawing/2010/main" xmlns="" val="1"/>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b="1" kern="1200">
                <a:solidFill>
                  <a:srgbClr val="0C3873"/>
                </a:solidFill>
                <a:latin typeface="Arial"/>
                <a:ea typeface="ＭＳ Ｐゴシック" pitchFamily="-105" charset="-128"/>
                <a:cs typeface="Helvetica"/>
              </a:defRPr>
            </a:lvl1pPr>
            <a:lvl2pPr algn="l" defTabSz="457200" rtl="0" eaLnBrk="0" fontAlgn="base" hangingPunct="0">
              <a:spcBef>
                <a:spcPct val="0"/>
              </a:spcBef>
              <a:spcAft>
                <a:spcPct val="0"/>
              </a:spcAft>
              <a:defRPr sz="3600" b="1">
                <a:solidFill>
                  <a:srgbClr val="0C3873"/>
                </a:solidFill>
                <a:latin typeface="Arial" pitchFamily="-106" charset="0"/>
                <a:ea typeface="ＭＳ Ｐゴシック" pitchFamily="-105" charset="-128"/>
                <a:cs typeface="Helvetica" charset="0"/>
              </a:defRPr>
            </a:lvl2pPr>
            <a:lvl3pPr algn="l" defTabSz="457200" rtl="0" eaLnBrk="0" fontAlgn="base" hangingPunct="0">
              <a:spcBef>
                <a:spcPct val="0"/>
              </a:spcBef>
              <a:spcAft>
                <a:spcPct val="0"/>
              </a:spcAft>
              <a:defRPr sz="3600" b="1">
                <a:solidFill>
                  <a:srgbClr val="0C3873"/>
                </a:solidFill>
                <a:latin typeface="Arial" pitchFamily="-106" charset="0"/>
                <a:ea typeface="ＭＳ Ｐゴシック" pitchFamily="-105" charset="-128"/>
                <a:cs typeface="Helvetica" charset="0"/>
              </a:defRPr>
            </a:lvl3pPr>
            <a:lvl4pPr algn="l" defTabSz="457200" rtl="0" eaLnBrk="0" fontAlgn="base" hangingPunct="0">
              <a:spcBef>
                <a:spcPct val="0"/>
              </a:spcBef>
              <a:spcAft>
                <a:spcPct val="0"/>
              </a:spcAft>
              <a:defRPr sz="3600" b="1">
                <a:solidFill>
                  <a:srgbClr val="0C3873"/>
                </a:solidFill>
                <a:latin typeface="Arial" pitchFamily="-106" charset="0"/>
                <a:ea typeface="ＭＳ Ｐゴシック" pitchFamily="-105" charset="-128"/>
                <a:cs typeface="Helvetica" charset="0"/>
              </a:defRPr>
            </a:lvl4pPr>
            <a:lvl5pPr algn="l" defTabSz="457200" rtl="0" eaLnBrk="0" fontAlgn="base" hangingPunct="0">
              <a:spcBef>
                <a:spcPct val="0"/>
              </a:spcBef>
              <a:spcAft>
                <a:spcPct val="0"/>
              </a:spcAft>
              <a:defRPr sz="3600" b="1">
                <a:solidFill>
                  <a:srgbClr val="0C3873"/>
                </a:solidFill>
                <a:latin typeface="Arial" pitchFamily="-106" charset="0"/>
                <a:ea typeface="ＭＳ Ｐゴシック" pitchFamily="-105" charset="-128"/>
                <a:cs typeface="Helvetica" charset="0"/>
              </a:defRPr>
            </a:lvl5pPr>
            <a:lvl6pPr marL="457200" algn="ctr" defTabSz="457200" rtl="0" fontAlgn="base">
              <a:spcBef>
                <a:spcPct val="0"/>
              </a:spcBef>
              <a:spcAft>
                <a:spcPct val="0"/>
              </a:spcAft>
              <a:defRPr sz="4400">
                <a:solidFill>
                  <a:schemeClr val="tx1"/>
                </a:solidFill>
                <a:latin typeface="Calibri" pitchFamily="-105" charset="0"/>
                <a:ea typeface="ＭＳ Ｐゴシック" pitchFamily="-105" charset="-128"/>
                <a:cs typeface="ＭＳ Ｐゴシック" pitchFamily="-105" charset="-128"/>
              </a:defRPr>
            </a:lvl6pPr>
            <a:lvl7pPr marL="914400" algn="ctr" defTabSz="457200" rtl="0" fontAlgn="base">
              <a:spcBef>
                <a:spcPct val="0"/>
              </a:spcBef>
              <a:spcAft>
                <a:spcPct val="0"/>
              </a:spcAft>
              <a:defRPr sz="4400">
                <a:solidFill>
                  <a:schemeClr val="tx1"/>
                </a:solidFill>
                <a:latin typeface="Calibri" pitchFamily="-105" charset="0"/>
                <a:ea typeface="ＭＳ Ｐゴシック" pitchFamily="-105" charset="-128"/>
                <a:cs typeface="ＭＳ Ｐゴシック" pitchFamily="-105" charset="-128"/>
              </a:defRPr>
            </a:lvl7pPr>
            <a:lvl8pPr marL="1371600" algn="ctr" defTabSz="457200" rtl="0" fontAlgn="base">
              <a:spcBef>
                <a:spcPct val="0"/>
              </a:spcBef>
              <a:spcAft>
                <a:spcPct val="0"/>
              </a:spcAft>
              <a:defRPr sz="4400">
                <a:solidFill>
                  <a:schemeClr val="tx1"/>
                </a:solidFill>
                <a:latin typeface="Calibri" pitchFamily="-105" charset="0"/>
                <a:ea typeface="ＭＳ Ｐゴシック" pitchFamily="-105" charset="-128"/>
                <a:cs typeface="ＭＳ Ｐゴシック" pitchFamily="-105" charset="-128"/>
              </a:defRPr>
            </a:lvl8pPr>
            <a:lvl9pPr marL="1828800" algn="ctr" defTabSz="457200" rtl="0" fontAlgn="base">
              <a:spcBef>
                <a:spcPct val="0"/>
              </a:spcBef>
              <a:spcAft>
                <a:spcPct val="0"/>
              </a:spcAft>
              <a:defRPr sz="4400">
                <a:solidFill>
                  <a:schemeClr val="tx1"/>
                </a:solidFill>
                <a:latin typeface="Calibri" pitchFamily="-105" charset="0"/>
                <a:ea typeface="ＭＳ Ｐゴシック" pitchFamily="-105" charset="-128"/>
                <a:cs typeface="ＭＳ Ｐゴシック" pitchFamily="-105" charset="-128"/>
              </a:defRPr>
            </a:lvl9pPr>
          </a:lstStyle>
          <a:p>
            <a:r>
              <a:rPr lang="en-US" altLang="en-US" sz="2800" dirty="0">
                <a:latin typeface="Arial" charset="0"/>
                <a:ea typeface="ＭＳ Ｐゴシック" charset="-128"/>
                <a:cs typeface="Helvetica" charset="0"/>
              </a:rPr>
              <a:t>Municipal Analysts Group of New York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2"/>
          <p:cNvSpPr>
            <a:spLocks noGrp="1"/>
          </p:cNvSpPr>
          <p:nvPr>
            <p:ph idx="1"/>
          </p:nvPr>
        </p:nvSpPr>
        <p:spPr/>
        <p:txBody>
          <a:bodyPr/>
          <a:lstStyle/>
          <a:p>
            <a:pPr marL="1371600" lvl="2" indent="-457200">
              <a:buNone/>
            </a:pPr>
            <a:r>
              <a:rPr lang="en-US" altLang="en-US" dirty="0">
                <a:latin typeface="Arial" charset="0"/>
                <a:ea typeface="ＭＳ Ｐゴシック" charset="-128"/>
                <a:cs typeface="Helvetica" charset="0"/>
              </a:rPr>
              <a:t>(d)	</a:t>
            </a:r>
            <a:r>
              <a:rPr lang="en-US" altLang="en-US" u="sng" dirty="0">
                <a:latin typeface="Arial" charset="0"/>
                <a:ea typeface="ＭＳ Ｐゴシック" charset="-128"/>
                <a:cs typeface="Helvetica" charset="0"/>
              </a:rPr>
              <a:t>Unequal treatment under Medicare and Medicaid, SSI, EITC and CTC</a:t>
            </a:r>
            <a:r>
              <a:rPr lang="en-US" altLang="en-US" dirty="0">
                <a:latin typeface="Arial" charset="0"/>
                <a:ea typeface="ＭＳ Ｐゴシック" charset="-128"/>
                <a:cs typeface="Helvetica" charset="0"/>
              </a:rPr>
              <a:t> – Puerto Rico claimed to lose billions due to 50 years of unequal treatment of Puerto Rico under Medicaid, Medicare, 40 years of unequal treatment under Supplemental Security Income ("SSI") and Earned Income Tax Credit ("EITC") programs and nearly 20 years of unequal treatment under the Child Tax Credit ("CTC").</a:t>
            </a:r>
          </a:p>
        </p:txBody>
      </p:sp>
      <p:sp>
        <p:nvSpPr>
          <p:cNvPr id="21507"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charset="2"/>
              <a:buChar char="§"/>
              <a:defRPr sz="2400">
                <a:solidFill>
                  <a:srgbClr val="404040"/>
                </a:solidFill>
                <a:latin typeface="Arial" charset="0"/>
                <a:ea typeface="ＭＳ Ｐゴシック" charset="-128"/>
                <a:cs typeface="Helvetica" charset="0"/>
              </a:defRPr>
            </a:lvl1pPr>
            <a:lvl2pPr marL="37931725" indent="-37474525">
              <a:spcBef>
                <a:spcPct val="20000"/>
              </a:spcBef>
              <a:buFont typeface="Arial" charset="0"/>
              <a:buChar char="–"/>
              <a:defRPr sz="2000">
                <a:solidFill>
                  <a:srgbClr val="404040"/>
                </a:solidFill>
                <a:latin typeface="Arial" charset="0"/>
                <a:ea typeface="ＭＳ Ｐゴシック" charset="-128"/>
                <a:cs typeface="Helvetica" charset="0"/>
              </a:defRPr>
            </a:lvl2pPr>
            <a:lvl3pPr marL="1143000" indent="-228600">
              <a:spcBef>
                <a:spcPct val="20000"/>
              </a:spcBef>
              <a:buFont typeface="Wingdings" charset="2"/>
              <a:buChar char="§"/>
              <a:defRPr sz="2000">
                <a:solidFill>
                  <a:srgbClr val="404040"/>
                </a:solidFill>
                <a:latin typeface="Arial" charset="0"/>
                <a:ea typeface="ＭＳ Ｐゴシック" charset="-128"/>
                <a:cs typeface="Helvetica" charset="0"/>
              </a:defRPr>
            </a:lvl3pPr>
            <a:lvl4pPr marL="1600200" indent="-228600">
              <a:spcBef>
                <a:spcPct val="20000"/>
              </a:spcBef>
              <a:buFont typeface="Arial" charset="0"/>
              <a:buChar char="–"/>
              <a:defRPr>
                <a:solidFill>
                  <a:srgbClr val="404040"/>
                </a:solidFill>
                <a:latin typeface="Arial" charset="0"/>
                <a:ea typeface="ＭＳ Ｐゴシック" charset="-128"/>
                <a:cs typeface="Helvetica" charset="0"/>
              </a:defRPr>
            </a:lvl4pPr>
            <a:lvl5pPr marL="2057400" indent="-228600">
              <a:spcBef>
                <a:spcPct val="20000"/>
              </a:spcBef>
              <a:buFont typeface="Wingdings" charset="2"/>
              <a:buChar char="§"/>
              <a:defRPr>
                <a:solidFill>
                  <a:srgbClr val="404040"/>
                </a:solidFill>
                <a:latin typeface="Arial" charset="0"/>
                <a:ea typeface="ＭＳ Ｐゴシック" charset="-128"/>
                <a:cs typeface="Helvetica" charset="0"/>
              </a:defRPr>
            </a:lvl5pPr>
            <a:lvl6pPr marL="25146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6pPr>
            <a:lvl7pPr marL="29718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7pPr>
            <a:lvl8pPr marL="34290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8pPr>
            <a:lvl9pPr marL="38862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9pPr>
          </a:lstStyle>
          <a:p>
            <a:pPr>
              <a:spcBef>
                <a:spcPct val="0"/>
              </a:spcBef>
              <a:buFontTx/>
              <a:buNone/>
            </a:pPr>
            <a:fld id="{ADA2211F-932E-154D-AAD7-2A5DCF4F02AF}" type="slidenum">
              <a:rPr lang="en-US" altLang="en-US" sz="1000">
                <a:solidFill>
                  <a:srgbClr val="FFFFFF"/>
                </a:solidFill>
              </a:rPr>
              <a:pPr>
                <a:spcBef>
                  <a:spcPct val="0"/>
                </a:spcBef>
                <a:buFontTx/>
                <a:buNone/>
              </a:pPr>
              <a:t>9</a:t>
            </a:fld>
            <a:endParaRPr lang="en-US" altLang="en-US" sz="1000" dirty="0">
              <a:solidFill>
                <a:srgbClr val="FFFFFF"/>
              </a:solidFill>
            </a:endParaRPr>
          </a:p>
        </p:txBody>
      </p:sp>
      <p:sp>
        <p:nvSpPr>
          <p:cNvPr id="6" name="Title 11"/>
          <p:cNvSpPr>
            <a:spLocks noGrp="1"/>
          </p:cNvSpPr>
          <p:nvPr>
            <p:ph type="title"/>
          </p:nvPr>
        </p:nvSpPr>
        <p:spPr>
          <a:xfrm>
            <a:off x="457200" y="274638"/>
            <a:ext cx="8229600" cy="1143000"/>
          </a:xfrm>
        </p:spPr>
        <p:txBody>
          <a:bodyPr/>
          <a:lstStyle/>
          <a:p>
            <a:pPr marL="342900" indent="-342900"/>
            <a:r>
              <a:rPr lang="en-US" altLang="en-US" sz="2000" dirty="0">
                <a:latin typeface="Arial" charset="0"/>
                <a:ea typeface="ＭＳ Ｐゴシック" charset="-128"/>
                <a:cs typeface="Helvetica" charset="0"/>
              </a:rPr>
              <a:t>I.	The Gathering Storm of Puerto Rico's Financial Distress:</a:t>
            </a:r>
            <a:br>
              <a:rPr lang="en-US" altLang="en-US" sz="2000" dirty="0">
                <a:latin typeface="Arial" charset="0"/>
                <a:ea typeface="ＭＳ Ｐゴシック" charset="-128"/>
                <a:cs typeface="Helvetica" charset="0"/>
              </a:rPr>
            </a:br>
            <a:r>
              <a:rPr lang="en-US" altLang="en-US" sz="2000" dirty="0">
                <a:latin typeface="Arial" charset="0"/>
                <a:ea typeface="ＭＳ Ｐゴシック" charset="-128"/>
                <a:cs typeface="Helvetica" charset="0"/>
              </a:rPr>
              <a:t>To Understand the Purpose, Function and Desired Result of PROMESA, It Is Important to Understand the Systemic Causes of Puerto Rico's Financial Distress</a:t>
            </a:r>
          </a:p>
        </p:txBody>
      </p:sp>
    </p:spTree>
    <p:extLst>
      <p:ext uri="{BB962C8B-B14F-4D97-AF65-F5344CB8AC3E}">
        <p14:creationId xmlns:p14="http://schemas.microsoft.com/office/powerpoint/2010/main" val="102598778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Number Placeholder 3">
            <a:extLst>
              <a:ext uri="{FF2B5EF4-FFF2-40B4-BE49-F238E27FC236}">
                <a16:creationId xmlns:a16="http://schemas.microsoft.com/office/drawing/2014/main" xmlns:p14="http://schemas.microsoft.com/office/powerpoint/2010/main" xmlns:a14="http://schemas.microsoft.com/office/drawing/2010/main" xmlns="" id="{B48BD166-EA76-CC49-BF72-0A9C7F918558}"/>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A2E81690-3198-7F47-82EA-2553582241F3}" type="slidenum">
              <a:rPr lang="en-US" altLang="en-US" sz="1000" smtClean="0">
                <a:solidFill>
                  <a:srgbClr val="FFFFFF"/>
                </a:solidFill>
              </a:rPr>
              <a:pPr>
                <a:spcBef>
                  <a:spcPct val="0"/>
                </a:spcBef>
                <a:buFontTx/>
                <a:buNone/>
              </a:pPr>
              <a:t>99</a:t>
            </a:fld>
            <a:endParaRPr lang="en-US" altLang="en-US" sz="1000" dirty="0">
              <a:solidFill>
                <a:srgbClr val="FFFFFF"/>
              </a:solidFill>
            </a:endParaRPr>
          </a:p>
        </p:txBody>
      </p:sp>
      <p:sp>
        <p:nvSpPr>
          <p:cNvPr id="6" name="Content Placeholder 2">
            <a:extLst>
              <a:ext uri="{FF2B5EF4-FFF2-40B4-BE49-F238E27FC236}">
                <a16:creationId xmlns:a16="http://schemas.microsoft.com/office/drawing/2014/main" xmlns:p14="http://schemas.microsoft.com/office/powerpoint/2010/main" xmlns:a14="http://schemas.microsoft.com/office/drawing/2010/main" xmlns="" id="{A0D6097A-0AE5-0D40-8F75-EE64C1F8DFD1}"/>
              </a:ext>
            </a:extLst>
          </p:cNvPr>
          <p:cNvSpPr>
            <a:spLocks noGrp="1"/>
          </p:cNvSpPr>
          <p:nvPr>
            <p:ph idx="1"/>
          </p:nvPr>
        </p:nvSpPr>
        <p:spPr/>
        <p:txBody>
          <a:bodyPr/>
          <a:lstStyle/>
          <a:p>
            <a:pPr marL="919163" lvl="1" indent="-461963">
              <a:buNone/>
              <a:defRPr/>
            </a:pPr>
            <a:r>
              <a:rPr lang="en-US" altLang="en-US" dirty="0">
                <a:latin typeface="Arial" charset="0"/>
                <a:ea typeface="ＭＳ Ｐゴシック" charset="-128"/>
                <a:cs typeface="Helvetica" charset="0"/>
              </a:rPr>
              <a:t>4.	With respect to that debt, under California law, the county treasurer was to levy a tax sufficient to pay debt service and the county treasurer was to collect the specified levy of tax and pay it into a special account or directly to the bond trustee for payment on the ULTGO debt.</a:t>
            </a:r>
          </a:p>
          <a:p>
            <a:pPr marL="919163" lvl="1" indent="-461963">
              <a:buNone/>
              <a:defRPr/>
            </a:pPr>
            <a:r>
              <a:rPr lang="en-US" altLang="en-US" dirty="0">
                <a:latin typeface="Arial" charset="0"/>
                <a:ea typeface="ＭＳ Ｐゴシック" charset="-128"/>
                <a:cs typeface="Helvetica" charset="0"/>
              </a:rPr>
              <a:t>5.	California law specifically mandates that such pledged revenues could only be used to pay debt service on the ULTGO debt and no other purpose.</a:t>
            </a:r>
          </a:p>
          <a:p>
            <a:pPr marL="919163" lvl="1" indent="-461963">
              <a:buNone/>
              <a:defRPr/>
            </a:pPr>
            <a:r>
              <a:rPr lang="en-US" altLang="en-US" dirty="0">
                <a:latin typeface="Arial" charset="0"/>
                <a:ea typeface="ＭＳ Ｐゴシック" charset="-128"/>
                <a:cs typeface="Helvetica" charset="0"/>
              </a:rPr>
              <a:t>6.	Accordingly, the county treasurer was required by state law to levy, collect and pay for the benefit of the ULTGO debt and could not take any different action. The School District had no right to the separately levied tax revenues that could not be paid to or used by the School District under state law. (Cal. Ed. Code</a:t>
            </a:r>
            <a:r>
              <a:rPr lang="en-US" altLang="en-US" spc="-1000" dirty="0">
                <a:latin typeface="Arial" charset="0"/>
                <a:ea typeface="ＭＳ Ｐゴシック" charset="-128"/>
                <a:cs typeface="Helvetica" charset="0"/>
              </a:rPr>
              <a:t>§§</a:t>
            </a:r>
            <a:r>
              <a:rPr lang="en-US" altLang="en-US" dirty="0">
                <a:latin typeface="Arial" charset="0"/>
                <a:ea typeface="ＭＳ Ｐゴシック" charset="-128"/>
                <a:cs typeface="Helvetica" charset="0"/>
              </a:rPr>
              <a:t> 15250-254.)</a:t>
            </a:r>
            <a:endParaRPr lang="en-US" dirty="0"/>
          </a:p>
        </p:txBody>
      </p:sp>
      <p:sp>
        <p:nvSpPr>
          <p:cNvPr id="8" name="Title 11">
            <a:extLst>
              <a:ext uri="{FF2B5EF4-FFF2-40B4-BE49-F238E27FC236}">
                <a16:creationId xmlns:a16="http://schemas.microsoft.com/office/drawing/2014/main" xmlns:p14="http://schemas.microsoft.com/office/powerpoint/2010/main" xmlns:a14="http://schemas.microsoft.com/office/drawing/2010/main" xmlns="" id="{262801D6-7189-2E47-83F4-68E90EFFB982}"/>
              </a:ext>
            </a:extLst>
          </p:cNvPr>
          <p:cNvSpPr>
            <a:spLocks noGrp="1"/>
          </p:cNvSpPr>
          <p:nvPr>
            <p:ph type="title"/>
          </p:nvPr>
        </p:nvSpPr>
        <p:spPr>
          <a:xfrm>
            <a:off x="457200" y="274638"/>
            <a:ext cx="8229600" cy="1143000"/>
          </a:xfrm>
        </p:spPr>
        <p:txBody>
          <a:bodyPr/>
          <a:lstStyle/>
          <a:p>
            <a:pPr marL="806450" indent="-806450"/>
            <a:r>
              <a:rPr lang="en-US" altLang="en-US" sz="2700" dirty="0">
                <a:latin typeface="Arial" panose="020B0604020202020204" pitchFamily="34" charset="0"/>
                <a:ea typeface="ＭＳ Ｐゴシック" panose="020B0600070205080204" pitchFamily="34" charset="-128"/>
                <a:cs typeface="Helvetica" pitchFamily="2" charset="0"/>
              </a:rPr>
              <a:t>VIII.	The Puerto Rico District Court and Court of Appeals Rulings on Special Revenues and Prior Chapter 9 Case Law</a:t>
            </a:r>
          </a:p>
        </p:txBody>
      </p:sp>
    </p:spTree>
    <p:extLst>
      <p:ext uri="{BB962C8B-B14F-4D97-AF65-F5344CB8AC3E}">
        <p14:creationId xmlns:p14="http://schemas.microsoft.com/office/powerpoint/2010/main" val="81109401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Number Placeholder 3">
            <a:extLst>
              <a:ext uri="{FF2B5EF4-FFF2-40B4-BE49-F238E27FC236}">
                <a16:creationId xmlns:a16="http://schemas.microsoft.com/office/drawing/2014/main" xmlns:p14="http://schemas.microsoft.com/office/powerpoint/2010/main" xmlns:a14="http://schemas.microsoft.com/office/drawing/2010/main" xmlns="" id="{FD5437B6-314B-BE49-967D-475F75482736}"/>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DF47BBE3-EC43-4C41-AF8D-0E4FF16E7CAB}" type="slidenum">
              <a:rPr lang="en-US" altLang="en-US" sz="1000" smtClean="0">
                <a:solidFill>
                  <a:srgbClr val="FFFFFF"/>
                </a:solidFill>
              </a:rPr>
              <a:pPr>
                <a:spcBef>
                  <a:spcPct val="0"/>
                </a:spcBef>
                <a:buFontTx/>
                <a:buNone/>
              </a:pPr>
              <a:t>100</a:t>
            </a:fld>
            <a:endParaRPr lang="en-US" altLang="en-US" sz="1000" dirty="0">
              <a:solidFill>
                <a:srgbClr val="FFFFFF"/>
              </a:solidFill>
            </a:endParaRPr>
          </a:p>
        </p:txBody>
      </p:sp>
      <p:sp>
        <p:nvSpPr>
          <p:cNvPr id="6" name="Content Placeholder 2">
            <a:extLst>
              <a:ext uri="{FF2B5EF4-FFF2-40B4-BE49-F238E27FC236}">
                <a16:creationId xmlns:a16="http://schemas.microsoft.com/office/drawing/2014/main" xmlns:p14="http://schemas.microsoft.com/office/powerpoint/2010/main" xmlns:a14="http://schemas.microsoft.com/office/drawing/2010/main" xmlns="" id="{A0D6097A-0AE5-0D40-8F75-EE64C1F8DFD1}"/>
              </a:ext>
            </a:extLst>
          </p:cNvPr>
          <p:cNvSpPr>
            <a:spLocks noGrp="1"/>
          </p:cNvSpPr>
          <p:nvPr>
            <p:ph idx="1"/>
          </p:nvPr>
        </p:nvSpPr>
        <p:spPr/>
        <p:txBody>
          <a:bodyPr/>
          <a:lstStyle/>
          <a:p>
            <a:pPr marL="461963" indent="-454025">
              <a:buFont typeface="Wingdings" charset="2"/>
              <a:buNone/>
              <a:defRPr/>
            </a:pPr>
            <a:r>
              <a:rPr lang="en-US" dirty="0"/>
              <a:t>E.	</a:t>
            </a:r>
            <a:r>
              <a:rPr lang="en-US" altLang="en-US" u="sng" dirty="0">
                <a:latin typeface="Arial" charset="0"/>
                <a:ea typeface="ＭＳ Ｐゴシック" charset="-128"/>
                <a:cs typeface="Helvetica" charset="0"/>
              </a:rPr>
              <a:t>Sierra King Health Care District</a:t>
            </a:r>
            <a:r>
              <a:rPr lang="en-US" dirty="0"/>
              <a:t>:</a:t>
            </a:r>
          </a:p>
          <a:p>
            <a:pPr marL="919163" lvl="1" indent="-461963">
              <a:buNone/>
              <a:defRPr/>
            </a:pPr>
            <a:r>
              <a:rPr lang="en-US" altLang="en-US" dirty="0">
                <a:latin typeface="Arial" charset="0"/>
                <a:ea typeface="ＭＳ Ｐゴシック" charset="-128"/>
                <a:cs typeface="Helvetica" charset="0"/>
              </a:rPr>
              <a:t>1.	In the Fall of 2009, Sierra King Health Care District in California filed for Chapter 9 protection. In August 2009, shortly before its filing, the District had issued ULTGO bonds pursuant to Cal. Health &amp; Safety Code</a:t>
            </a:r>
            <a:r>
              <a:rPr lang="en-US" altLang="en-US" spc="-1000" dirty="0">
                <a:latin typeface="Arial" charset="0"/>
                <a:ea typeface="ＭＳ Ｐゴシック" charset="-128"/>
                <a:cs typeface="Helvetica" charset="0"/>
              </a:rPr>
              <a:t>§§</a:t>
            </a:r>
            <a:r>
              <a:rPr lang="en-US" altLang="en-US" dirty="0">
                <a:latin typeface="Arial" charset="0"/>
                <a:ea typeface="ＭＳ Ｐゴシック" charset="-128"/>
                <a:cs typeface="Helvetica" charset="0"/>
              </a:rPr>
              <a:t>  32300-312.</a:t>
            </a:r>
          </a:p>
          <a:p>
            <a:pPr marL="919163" lvl="1" indent="-461963">
              <a:buNone/>
              <a:defRPr/>
            </a:pPr>
            <a:r>
              <a:rPr lang="en-US" altLang="en-US" dirty="0">
                <a:latin typeface="Arial" charset="0"/>
                <a:ea typeface="ＭＳ Ｐゴシック" charset="-128"/>
                <a:cs typeface="Helvetica" charset="0"/>
              </a:rPr>
              <a:t>2.	The good faith issuance by the District was called into question given the timing of the Chapter 9 filing, and various securities law claims were considered.</a:t>
            </a:r>
          </a:p>
          <a:p>
            <a:pPr marL="919163" lvl="1" indent="-461963">
              <a:buNone/>
              <a:defRPr/>
            </a:pPr>
            <a:r>
              <a:rPr lang="en-US" altLang="en-US" dirty="0">
                <a:latin typeface="Arial" charset="0"/>
                <a:ea typeface="ＭＳ Ｐゴシック" charset="-128"/>
                <a:cs typeface="Helvetica" charset="0"/>
              </a:rPr>
              <a:t>3.	As discussed on the following slide, the District and a bondholder entered into a settlement and reaffirmation that the ULTGO debt was secured both by a pledge of special revenues and by a statutory lien</a:t>
            </a:r>
            <a:r>
              <a:rPr lang="en-US" dirty="0"/>
              <a:t>.</a:t>
            </a:r>
          </a:p>
        </p:txBody>
      </p:sp>
      <p:sp>
        <p:nvSpPr>
          <p:cNvPr id="8" name="Title 11">
            <a:extLst>
              <a:ext uri="{FF2B5EF4-FFF2-40B4-BE49-F238E27FC236}">
                <a16:creationId xmlns:a16="http://schemas.microsoft.com/office/drawing/2014/main" xmlns:p14="http://schemas.microsoft.com/office/powerpoint/2010/main" xmlns:a14="http://schemas.microsoft.com/office/drawing/2010/main" xmlns="" id="{29604827-DD47-FA4B-BFD4-DD85738AA3CA}"/>
              </a:ext>
            </a:extLst>
          </p:cNvPr>
          <p:cNvSpPr>
            <a:spLocks noGrp="1"/>
          </p:cNvSpPr>
          <p:nvPr>
            <p:ph type="title"/>
          </p:nvPr>
        </p:nvSpPr>
        <p:spPr>
          <a:xfrm>
            <a:off x="457200" y="274638"/>
            <a:ext cx="8229600" cy="1143000"/>
          </a:xfrm>
        </p:spPr>
        <p:txBody>
          <a:bodyPr/>
          <a:lstStyle/>
          <a:p>
            <a:pPr marL="806450" indent="-806450"/>
            <a:r>
              <a:rPr lang="en-US" altLang="en-US" sz="2700" dirty="0">
                <a:latin typeface="Arial" panose="020B0604020202020204" pitchFamily="34" charset="0"/>
                <a:ea typeface="ＭＳ Ｐゴシック" panose="020B0600070205080204" pitchFamily="34" charset="-128"/>
                <a:cs typeface="Helvetica" pitchFamily="2" charset="0"/>
              </a:rPr>
              <a:t>VIII.	The Puerto Rico District Court and Court of Appeals Rulings on Special Revenues and Prior Chapter 9 Case Law</a:t>
            </a:r>
          </a:p>
        </p:txBody>
      </p:sp>
    </p:spTree>
    <p:extLst>
      <p:ext uri="{BB962C8B-B14F-4D97-AF65-F5344CB8AC3E}">
        <p14:creationId xmlns:p14="http://schemas.microsoft.com/office/powerpoint/2010/main" val="358454450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Number Placeholder 3">
            <a:extLst>
              <a:ext uri="{FF2B5EF4-FFF2-40B4-BE49-F238E27FC236}">
                <a16:creationId xmlns:a16="http://schemas.microsoft.com/office/drawing/2014/main" xmlns:p14="http://schemas.microsoft.com/office/powerpoint/2010/main" xmlns:a14="http://schemas.microsoft.com/office/drawing/2010/main" xmlns="" id="{808E7E18-EFA8-4743-9C7E-C26293D318E7}"/>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8C3B3EFC-C3B3-0B40-9E4A-A56A92B6815C}" type="slidenum">
              <a:rPr lang="en-US" altLang="en-US" sz="1000" smtClean="0">
                <a:solidFill>
                  <a:srgbClr val="FFFFFF"/>
                </a:solidFill>
              </a:rPr>
              <a:pPr>
                <a:spcBef>
                  <a:spcPct val="0"/>
                </a:spcBef>
                <a:buFontTx/>
                <a:buNone/>
              </a:pPr>
              <a:t>101</a:t>
            </a:fld>
            <a:endParaRPr lang="en-US" altLang="en-US" sz="1000" dirty="0">
              <a:solidFill>
                <a:srgbClr val="FFFFFF"/>
              </a:solidFill>
            </a:endParaRPr>
          </a:p>
        </p:txBody>
      </p:sp>
      <p:sp>
        <p:nvSpPr>
          <p:cNvPr id="81923" name="Content Placeholder 2">
            <a:extLst>
              <a:ext uri="{FF2B5EF4-FFF2-40B4-BE49-F238E27FC236}">
                <a16:creationId xmlns:a16="http://schemas.microsoft.com/office/drawing/2014/main" xmlns:p14="http://schemas.microsoft.com/office/powerpoint/2010/main" xmlns:a14="http://schemas.microsoft.com/office/drawing/2010/main" xmlns="" id="{2DA10882-901F-F048-B83E-FC532E217C02}"/>
              </a:ext>
            </a:extLst>
          </p:cNvPr>
          <p:cNvSpPr>
            <a:spLocks noGrp="1" noChangeArrowheads="1"/>
          </p:cNvSpPr>
          <p:nvPr>
            <p:ph idx="1"/>
          </p:nvPr>
        </p:nvSpPr>
        <p:spPr/>
        <p:txBody>
          <a:bodyPr/>
          <a:lstStyle/>
          <a:p>
            <a:pPr marL="919163" lvl="1" indent="-461963">
              <a:buNone/>
            </a:pPr>
            <a:r>
              <a:rPr lang="en-US" altLang="en-US" sz="1900" dirty="0">
                <a:latin typeface="Arial" panose="020B0604020202020204" pitchFamily="34" charset="0"/>
                <a:ea typeface="ＭＳ Ｐゴシック" panose="020B0600070205080204" pitchFamily="34" charset="-128"/>
                <a:cs typeface="Helvetica" pitchFamily="2" charset="0"/>
              </a:rPr>
              <a:t>4.	With respect to the ULTGO debt, California law required after two-third approval of the electorate, which had occurred in the case of the District, that the debt service for payment of the ULTGO debt be levied by the County and, after collection, be paid to a special account or directly to the Bond Trustee (which was the practice).</a:t>
            </a:r>
          </a:p>
          <a:p>
            <a:pPr marL="919163" lvl="1" indent="-461963">
              <a:buNone/>
            </a:pPr>
            <a:r>
              <a:rPr lang="en-US" altLang="en-US" sz="1900" dirty="0">
                <a:latin typeface="Arial" panose="020B0604020202020204" pitchFamily="34" charset="0"/>
                <a:ea typeface="ＭＳ Ｐゴシック" panose="020B0600070205080204" pitchFamily="34" charset="-128"/>
                <a:cs typeface="Helvetica" pitchFamily="2" charset="0"/>
              </a:rPr>
              <a:t>5.	The revenues could only be used to pay the ULTGO debt and no other purpose. Additionally, any surplus was to be paid back to the taxpayers.</a:t>
            </a:r>
          </a:p>
          <a:p>
            <a:pPr marL="919163" lvl="1" indent="-461963">
              <a:buNone/>
            </a:pPr>
            <a:r>
              <a:rPr lang="en-US" altLang="en-US" sz="1900" dirty="0">
                <a:latin typeface="Arial" panose="020B0604020202020204" pitchFamily="34" charset="0"/>
                <a:ea typeface="ＭＳ Ｐゴシック" panose="020B0600070205080204" pitchFamily="34" charset="-128"/>
                <a:cs typeface="Helvetica" pitchFamily="2" charset="0"/>
              </a:rPr>
              <a:t>6.	Given the threat of securities fraud litigation, there was a settlement of those claims and a reaffirmation and ruling by the court that the revenues so levied and collected to pay the ULTGO debt were subject to a statutory lien and were special revenues not to be impaired during the Chapter 9 or as a part of the plan of reorganization, and were to be timely paid.</a:t>
            </a:r>
          </a:p>
        </p:txBody>
      </p:sp>
      <p:sp>
        <p:nvSpPr>
          <p:cNvPr id="8" name="Title 11">
            <a:extLst>
              <a:ext uri="{FF2B5EF4-FFF2-40B4-BE49-F238E27FC236}">
                <a16:creationId xmlns:a16="http://schemas.microsoft.com/office/drawing/2014/main" xmlns:p14="http://schemas.microsoft.com/office/powerpoint/2010/main" xmlns:a14="http://schemas.microsoft.com/office/drawing/2010/main" xmlns="" id="{8A7BD5E4-D910-0C40-8F7E-192B35016629}"/>
              </a:ext>
            </a:extLst>
          </p:cNvPr>
          <p:cNvSpPr>
            <a:spLocks noGrp="1"/>
          </p:cNvSpPr>
          <p:nvPr>
            <p:ph type="title"/>
          </p:nvPr>
        </p:nvSpPr>
        <p:spPr>
          <a:xfrm>
            <a:off x="457200" y="274638"/>
            <a:ext cx="8229600" cy="1143000"/>
          </a:xfrm>
        </p:spPr>
        <p:txBody>
          <a:bodyPr/>
          <a:lstStyle/>
          <a:p>
            <a:pPr marL="806450" indent="-806450"/>
            <a:r>
              <a:rPr lang="en-US" altLang="en-US" sz="2700" dirty="0">
                <a:latin typeface="Arial" panose="020B0604020202020204" pitchFamily="34" charset="0"/>
                <a:ea typeface="ＭＳ Ｐゴシック" panose="020B0600070205080204" pitchFamily="34" charset="-128"/>
                <a:cs typeface="Helvetica" pitchFamily="2" charset="0"/>
              </a:rPr>
              <a:t>VIII.	The Puerto Rico District Court and Court of Appeals Rulings on Special Revenues and Prior Chapter 9 Case Law</a:t>
            </a:r>
          </a:p>
        </p:txBody>
      </p:sp>
    </p:spTree>
    <p:extLst>
      <p:ext uri="{BB962C8B-B14F-4D97-AF65-F5344CB8AC3E}">
        <p14:creationId xmlns:p14="http://schemas.microsoft.com/office/powerpoint/2010/main" val="191781298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Number Placeholder 3">
            <a:extLst>
              <a:ext uri="{FF2B5EF4-FFF2-40B4-BE49-F238E27FC236}">
                <a16:creationId xmlns:a16="http://schemas.microsoft.com/office/drawing/2014/main" xmlns:p14="http://schemas.microsoft.com/office/powerpoint/2010/main" xmlns:a14="http://schemas.microsoft.com/office/drawing/2010/main" xmlns="" id="{F397B313-F085-4442-9A6D-8E5B476EFC70}"/>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7C4953A6-4E20-4247-80E8-18BFB8DDFC4C}" type="slidenum">
              <a:rPr lang="en-US" altLang="en-US" sz="1000" smtClean="0">
                <a:solidFill>
                  <a:srgbClr val="FFFFFF"/>
                </a:solidFill>
              </a:rPr>
              <a:pPr>
                <a:spcBef>
                  <a:spcPct val="0"/>
                </a:spcBef>
                <a:buFontTx/>
                <a:buNone/>
              </a:pPr>
              <a:t>102</a:t>
            </a:fld>
            <a:endParaRPr lang="en-US" altLang="en-US" sz="1000" dirty="0">
              <a:solidFill>
                <a:srgbClr val="FFFFFF"/>
              </a:solidFill>
            </a:endParaRPr>
          </a:p>
        </p:txBody>
      </p:sp>
      <p:sp>
        <p:nvSpPr>
          <p:cNvPr id="6" name="Content Placeholder 2">
            <a:extLst>
              <a:ext uri="{FF2B5EF4-FFF2-40B4-BE49-F238E27FC236}">
                <a16:creationId xmlns:a16="http://schemas.microsoft.com/office/drawing/2014/main" xmlns:p14="http://schemas.microsoft.com/office/powerpoint/2010/main" xmlns:a14="http://schemas.microsoft.com/office/drawing/2010/main" xmlns="" id="{A0D6097A-0AE5-0D40-8F75-EE64C1F8DFD1}"/>
              </a:ext>
            </a:extLst>
          </p:cNvPr>
          <p:cNvSpPr>
            <a:spLocks noGrp="1"/>
          </p:cNvSpPr>
          <p:nvPr>
            <p:ph idx="1"/>
          </p:nvPr>
        </p:nvSpPr>
        <p:spPr/>
        <p:txBody>
          <a:bodyPr/>
          <a:lstStyle/>
          <a:p>
            <a:pPr marL="461963" indent="-454025">
              <a:buFont typeface="Wingdings" charset="2"/>
              <a:buNone/>
              <a:defRPr/>
            </a:pPr>
            <a:r>
              <a:rPr lang="en-US" dirty="0"/>
              <a:t>F.	</a:t>
            </a:r>
            <a:r>
              <a:rPr lang="en-US" altLang="en-US" u="sng" dirty="0">
                <a:latin typeface="Arial" charset="0"/>
                <a:ea typeface="ＭＳ Ｐゴシック" charset="-128"/>
                <a:cs typeface="Helvetica" charset="0"/>
              </a:rPr>
              <a:t>Heffernan Memorial Hospital District</a:t>
            </a:r>
            <a:r>
              <a:rPr lang="en-US" dirty="0"/>
              <a:t>:</a:t>
            </a:r>
          </a:p>
          <a:p>
            <a:pPr marL="919163" lvl="1" indent="-461963">
              <a:spcBef>
                <a:spcPts val="400"/>
              </a:spcBef>
              <a:buNone/>
              <a:defRPr/>
            </a:pPr>
            <a:r>
              <a:rPr lang="en-US" altLang="en-US" sz="1750" dirty="0">
                <a:latin typeface="Arial" charset="0"/>
                <a:ea typeface="ＭＳ Ｐゴシック" charset="-128"/>
                <a:cs typeface="Helvetica" charset="0"/>
              </a:rPr>
              <a:t>1.	In 1995, the Heffernan Memorial Hospital District filed a Chapter 9 petition. As a part of its plan of adjustment, the hospital district agreed to transfer, assign and pledge a specific stream of sales tax revenues to the Calexico Special Financing Authority. The Authority, in turn, agreed to issue certain sales tax revenue bonds, for which the pledged sales tax stream would be used to secure and provide payment to the holders of the sales tax revenue bonds. The bankruptcy court found that these bonds were secured by a pledge of special revenues.</a:t>
            </a:r>
          </a:p>
          <a:p>
            <a:pPr marL="919163" lvl="1" indent="-461963">
              <a:spcBef>
                <a:spcPts val="400"/>
              </a:spcBef>
              <a:buNone/>
              <a:defRPr/>
            </a:pPr>
            <a:r>
              <a:rPr lang="en-US" altLang="en-US" sz="1750" dirty="0">
                <a:latin typeface="Arial" charset="0"/>
                <a:ea typeface="ＭＳ Ｐゴシック" charset="-128"/>
                <a:cs typeface="Helvetica" charset="0"/>
              </a:rPr>
              <a:t>2.	As indicated in </a:t>
            </a:r>
            <a:r>
              <a:rPr lang="en-US" altLang="en-US" sz="1750" i="1" dirty="0">
                <a:latin typeface="Arial" charset="0"/>
                <a:ea typeface="ＭＳ Ｐゴシック" charset="-128"/>
                <a:cs typeface="Helvetica" charset="0"/>
              </a:rPr>
              <a:t>San Jose School District, Heffernan Memorial Hospital District, </a:t>
            </a:r>
            <a:r>
              <a:rPr lang="en-US" altLang="en-US" sz="1750" dirty="0">
                <a:latin typeface="Arial" charset="0"/>
                <a:ea typeface="ＭＳ Ｐゴシック" charset="-128"/>
                <a:cs typeface="Helvetica" charset="0"/>
              </a:rPr>
              <a:t>and </a:t>
            </a:r>
            <a:r>
              <a:rPr lang="en-US" altLang="en-US" sz="1750" i="1" dirty="0">
                <a:latin typeface="Arial" charset="0"/>
                <a:ea typeface="ＭＳ Ｐゴシック" charset="-128"/>
                <a:cs typeface="Helvetica" charset="0"/>
              </a:rPr>
              <a:t>Sierra Kings Hospital District,</a:t>
            </a:r>
            <a:r>
              <a:rPr lang="en-US" altLang="en-US" sz="1750" dirty="0">
                <a:latin typeface="Arial" charset="0"/>
                <a:ea typeface="ＭＳ Ｐゴシック" charset="-128"/>
                <a:cs typeface="Helvetica" charset="0"/>
              </a:rPr>
              <a:t> California and other jurisdictions have long recognized that a special tax or a portion of a general tax specifically levied to pay for a municipal financing and not for general purposes of a debtor should be treated as special revenues and such debt should be timely paid throughout a bankruptcy proceeding</a:t>
            </a:r>
            <a:r>
              <a:rPr lang="en-US" sz="1750" dirty="0"/>
              <a:t>.</a:t>
            </a:r>
          </a:p>
        </p:txBody>
      </p:sp>
      <p:sp>
        <p:nvSpPr>
          <p:cNvPr id="8" name="Title 11">
            <a:extLst>
              <a:ext uri="{FF2B5EF4-FFF2-40B4-BE49-F238E27FC236}">
                <a16:creationId xmlns:a16="http://schemas.microsoft.com/office/drawing/2014/main" xmlns:p14="http://schemas.microsoft.com/office/powerpoint/2010/main" xmlns:a14="http://schemas.microsoft.com/office/drawing/2010/main" xmlns="" id="{0411EBDD-67BE-1E4F-95E8-0030336C3025}"/>
              </a:ext>
            </a:extLst>
          </p:cNvPr>
          <p:cNvSpPr>
            <a:spLocks noGrp="1"/>
          </p:cNvSpPr>
          <p:nvPr>
            <p:ph type="title"/>
          </p:nvPr>
        </p:nvSpPr>
        <p:spPr>
          <a:xfrm>
            <a:off x="457200" y="274638"/>
            <a:ext cx="8229600" cy="1143000"/>
          </a:xfrm>
        </p:spPr>
        <p:txBody>
          <a:bodyPr/>
          <a:lstStyle/>
          <a:p>
            <a:pPr marL="806450" indent="-806450"/>
            <a:r>
              <a:rPr lang="en-US" altLang="en-US" sz="2700" dirty="0">
                <a:latin typeface="Arial" panose="020B0604020202020204" pitchFamily="34" charset="0"/>
                <a:ea typeface="ＭＳ Ｐゴシック" panose="020B0600070205080204" pitchFamily="34" charset="-128"/>
                <a:cs typeface="Helvetica" pitchFamily="2" charset="0"/>
              </a:rPr>
              <a:t>VIII.	The Puerto Rico District Court and Court of Appeals Rulings on Special Revenues and Prior Chapter 9 Case Law</a:t>
            </a:r>
          </a:p>
        </p:txBody>
      </p:sp>
    </p:spTree>
    <p:extLst>
      <p:ext uri="{BB962C8B-B14F-4D97-AF65-F5344CB8AC3E}">
        <p14:creationId xmlns:p14="http://schemas.microsoft.com/office/powerpoint/2010/main" val="385606562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Number Placeholder 3">
            <a:extLst>
              <a:ext uri="{FF2B5EF4-FFF2-40B4-BE49-F238E27FC236}">
                <a16:creationId xmlns:a16="http://schemas.microsoft.com/office/drawing/2014/main" xmlns:p14="http://schemas.microsoft.com/office/powerpoint/2010/main" xmlns:a14="http://schemas.microsoft.com/office/drawing/2010/main" xmlns="" id="{FB04F0D2-E9A0-1449-B7B8-0A247FBC7FF2}"/>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8BDA5FEE-E169-BE46-B77A-713BF5E10DD0}" type="slidenum">
              <a:rPr lang="en-US" altLang="en-US" sz="1000" smtClean="0">
                <a:solidFill>
                  <a:srgbClr val="FFFFFF"/>
                </a:solidFill>
              </a:rPr>
              <a:pPr>
                <a:spcBef>
                  <a:spcPct val="0"/>
                </a:spcBef>
                <a:buFontTx/>
                <a:buNone/>
              </a:pPr>
              <a:t>103</a:t>
            </a:fld>
            <a:endParaRPr lang="en-US" altLang="en-US" sz="1000" dirty="0">
              <a:solidFill>
                <a:srgbClr val="FFFFFF"/>
              </a:solidFill>
            </a:endParaRPr>
          </a:p>
        </p:txBody>
      </p:sp>
      <p:sp>
        <p:nvSpPr>
          <p:cNvPr id="6" name="Content Placeholder 2">
            <a:extLst>
              <a:ext uri="{FF2B5EF4-FFF2-40B4-BE49-F238E27FC236}">
                <a16:creationId xmlns:a16="http://schemas.microsoft.com/office/drawing/2014/main" xmlns:p14="http://schemas.microsoft.com/office/powerpoint/2010/main" xmlns:a14="http://schemas.microsoft.com/office/drawing/2010/main" xmlns="" id="{A0D6097A-0AE5-0D40-8F75-EE64C1F8DFD1}"/>
              </a:ext>
            </a:extLst>
          </p:cNvPr>
          <p:cNvSpPr>
            <a:spLocks noGrp="1"/>
          </p:cNvSpPr>
          <p:nvPr>
            <p:ph idx="1"/>
          </p:nvPr>
        </p:nvSpPr>
        <p:spPr/>
        <p:txBody>
          <a:bodyPr/>
          <a:lstStyle/>
          <a:p>
            <a:pPr marL="461963" indent="-454025">
              <a:buFont typeface="Wingdings" charset="2"/>
              <a:buNone/>
              <a:defRPr/>
            </a:pPr>
            <a:r>
              <a:rPr lang="en-US" dirty="0"/>
              <a:t>G.	</a:t>
            </a:r>
            <a:r>
              <a:rPr lang="en-US" altLang="en-US" u="sng" dirty="0">
                <a:latin typeface="Arial" panose="020B0604020202020204" pitchFamily="34" charset="0"/>
                <a:ea typeface="ＭＳ Ｐゴシック" panose="020B0600070205080204" pitchFamily="34" charset="-128"/>
                <a:cs typeface="Helvetica" pitchFamily="2" charset="0"/>
              </a:rPr>
              <a:t>No adverse rulings in Jefferson County, Vallejo, Stockton and Detroi</a:t>
            </a:r>
            <a:r>
              <a:rPr lang="en-US" altLang="en-US" u="sng" dirty="0">
                <a:latin typeface="Arial" charset="0"/>
                <a:ea typeface="ＭＳ Ｐゴシック" charset="-128"/>
                <a:cs typeface="Helvetica" charset="0"/>
              </a:rPr>
              <a:t>t's plan of debt adjustment</a:t>
            </a:r>
            <a:r>
              <a:rPr lang="en-US" dirty="0"/>
              <a:t>:</a:t>
            </a:r>
          </a:p>
          <a:p>
            <a:pPr marL="919163" lvl="1" indent="-461963">
              <a:spcBef>
                <a:spcPts val="400"/>
              </a:spcBef>
              <a:buNone/>
              <a:defRPr/>
            </a:pPr>
            <a:r>
              <a:rPr lang="en-US" altLang="en-US" dirty="0">
                <a:latin typeface="Arial" panose="020B0604020202020204" pitchFamily="34" charset="0"/>
                <a:ea typeface="ＭＳ Ｐゴシック" panose="020B0600070205080204" pitchFamily="34" charset="-128"/>
                <a:cs typeface="Helvetica" pitchFamily="2" charset="0"/>
              </a:rPr>
              <a:t>1.	</a:t>
            </a:r>
            <a:r>
              <a:rPr lang="en-US" altLang="en-US" u="sng" dirty="0">
                <a:latin typeface="Arial" panose="020B0604020202020204" pitchFamily="34" charset="0"/>
                <a:ea typeface="ＭＳ Ｐゴシック" panose="020B0600070205080204" pitchFamily="34" charset="-128"/>
                <a:cs typeface="Helvetica" pitchFamily="2" charset="0"/>
              </a:rPr>
              <a:t>Jefferson County</a:t>
            </a:r>
            <a:r>
              <a:rPr lang="en-US" altLang="en-US" dirty="0">
                <a:latin typeface="Arial" panose="020B0604020202020204" pitchFamily="34" charset="0"/>
                <a:ea typeface="ＭＳ Ｐゴシック" panose="020B0600070205080204" pitchFamily="34" charset="-128"/>
                <a:cs typeface="Helvetica" pitchFamily="2" charset="0"/>
              </a:rPr>
              <a:t>: The Court in </a:t>
            </a:r>
            <a:r>
              <a:rPr lang="en-US" altLang="en-US" i="1" dirty="0">
                <a:latin typeface="Arial" panose="020B0604020202020204" pitchFamily="34" charset="0"/>
                <a:ea typeface="ＭＳ Ｐゴシック" panose="020B0600070205080204" pitchFamily="34" charset="-128"/>
                <a:cs typeface="Helvetica" pitchFamily="2" charset="0"/>
              </a:rPr>
              <a:t>Jefferson County </a:t>
            </a:r>
            <a:r>
              <a:rPr lang="en-US" altLang="en-US" dirty="0">
                <a:latin typeface="Arial" panose="020B0604020202020204" pitchFamily="34" charset="0"/>
                <a:ea typeface="ＭＳ Ｐゴシック" panose="020B0600070205080204" pitchFamily="34" charset="-128"/>
                <a:cs typeface="Helvetica" pitchFamily="2" charset="0"/>
              </a:rPr>
              <a:t>recognized special revenue treatment for sewer debt and payment consistent with the terms of the documents. While the case authorized payment of special revenues to pay debtor counsel fees, in part the ruling was purportedly due to the language of the indenture being interpreted to allow such payment and the matter ultimately settled. The ultimate plan treatment was a compromise or settlement. Accordingly, </a:t>
            </a:r>
            <a:r>
              <a:rPr lang="en-US" altLang="en-US" i="1" dirty="0">
                <a:latin typeface="Arial" panose="020B0604020202020204" pitchFamily="34" charset="0"/>
                <a:ea typeface="ＭＳ Ｐゴシック" panose="020B0600070205080204" pitchFamily="34" charset="-128"/>
                <a:cs typeface="Helvetica" pitchFamily="2" charset="0"/>
              </a:rPr>
              <a:t>Jefferson County </a:t>
            </a:r>
            <a:r>
              <a:rPr lang="en-US" altLang="en-US" dirty="0">
                <a:latin typeface="Arial" panose="020B0604020202020204" pitchFamily="34" charset="0"/>
                <a:ea typeface="ＭＳ Ｐゴシック" panose="020B0600070205080204" pitchFamily="34" charset="-128"/>
                <a:cs typeface="Helvetica" pitchFamily="2" charset="0"/>
              </a:rPr>
              <a:t>case does not stand for any impairment or delay in payment of special revenues as collected other than as purportedly authorized by the documents or voluntarily agreed to</a:t>
            </a:r>
            <a:r>
              <a:rPr lang="en-US" altLang="en-US" dirty="0">
                <a:latin typeface="Arial" charset="0"/>
                <a:ea typeface="ＭＳ Ｐゴシック" charset="-128"/>
                <a:cs typeface="Helvetica" charset="0"/>
              </a:rPr>
              <a:t>.</a:t>
            </a:r>
          </a:p>
        </p:txBody>
      </p:sp>
      <p:sp>
        <p:nvSpPr>
          <p:cNvPr id="8" name="Title 11">
            <a:extLst>
              <a:ext uri="{FF2B5EF4-FFF2-40B4-BE49-F238E27FC236}">
                <a16:creationId xmlns:a16="http://schemas.microsoft.com/office/drawing/2014/main" xmlns:p14="http://schemas.microsoft.com/office/powerpoint/2010/main" xmlns:a14="http://schemas.microsoft.com/office/drawing/2010/main" xmlns="" id="{6D0A4415-107C-2946-8A47-ECF20C0813A5}"/>
              </a:ext>
            </a:extLst>
          </p:cNvPr>
          <p:cNvSpPr>
            <a:spLocks noGrp="1"/>
          </p:cNvSpPr>
          <p:nvPr>
            <p:ph type="title"/>
          </p:nvPr>
        </p:nvSpPr>
        <p:spPr>
          <a:xfrm>
            <a:off x="457200" y="274638"/>
            <a:ext cx="8229600" cy="1143000"/>
          </a:xfrm>
        </p:spPr>
        <p:txBody>
          <a:bodyPr/>
          <a:lstStyle/>
          <a:p>
            <a:pPr marL="806450" indent="-806450"/>
            <a:r>
              <a:rPr lang="en-US" altLang="en-US" sz="2700" dirty="0">
                <a:latin typeface="Arial" panose="020B0604020202020204" pitchFamily="34" charset="0"/>
                <a:ea typeface="ＭＳ Ｐゴシック" panose="020B0600070205080204" pitchFamily="34" charset="-128"/>
                <a:cs typeface="Helvetica" pitchFamily="2" charset="0"/>
              </a:rPr>
              <a:t>VIII.	The Puerto Rico District Court and Court of Appeals Rulings on Special Revenues and Prior Chapter 9 Case Law</a:t>
            </a:r>
          </a:p>
        </p:txBody>
      </p:sp>
    </p:spTree>
    <p:extLst>
      <p:ext uri="{BB962C8B-B14F-4D97-AF65-F5344CB8AC3E}">
        <p14:creationId xmlns:p14="http://schemas.microsoft.com/office/powerpoint/2010/main" val="417704650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Number Placeholder 3">
            <a:extLst>
              <a:ext uri="{FF2B5EF4-FFF2-40B4-BE49-F238E27FC236}">
                <a16:creationId xmlns:a16="http://schemas.microsoft.com/office/drawing/2014/main" xmlns:p14="http://schemas.microsoft.com/office/powerpoint/2010/main" xmlns:a14="http://schemas.microsoft.com/office/drawing/2010/main" xmlns="" id="{1E31A443-3ADA-9D4B-8A10-FED282637075}"/>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6D8607A2-A4A9-2248-A2EA-4EF12EC52FCA}" type="slidenum">
              <a:rPr lang="en-US" altLang="en-US" sz="1000" smtClean="0">
                <a:solidFill>
                  <a:srgbClr val="FFFFFF"/>
                </a:solidFill>
              </a:rPr>
              <a:pPr>
                <a:spcBef>
                  <a:spcPct val="0"/>
                </a:spcBef>
                <a:buFontTx/>
                <a:buNone/>
              </a:pPr>
              <a:t>104</a:t>
            </a:fld>
            <a:endParaRPr lang="en-US" altLang="en-US" sz="1000" dirty="0">
              <a:solidFill>
                <a:srgbClr val="FFFFFF"/>
              </a:solidFill>
            </a:endParaRPr>
          </a:p>
        </p:txBody>
      </p:sp>
      <p:sp>
        <p:nvSpPr>
          <p:cNvPr id="84995" name="Content Placeholder 2">
            <a:extLst>
              <a:ext uri="{FF2B5EF4-FFF2-40B4-BE49-F238E27FC236}">
                <a16:creationId xmlns:a16="http://schemas.microsoft.com/office/drawing/2014/main" xmlns:p14="http://schemas.microsoft.com/office/powerpoint/2010/main" xmlns:a14="http://schemas.microsoft.com/office/drawing/2010/main" xmlns="" id="{48490407-93C3-5041-BB89-A55B03DFD953}"/>
              </a:ext>
            </a:extLst>
          </p:cNvPr>
          <p:cNvSpPr>
            <a:spLocks noGrp="1" noChangeArrowheads="1"/>
          </p:cNvSpPr>
          <p:nvPr>
            <p:ph idx="1"/>
          </p:nvPr>
        </p:nvSpPr>
        <p:spPr/>
        <p:txBody>
          <a:bodyPr/>
          <a:lstStyle/>
          <a:p>
            <a:pPr marL="919163" lvl="1" indent="-461963">
              <a:buNone/>
            </a:pPr>
            <a:r>
              <a:rPr lang="en-US" altLang="en-US" dirty="0">
                <a:latin typeface="Arial" panose="020B0604020202020204" pitchFamily="34" charset="0"/>
                <a:ea typeface="ＭＳ Ｐゴシック" panose="020B0600070205080204" pitchFamily="34" charset="-128"/>
                <a:cs typeface="Helvetica" pitchFamily="2" charset="0"/>
              </a:rPr>
              <a:t>2.	</a:t>
            </a:r>
            <a:r>
              <a:rPr lang="en-US" altLang="en-US" u="sng" dirty="0">
                <a:latin typeface="Arial" panose="020B0604020202020204" pitchFamily="34" charset="0"/>
                <a:ea typeface="ＭＳ Ｐゴシック" panose="020B0600070205080204" pitchFamily="34" charset="-128"/>
                <a:cs typeface="Helvetica" pitchFamily="2" charset="0"/>
              </a:rPr>
              <a:t>Vallejo and Stockton</a:t>
            </a:r>
            <a:r>
              <a:rPr lang="en-US" altLang="en-US" dirty="0">
                <a:latin typeface="Arial" panose="020B0604020202020204" pitchFamily="34" charset="0"/>
                <a:ea typeface="ＭＳ Ｐゴシック" panose="020B0600070205080204" pitchFamily="34" charset="-128"/>
                <a:cs typeface="Helvetica" pitchFamily="2" charset="0"/>
              </a:rPr>
              <a:t>: In </a:t>
            </a:r>
            <a:r>
              <a:rPr lang="en-US" altLang="en-US" i="1" dirty="0">
                <a:latin typeface="Arial" panose="020B0604020202020204" pitchFamily="34" charset="0"/>
                <a:ea typeface="ＭＳ Ｐゴシック" panose="020B0600070205080204" pitchFamily="34" charset="-128"/>
                <a:cs typeface="Helvetica" pitchFamily="2" charset="0"/>
              </a:rPr>
              <a:t>Vallejo</a:t>
            </a:r>
            <a:r>
              <a:rPr lang="en-US" altLang="en-US" dirty="0">
                <a:latin typeface="Arial" panose="020B0604020202020204" pitchFamily="34" charset="0"/>
                <a:ea typeface="ＭＳ Ｐゴシック" panose="020B0600070205080204" pitchFamily="34" charset="-128"/>
                <a:cs typeface="Helvetica" pitchFamily="2" charset="0"/>
              </a:rPr>
              <a:t> and </a:t>
            </a:r>
            <a:r>
              <a:rPr lang="en-US" altLang="en-US" i="1" dirty="0">
                <a:latin typeface="Arial" panose="020B0604020202020204" pitchFamily="34" charset="0"/>
                <a:ea typeface="ＭＳ Ｐゴシック" panose="020B0600070205080204" pitchFamily="34" charset="-128"/>
                <a:cs typeface="Helvetica" pitchFamily="2" charset="0"/>
              </a:rPr>
              <a:t>Stockton</a:t>
            </a:r>
            <a:r>
              <a:rPr lang="en-US" altLang="en-US" dirty="0">
                <a:latin typeface="Arial" panose="020B0604020202020204" pitchFamily="34" charset="0"/>
                <a:ea typeface="ＭＳ Ｐゴシック" panose="020B0600070205080204" pitchFamily="34" charset="-128"/>
                <a:cs typeface="Helvetica" pitchFamily="2" charset="0"/>
              </a:rPr>
              <a:t> bankruptcies, there was recognition of the mandated payment and the timely payment of special revenue bond issues (even though there was a dispute over lease financing relating to extent of the collateral and payments with one major holder)</a:t>
            </a:r>
            <a:r>
              <a:rPr lang="en-US" dirty="0"/>
              <a:t>.</a:t>
            </a:r>
          </a:p>
          <a:p>
            <a:pPr marL="919163" lvl="1" indent="-461963">
              <a:buNone/>
            </a:pPr>
            <a:r>
              <a:rPr lang="en-US" altLang="en-US" dirty="0">
                <a:latin typeface="Arial" panose="020B0604020202020204" pitchFamily="34" charset="0"/>
                <a:ea typeface="ＭＳ Ｐゴシック" panose="020B0600070205080204" pitchFamily="34" charset="-128"/>
                <a:cs typeface="Helvetica" pitchFamily="2" charset="0"/>
              </a:rPr>
              <a:t>3.	</a:t>
            </a:r>
            <a:r>
              <a:rPr lang="en-US" altLang="en-US" u="sng" dirty="0">
                <a:latin typeface="Arial" panose="020B0604020202020204" pitchFamily="34" charset="0"/>
                <a:ea typeface="ＭＳ Ｐゴシック" panose="020B0600070205080204" pitchFamily="34" charset="-128"/>
                <a:cs typeface="Helvetica" pitchFamily="2" charset="0"/>
              </a:rPr>
              <a:t>Detroit Water and Sewer Bonds</a:t>
            </a:r>
            <a:r>
              <a:rPr lang="en-US" altLang="en-US" dirty="0">
                <a:latin typeface="Arial" panose="020B0604020202020204" pitchFamily="34" charset="0"/>
                <a:ea typeface="ＭＳ Ｐゴシック" panose="020B0600070205080204" pitchFamily="34" charset="-128"/>
                <a:cs typeface="Helvetica" pitchFamily="2" charset="0"/>
              </a:rPr>
              <a:t>:</a:t>
            </a:r>
            <a:r>
              <a:rPr lang="en-US" altLang="en-US" b="1" i="1" dirty="0">
                <a:latin typeface="Arial" panose="020B0604020202020204" pitchFamily="34" charset="0"/>
                <a:ea typeface="ＭＳ Ｐゴシック" panose="020B0600070205080204" pitchFamily="34" charset="-128"/>
                <a:cs typeface="Helvetica" pitchFamily="2" charset="0"/>
              </a:rPr>
              <a:t> </a:t>
            </a:r>
            <a:r>
              <a:rPr lang="en-US" altLang="en-US" dirty="0">
                <a:latin typeface="Arial" panose="020B0604020202020204" pitchFamily="34" charset="0"/>
                <a:ea typeface="ＭＳ Ｐゴシック" panose="020B0600070205080204" pitchFamily="34" charset="-128"/>
                <a:cs typeface="Helvetica" pitchFamily="2" charset="0"/>
              </a:rPr>
              <a:t>In </a:t>
            </a:r>
            <a:r>
              <a:rPr lang="en-US" altLang="en-US" i="1" dirty="0">
                <a:latin typeface="Arial" panose="020B0604020202020204" pitchFamily="34" charset="0"/>
                <a:ea typeface="ＭＳ Ｐゴシック" panose="020B0600070205080204" pitchFamily="34" charset="-128"/>
                <a:cs typeface="Helvetica" pitchFamily="2" charset="0"/>
              </a:rPr>
              <a:t>Detroit</a:t>
            </a:r>
            <a:r>
              <a:rPr lang="en-US" altLang="en-US" dirty="0">
                <a:latin typeface="Arial" panose="020B0604020202020204" pitchFamily="34" charset="0"/>
                <a:ea typeface="ＭＳ Ｐゴシック" panose="020B0600070205080204" pitchFamily="34" charset="-128"/>
                <a:cs typeface="Helvetica" pitchFamily="2" charset="0"/>
              </a:rPr>
              <a:t> the special revenues of the water and sewer bonds were timely paid and if a holder did not accept Detroit's tender offer in the plan, those remaining holders were unimpaired (except for those who voluntarily settled and took the tender offer).</a:t>
            </a:r>
          </a:p>
        </p:txBody>
      </p:sp>
      <p:sp>
        <p:nvSpPr>
          <p:cNvPr id="8" name="Title 11">
            <a:extLst>
              <a:ext uri="{FF2B5EF4-FFF2-40B4-BE49-F238E27FC236}">
                <a16:creationId xmlns:a16="http://schemas.microsoft.com/office/drawing/2014/main" xmlns:p14="http://schemas.microsoft.com/office/powerpoint/2010/main" xmlns:a14="http://schemas.microsoft.com/office/drawing/2010/main" xmlns="" id="{11085175-3926-3A42-A6A2-1FA93C832AB4}"/>
              </a:ext>
            </a:extLst>
          </p:cNvPr>
          <p:cNvSpPr>
            <a:spLocks noGrp="1"/>
          </p:cNvSpPr>
          <p:nvPr>
            <p:ph type="title"/>
          </p:nvPr>
        </p:nvSpPr>
        <p:spPr>
          <a:xfrm>
            <a:off x="457200" y="274638"/>
            <a:ext cx="8229600" cy="1143000"/>
          </a:xfrm>
        </p:spPr>
        <p:txBody>
          <a:bodyPr/>
          <a:lstStyle/>
          <a:p>
            <a:pPr marL="806450" indent="-806450"/>
            <a:r>
              <a:rPr lang="en-US" altLang="en-US" sz="2700" dirty="0">
                <a:latin typeface="Arial" panose="020B0604020202020204" pitchFamily="34" charset="0"/>
                <a:ea typeface="ＭＳ Ｐゴシック" panose="020B0600070205080204" pitchFamily="34" charset="-128"/>
                <a:cs typeface="Helvetica" pitchFamily="2" charset="0"/>
              </a:rPr>
              <a:t>VIII.	The Puerto Rico District Court and Court of Appeals Rulings on Special Revenues and Prior Chapter 9 Case Law</a:t>
            </a:r>
          </a:p>
        </p:txBody>
      </p:sp>
    </p:spTree>
    <p:extLst>
      <p:ext uri="{BB962C8B-B14F-4D97-AF65-F5344CB8AC3E}">
        <p14:creationId xmlns:p14="http://schemas.microsoft.com/office/powerpoint/2010/main" val="217830940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Number Placeholder 3">
            <a:extLst>
              <a:ext uri="{FF2B5EF4-FFF2-40B4-BE49-F238E27FC236}">
                <a16:creationId xmlns:a16="http://schemas.microsoft.com/office/drawing/2014/main" xmlns:p14="http://schemas.microsoft.com/office/powerpoint/2010/main" xmlns:a14="http://schemas.microsoft.com/office/drawing/2010/main" xmlns="" id="{01FE1B55-35C6-CD43-BF7A-C54C829CBD2C}"/>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D68F1CF2-B50A-2D41-B8EF-460248B39441}" type="slidenum">
              <a:rPr lang="en-US" altLang="en-US" sz="1000" smtClean="0">
                <a:solidFill>
                  <a:srgbClr val="FFFFFF"/>
                </a:solidFill>
              </a:rPr>
              <a:pPr>
                <a:spcBef>
                  <a:spcPct val="0"/>
                </a:spcBef>
                <a:buFontTx/>
                <a:buNone/>
              </a:pPr>
              <a:t>105</a:t>
            </a:fld>
            <a:endParaRPr lang="en-US" altLang="en-US" sz="1000" dirty="0">
              <a:solidFill>
                <a:srgbClr val="FFFFFF"/>
              </a:solidFill>
            </a:endParaRPr>
          </a:p>
        </p:txBody>
      </p:sp>
      <p:sp>
        <p:nvSpPr>
          <p:cNvPr id="86019" name="Content Placeholder 2">
            <a:extLst>
              <a:ext uri="{FF2B5EF4-FFF2-40B4-BE49-F238E27FC236}">
                <a16:creationId xmlns:a16="http://schemas.microsoft.com/office/drawing/2014/main" xmlns:p14="http://schemas.microsoft.com/office/powerpoint/2010/main" xmlns:a14="http://schemas.microsoft.com/office/drawing/2010/main" xmlns="" id="{E7D0C8C6-7D6A-BD47-A785-4DCCA9F82FFA}"/>
              </a:ext>
            </a:extLst>
          </p:cNvPr>
          <p:cNvSpPr>
            <a:spLocks noGrp="1" noChangeArrowheads="1"/>
          </p:cNvSpPr>
          <p:nvPr>
            <p:ph idx="1"/>
          </p:nvPr>
        </p:nvSpPr>
        <p:spPr/>
        <p:txBody>
          <a:bodyPr/>
          <a:lstStyle/>
          <a:p>
            <a:pPr marL="919163" lvl="1" indent="-461963">
              <a:buNone/>
            </a:pPr>
            <a:r>
              <a:rPr lang="en-US" altLang="en-US" dirty="0">
                <a:latin typeface="Arial" panose="020B0604020202020204" pitchFamily="34" charset="0"/>
                <a:ea typeface="ＭＳ Ｐゴシック" panose="020B0600070205080204" pitchFamily="34" charset="-128"/>
                <a:cs typeface="Helvetica" pitchFamily="2" charset="0"/>
              </a:rPr>
              <a:t>4.	</a:t>
            </a:r>
            <a:r>
              <a:rPr lang="en-US" altLang="en-US" u="sng" dirty="0">
                <a:latin typeface="Arial" panose="020B0604020202020204" pitchFamily="34" charset="0"/>
                <a:ea typeface="ＭＳ Ｐゴシック" panose="020B0600070205080204" pitchFamily="34" charset="-128"/>
                <a:cs typeface="Helvetica" pitchFamily="2" charset="0"/>
              </a:rPr>
              <a:t>Detroit's UTGO Debt</a:t>
            </a:r>
            <a:r>
              <a:rPr lang="en-US" altLang="en-US" dirty="0">
                <a:latin typeface="Arial" panose="020B0604020202020204" pitchFamily="34" charset="0"/>
                <a:ea typeface="ＭＳ Ｐゴシック" panose="020B0600070205080204" pitchFamily="34" charset="-128"/>
                <a:cs typeface="Helvetica" pitchFamily="2" charset="0"/>
              </a:rPr>
              <a:t>:</a:t>
            </a:r>
            <a:r>
              <a:rPr lang="en-US" altLang="en-US" b="1" i="1" dirty="0">
                <a:latin typeface="Arial" panose="020B0604020202020204" pitchFamily="34" charset="0"/>
                <a:ea typeface="ＭＳ Ｐゴシック" panose="020B0600070205080204" pitchFamily="34" charset="-128"/>
                <a:cs typeface="Helvetica" pitchFamily="2" charset="0"/>
              </a:rPr>
              <a:t> </a:t>
            </a:r>
            <a:r>
              <a:rPr lang="en-US" altLang="en-US" dirty="0">
                <a:latin typeface="Arial" panose="020B0604020202020204" pitchFamily="34" charset="0"/>
                <a:ea typeface="ＭＳ Ｐゴシック" panose="020B0600070205080204" pitchFamily="34" charset="-128"/>
                <a:cs typeface="Helvetica" pitchFamily="2" charset="0"/>
              </a:rPr>
              <a:t>There was no adverse ruling in the </a:t>
            </a:r>
            <a:r>
              <a:rPr lang="en-US" altLang="en-US" i="1" dirty="0">
                <a:latin typeface="Arial" panose="020B0604020202020204" pitchFamily="34" charset="0"/>
                <a:ea typeface="ＭＳ Ｐゴシック" panose="020B0600070205080204" pitchFamily="34" charset="-128"/>
                <a:cs typeface="Helvetica" pitchFamily="2" charset="0"/>
              </a:rPr>
              <a:t>Detroit </a:t>
            </a:r>
            <a:r>
              <a:rPr lang="en-US" altLang="en-US" dirty="0">
                <a:latin typeface="Arial" panose="020B0604020202020204" pitchFamily="34" charset="0"/>
                <a:ea typeface="ＭＳ Ｐゴシック" panose="020B0600070205080204" pitchFamily="34" charset="-128"/>
                <a:cs typeface="Helvetica" pitchFamily="2" charset="0"/>
              </a:rPr>
              <a:t>case as to statutory liens and special revenues. There was a voluntary settlement approved by the court that, as agreed, provided less payments than state law would have required. The UTGO debt in Detroit was impaired and claimed by Detroit not to be subject to a statutory lien or special revenue treatment. Since this class claim was settled with the insurers receiving 74 cents on the dollar and the bondholders being paid 100 cents on the dollar by the insurers, there was only a voluntary impairment and no court ordered impairment.</a:t>
            </a:r>
          </a:p>
        </p:txBody>
      </p:sp>
      <p:sp>
        <p:nvSpPr>
          <p:cNvPr id="8" name="Title 11">
            <a:extLst>
              <a:ext uri="{FF2B5EF4-FFF2-40B4-BE49-F238E27FC236}">
                <a16:creationId xmlns:a16="http://schemas.microsoft.com/office/drawing/2014/main" xmlns:p14="http://schemas.microsoft.com/office/powerpoint/2010/main" xmlns:a14="http://schemas.microsoft.com/office/drawing/2010/main" xmlns="" id="{0372DA44-9C8E-0A4D-BE73-5CF46F122AC7}"/>
              </a:ext>
            </a:extLst>
          </p:cNvPr>
          <p:cNvSpPr>
            <a:spLocks noGrp="1"/>
          </p:cNvSpPr>
          <p:nvPr>
            <p:ph type="title"/>
          </p:nvPr>
        </p:nvSpPr>
        <p:spPr>
          <a:xfrm>
            <a:off x="457200" y="274638"/>
            <a:ext cx="8229600" cy="1143000"/>
          </a:xfrm>
        </p:spPr>
        <p:txBody>
          <a:bodyPr/>
          <a:lstStyle/>
          <a:p>
            <a:pPr marL="806450" indent="-806450"/>
            <a:r>
              <a:rPr lang="en-US" altLang="en-US" sz="2700" dirty="0">
                <a:latin typeface="Arial" panose="020B0604020202020204" pitchFamily="34" charset="0"/>
                <a:ea typeface="ＭＳ Ｐゴシック" panose="020B0600070205080204" pitchFamily="34" charset="-128"/>
                <a:cs typeface="Helvetica" pitchFamily="2" charset="0"/>
              </a:rPr>
              <a:t>VIII.	The Puerto Rico District Court and Court of Appeals Rulings on Special Revenues and Prior Chapter 9 Case Law</a:t>
            </a:r>
          </a:p>
        </p:txBody>
      </p:sp>
    </p:spTree>
    <p:extLst>
      <p:ext uri="{BB962C8B-B14F-4D97-AF65-F5344CB8AC3E}">
        <p14:creationId xmlns:p14="http://schemas.microsoft.com/office/powerpoint/2010/main" val="262329379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Number Placeholder 3">
            <a:extLst>
              <a:ext uri="{FF2B5EF4-FFF2-40B4-BE49-F238E27FC236}">
                <a16:creationId xmlns:a16="http://schemas.microsoft.com/office/drawing/2014/main" xmlns:p14="http://schemas.microsoft.com/office/powerpoint/2010/main" xmlns:a14="http://schemas.microsoft.com/office/drawing/2010/main" xmlns="" id="{01FE1B55-35C6-CD43-BF7A-C54C829CBD2C}"/>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D68F1CF2-B50A-2D41-B8EF-460248B39441}" type="slidenum">
              <a:rPr lang="en-US" altLang="en-US" sz="1000" smtClean="0">
                <a:solidFill>
                  <a:srgbClr val="FFFFFF"/>
                </a:solidFill>
              </a:rPr>
              <a:pPr>
                <a:spcBef>
                  <a:spcPct val="0"/>
                </a:spcBef>
                <a:buFontTx/>
                <a:buNone/>
              </a:pPr>
              <a:t>106</a:t>
            </a:fld>
            <a:endParaRPr lang="en-US" altLang="en-US" sz="1000" dirty="0">
              <a:solidFill>
                <a:srgbClr val="FFFFFF"/>
              </a:solidFill>
            </a:endParaRPr>
          </a:p>
        </p:txBody>
      </p:sp>
      <p:sp>
        <p:nvSpPr>
          <p:cNvPr id="86019" name="Content Placeholder 2">
            <a:extLst>
              <a:ext uri="{FF2B5EF4-FFF2-40B4-BE49-F238E27FC236}">
                <a16:creationId xmlns:a16="http://schemas.microsoft.com/office/drawing/2014/main" xmlns:p14="http://schemas.microsoft.com/office/powerpoint/2010/main" xmlns:a14="http://schemas.microsoft.com/office/drawing/2010/main" xmlns="" id="{E7D0C8C6-7D6A-BD47-A785-4DCCA9F82FFA}"/>
              </a:ext>
            </a:extLst>
          </p:cNvPr>
          <p:cNvSpPr>
            <a:spLocks noGrp="1" noChangeArrowheads="1"/>
          </p:cNvSpPr>
          <p:nvPr>
            <p:ph idx="1"/>
          </p:nvPr>
        </p:nvSpPr>
        <p:spPr/>
        <p:txBody>
          <a:bodyPr/>
          <a:lstStyle/>
          <a:p>
            <a:pPr marL="919163" lvl="1" indent="-461963">
              <a:buNone/>
            </a:pPr>
            <a:r>
              <a:rPr lang="en-US" altLang="en-US" dirty="0">
                <a:latin typeface="Arial" panose="020B0604020202020204" pitchFamily="34" charset="0"/>
                <a:ea typeface="ＭＳ Ｐゴシック" panose="020B0600070205080204" pitchFamily="34" charset="-128"/>
                <a:cs typeface="Helvetica" pitchFamily="2" charset="0"/>
              </a:rPr>
              <a:t>5.	Detroit's unlimited tax general obligation ("UTGO") bonds had voter approval of additional tax revenue dedicated to payment of those bonds, which raises some fundamental government finance issues as noted above as to Sections 903 and 904 of the Bankruptcy Code.</a:t>
            </a:r>
          </a:p>
          <a:p>
            <a:pPr marL="919163" lvl="1" indent="-461963">
              <a:buNone/>
            </a:pPr>
            <a:r>
              <a:rPr lang="en-US" altLang="en-US" dirty="0">
                <a:latin typeface="Arial" panose="020B0604020202020204" pitchFamily="34" charset="0"/>
                <a:ea typeface="ＭＳ Ｐゴシック" panose="020B0600070205080204" pitchFamily="34" charset="-128"/>
                <a:cs typeface="Helvetica" pitchFamily="2" charset="0"/>
              </a:rPr>
              <a:t>6.	In fact, presently there is pending in the Michigan Senate legislation reconfirming a statutory lien on UTGOs in Michigan. This legislation has already passed the Michigan House (H.B. 4495).</a:t>
            </a:r>
          </a:p>
          <a:p>
            <a:pPr marL="919163" lvl="1" indent="-461963">
              <a:buNone/>
            </a:pPr>
            <a:r>
              <a:rPr lang="en-US" altLang="en-US" dirty="0">
                <a:latin typeface="Arial" panose="020B0604020202020204" pitchFamily="34" charset="0"/>
                <a:ea typeface="ＭＳ Ｐゴシック" panose="020B0600070205080204" pitchFamily="34" charset="-128"/>
                <a:cs typeface="Helvetica" pitchFamily="2" charset="0"/>
              </a:rPr>
              <a:t>7.	Although the parties ultimately settled their issues with respect to the Detroit UTGO debt, given Detroit's originally proposed impairment of such debt, several questions exist.</a:t>
            </a:r>
          </a:p>
        </p:txBody>
      </p:sp>
      <p:sp>
        <p:nvSpPr>
          <p:cNvPr id="8" name="Title 11">
            <a:extLst>
              <a:ext uri="{FF2B5EF4-FFF2-40B4-BE49-F238E27FC236}">
                <a16:creationId xmlns:a16="http://schemas.microsoft.com/office/drawing/2014/main" xmlns:p14="http://schemas.microsoft.com/office/powerpoint/2010/main" xmlns:a14="http://schemas.microsoft.com/office/drawing/2010/main" xmlns="" id="{0372DA44-9C8E-0A4D-BE73-5CF46F122AC7}"/>
              </a:ext>
            </a:extLst>
          </p:cNvPr>
          <p:cNvSpPr>
            <a:spLocks noGrp="1"/>
          </p:cNvSpPr>
          <p:nvPr>
            <p:ph type="title"/>
          </p:nvPr>
        </p:nvSpPr>
        <p:spPr>
          <a:xfrm>
            <a:off x="457200" y="274638"/>
            <a:ext cx="8229600" cy="1143000"/>
          </a:xfrm>
        </p:spPr>
        <p:txBody>
          <a:bodyPr/>
          <a:lstStyle/>
          <a:p>
            <a:pPr marL="806450" indent="-806450"/>
            <a:r>
              <a:rPr lang="en-US" altLang="en-US" sz="2700" dirty="0">
                <a:latin typeface="Arial" panose="020B0604020202020204" pitchFamily="34" charset="0"/>
                <a:ea typeface="ＭＳ Ｐゴシック" panose="020B0600070205080204" pitchFamily="34" charset="-128"/>
                <a:cs typeface="Helvetica" pitchFamily="2" charset="0"/>
              </a:rPr>
              <a:t>VIII.	The Puerto Rico District Court and Court of Appeals Rulings on Special Revenues and Prior Chapter 9 Case Law</a:t>
            </a:r>
          </a:p>
        </p:txBody>
      </p:sp>
    </p:spTree>
    <p:extLst>
      <p:ext uri="{BB962C8B-B14F-4D97-AF65-F5344CB8AC3E}">
        <p14:creationId xmlns:p14="http://schemas.microsoft.com/office/powerpoint/2010/main" val="60547757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767F903A-76BD-C640-99CF-2FEE0DA2633C}"/>
              </a:ext>
            </a:extLst>
          </p:cNvPr>
          <p:cNvSpPr>
            <a:spLocks noGrp="1"/>
          </p:cNvSpPr>
          <p:nvPr>
            <p:ph type="title"/>
          </p:nvPr>
        </p:nvSpPr>
        <p:spPr/>
        <p:txBody>
          <a:bodyPr/>
          <a:lstStyle/>
          <a:p>
            <a:pPr marL="574675" indent="-574675"/>
            <a:r>
              <a:rPr lang="en-US" sz="2400" dirty="0"/>
              <a:t>IX.	FOMB and UCC Motion to Invalidate $6 Billion of General Obligation Bonds Contradicts Historical 1800s U.S. Supreme Court Precedent</a:t>
            </a:r>
          </a:p>
        </p:txBody>
      </p:sp>
      <p:sp>
        <p:nvSpPr>
          <p:cNvPr id="3" name="Content Placeholder 2">
            <a:extLst>
              <a:ext uri="{FF2B5EF4-FFF2-40B4-BE49-F238E27FC236}">
                <a16:creationId xmlns:a16="http://schemas.microsoft.com/office/drawing/2014/main" xmlns:p14="http://schemas.microsoft.com/office/powerpoint/2010/main" xmlns="" id="{DA97DCE5-194E-3149-95D1-BB8581230C8F}"/>
              </a:ext>
            </a:extLst>
          </p:cNvPr>
          <p:cNvSpPr>
            <a:spLocks noGrp="1"/>
          </p:cNvSpPr>
          <p:nvPr>
            <p:ph idx="1"/>
          </p:nvPr>
        </p:nvSpPr>
        <p:spPr/>
        <p:txBody>
          <a:bodyPr/>
          <a:lstStyle/>
          <a:p>
            <a:pPr marL="461963" indent="-461963">
              <a:buNone/>
            </a:pPr>
            <a:r>
              <a:rPr lang="en-US" dirty="0"/>
              <a:t>A.	</a:t>
            </a:r>
            <a:r>
              <a:rPr lang="en-US" u="sng" dirty="0"/>
              <a:t>Motion to Invalidate</a:t>
            </a:r>
            <a:r>
              <a:rPr lang="en-US" dirty="0"/>
              <a:t>:</a:t>
            </a:r>
          </a:p>
          <a:p>
            <a:pPr marL="919163" lvl="2" indent="-458788">
              <a:buNone/>
            </a:pPr>
            <a:r>
              <a:rPr lang="en-US" dirty="0"/>
              <a:t>1.	On January 14, 2019, the Financial Oversight and Management Board ("FOMB"), acting through its Special Claims Committee and the Official Committee of Unsecured Creditors ("UCC"), filed an objection to the validity and enforceability of more than $6 billion of the Commonwealth of Puerto Rico's General Obligation Bonds. The purported reason for the invalidity was the asserted violation of the Commonwealth's Constitutional Debt Service Limit found in Article VI, Section 2 of the Puerto Rico Constitution, as amended in 1961, which provides that direct obligations of the Commonwealth "shall not exceed 15% of the average of the total amount of annual revenues…" ("G.O. Debt Limit").</a:t>
            </a:r>
          </a:p>
        </p:txBody>
      </p:sp>
      <p:sp>
        <p:nvSpPr>
          <p:cNvPr id="4" name="Slide Number Placeholder 3">
            <a:extLst>
              <a:ext uri="{FF2B5EF4-FFF2-40B4-BE49-F238E27FC236}">
                <a16:creationId xmlns:a16="http://schemas.microsoft.com/office/drawing/2014/main" xmlns:p14="http://schemas.microsoft.com/office/powerpoint/2010/main" xmlns="" id="{652A25C1-2761-BD48-8BC6-F9D3B1D85D40}"/>
              </a:ext>
            </a:extLst>
          </p:cNvPr>
          <p:cNvSpPr>
            <a:spLocks noGrp="1"/>
          </p:cNvSpPr>
          <p:nvPr>
            <p:ph type="sldNum" sz="quarter" idx="10"/>
          </p:nvPr>
        </p:nvSpPr>
        <p:spPr/>
        <p:txBody>
          <a:bodyPr/>
          <a:lstStyle/>
          <a:p>
            <a:pPr>
              <a:defRPr/>
            </a:pPr>
            <a:fld id="{7B7B7820-71BC-D745-8E29-FE5845215BEB}" type="slidenum">
              <a:rPr lang="en-US" altLang="en-US" smtClean="0"/>
              <a:pPr>
                <a:defRPr/>
              </a:pPr>
              <a:t>107</a:t>
            </a:fld>
            <a:endParaRPr lang="en-US" altLang="en-US" dirty="0"/>
          </a:p>
        </p:txBody>
      </p:sp>
    </p:spTree>
    <p:extLst>
      <p:ext uri="{BB962C8B-B14F-4D97-AF65-F5344CB8AC3E}">
        <p14:creationId xmlns:p14="http://schemas.microsoft.com/office/powerpoint/2010/main" val="77510883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767F903A-76BD-C640-99CF-2FEE0DA2633C}"/>
              </a:ext>
            </a:extLst>
          </p:cNvPr>
          <p:cNvSpPr>
            <a:spLocks noGrp="1"/>
          </p:cNvSpPr>
          <p:nvPr>
            <p:ph type="title"/>
          </p:nvPr>
        </p:nvSpPr>
        <p:spPr/>
        <p:txBody>
          <a:bodyPr/>
          <a:lstStyle/>
          <a:p>
            <a:pPr marL="574675" indent="-574675"/>
            <a:r>
              <a:rPr lang="en-US" sz="2400" dirty="0"/>
              <a:t>IX.	FOMB and UCC Motion to Invalidate $6 Billion of General Obligation Bonds Contradicts Historical 1800s U.S. Supreme Court Precedent</a:t>
            </a:r>
          </a:p>
        </p:txBody>
      </p:sp>
      <p:sp>
        <p:nvSpPr>
          <p:cNvPr id="3" name="Content Placeholder 2">
            <a:extLst>
              <a:ext uri="{FF2B5EF4-FFF2-40B4-BE49-F238E27FC236}">
                <a16:creationId xmlns:a16="http://schemas.microsoft.com/office/drawing/2014/main" xmlns:p14="http://schemas.microsoft.com/office/powerpoint/2010/main" xmlns="" id="{DA97DCE5-194E-3149-95D1-BB8581230C8F}"/>
              </a:ext>
            </a:extLst>
          </p:cNvPr>
          <p:cNvSpPr>
            <a:spLocks noGrp="1"/>
          </p:cNvSpPr>
          <p:nvPr>
            <p:ph idx="1"/>
          </p:nvPr>
        </p:nvSpPr>
        <p:spPr/>
        <p:txBody>
          <a:bodyPr/>
          <a:lstStyle/>
          <a:p>
            <a:pPr marL="919163" lvl="2" indent="-458788">
              <a:buNone/>
            </a:pPr>
            <a:r>
              <a:rPr lang="en-US" dirty="0"/>
              <a:t>2.	This claim of invalidity was asserted long after the issuance of the General Obligation Bonds, in which the Commonwealth and its professionals represented that the Bonds complied with the Constitution and laws of Puerto Rico and were a valid, binding and enforceable obligation, and released to the market a calculation of compliance of the issuance with the G.O. Debt Limit. </a:t>
            </a:r>
          </a:p>
        </p:txBody>
      </p:sp>
      <p:sp>
        <p:nvSpPr>
          <p:cNvPr id="4" name="Slide Number Placeholder 3">
            <a:extLst>
              <a:ext uri="{FF2B5EF4-FFF2-40B4-BE49-F238E27FC236}">
                <a16:creationId xmlns:a16="http://schemas.microsoft.com/office/drawing/2014/main" xmlns:p14="http://schemas.microsoft.com/office/powerpoint/2010/main" xmlns="" id="{652A25C1-2761-BD48-8BC6-F9D3B1D85D40}"/>
              </a:ext>
            </a:extLst>
          </p:cNvPr>
          <p:cNvSpPr>
            <a:spLocks noGrp="1"/>
          </p:cNvSpPr>
          <p:nvPr>
            <p:ph type="sldNum" sz="quarter" idx="10"/>
          </p:nvPr>
        </p:nvSpPr>
        <p:spPr/>
        <p:txBody>
          <a:bodyPr/>
          <a:lstStyle/>
          <a:p>
            <a:pPr>
              <a:defRPr/>
            </a:pPr>
            <a:fld id="{7B7B7820-71BC-D745-8E29-FE5845215BEB}" type="slidenum">
              <a:rPr lang="en-US" altLang="en-US" smtClean="0"/>
              <a:pPr>
                <a:defRPr/>
              </a:pPr>
              <a:t>108</a:t>
            </a:fld>
            <a:endParaRPr lang="en-US" altLang="en-US" dirty="0"/>
          </a:p>
        </p:txBody>
      </p:sp>
    </p:spTree>
    <p:extLst>
      <p:ext uri="{BB962C8B-B14F-4D97-AF65-F5344CB8AC3E}">
        <p14:creationId xmlns:p14="http://schemas.microsoft.com/office/powerpoint/2010/main" val="2273124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2"/>
          <p:cNvSpPr>
            <a:spLocks noGrp="1"/>
          </p:cNvSpPr>
          <p:nvPr>
            <p:ph idx="1"/>
          </p:nvPr>
        </p:nvSpPr>
        <p:spPr/>
        <p:txBody>
          <a:bodyPr/>
          <a:lstStyle/>
          <a:p>
            <a:pPr marL="914400" lvl="1" indent="-457200">
              <a:buNone/>
            </a:pPr>
            <a:r>
              <a:rPr lang="en-US" altLang="en-US" dirty="0">
                <a:latin typeface="Arial" charset="0"/>
                <a:ea typeface="ＭＳ Ｐゴシック" charset="-128"/>
                <a:cs typeface="Helvetica" charset="0"/>
              </a:rPr>
              <a:t>2.	</a:t>
            </a:r>
            <a:r>
              <a:rPr lang="en-US" altLang="en-US" u="sng" dirty="0">
                <a:latin typeface="Arial" charset="0"/>
                <a:ea typeface="ＭＳ Ｐゴシック" charset="-128"/>
                <a:cs typeface="Helvetica" charset="0"/>
              </a:rPr>
              <a:t>By 2006 and the adverse effects of the repeal of Section 936, Jones Act, unequal treatment under Medicaid, Medicare, SSI, EITC, CTC, Puerto Rico had a budget crisis and a short shutdown of government</a:t>
            </a:r>
            <a:r>
              <a:rPr lang="en-US" altLang="en-US" dirty="0">
                <a:latin typeface="Arial" charset="0"/>
                <a:ea typeface="ＭＳ Ｐゴシック" charset="-128"/>
                <a:cs typeface="Helvetica" charset="0"/>
              </a:rPr>
              <a:t>:</a:t>
            </a:r>
          </a:p>
          <a:p>
            <a:pPr marL="1371600" lvl="2" indent="-457200">
              <a:buNone/>
            </a:pPr>
            <a:r>
              <a:rPr lang="en-US" altLang="en-US" dirty="0">
                <a:latin typeface="Arial" charset="0"/>
                <a:ea typeface="ＭＳ Ｐゴシック" charset="-128"/>
                <a:cs typeface="Helvetica" charset="0"/>
              </a:rPr>
              <a:t>(a)	In hindsight, the Puerto Rico Oversight, Management, and Economic Stability Act ("PROMESA") would have been more helpful and less drastic if it or something similar was initiated in 2006 rather than ten years later. On May 1, 2006, with a lack of agreement on a budget, 45 government agencies including public schools closed leaving 95,762 people temporarily unemployed.</a:t>
            </a:r>
          </a:p>
        </p:txBody>
      </p:sp>
      <p:sp>
        <p:nvSpPr>
          <p:cNvPr id="21507"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charset="2"/>
              <a:buChar char="§"/>
              <a:defRPr sz="2400">
                <a:solidFill>
                  <a:srgbClr val="404040"/>
                </a:solidFill>
                <a:latin typeface="Arial" charset="0"/>
                <a:ea typeface="ＭＳ Ｐゴシック" charset="-128"/>
                <a:cs typeface="Helvetica" charset="0"/>
              </a:defRPr>
            </a:lvl1pPr>
            <a:lvl2pPr marL="37931725" indent="-37474525">
              <a:spcBef>
                <a:spcPct val="20000"/>
              </a:spcBef>
              <a:buFont typeface="Arial" charset="0"/>
              <a:buChar char="–"/>
              <a:defRPr sz="2000">
                <a:solidFill>
                  <a:srgbClr val="404040"/>
                </a:solidFill>
                <a:latin typeface="Arial" charset="0"/>
                <a:ea typeface="ＭＳ Ｐゴシック" charset="-128"/>
                <a:cs typeface="Helvetica" charset="0"/>
              </a:defRPr>
            </a:lvl2pPr>
            <a:lvl3pPr marL="1143000" indent="-228600">
              <a:spcBef>
                <a:spcPct val="20000"/>
              </a:spcBef>
              <a:buFont typeface="Wingdings" charset="2"/>
              <a:buChar char="§"/>
              <a:defRPr sz="2000">
                <a:solidFill>
                  <a:srgbClr val="404040"/>
                </a:solidFill>
                <a:latin typeface="Arial" charset="0"/>
                <a:ea typeface="ＭＳ Ｐゴシック" charset="-128"/>
                <a:cs typeface="Helvetica" charset="0"/>
              </a:defRPr>
            </a:lvl3pPr>
            <a:lvl4pPr marL="1600200" indent="-228600">
              <a:spcBef>
                <a:spcPct val="20000"/>
              </a:spcBef>
              <a:buFont typeface="Arial" charset="0"/>
              <a:buChar char="–"/>
              <a:defRPr>
                <a:solidFill>
                  <a:srgbClr val="404040"/>
                </a:solidFill>
                <a:latin typeface="Arial" charset="0"/>
                <a:ea typeface="ＭＳ Ｐゴシック" charset="-128"/>
                <a:cs typeface="Helvetica" charset="0"/>
              </a:defRPr>
            </a:lvl4pPr>
            <a:lvl5pPr marL="2057400" indent="-228600">
              <a:spcBef>
                <a:spcPct val="20000"/>
              </a:spcBef>
              <a:buFont typeface="Wingdings" charset="2"/>
              <a:buChar char="§"/>
              <a:defRPr>
                <a:solidFill>
                  <a:srgbClr val="404040"/>
                </a:solidFill>
                <a:latin typeface="Arial" charset="0"/>
                <a:ea typeface="ＭＳ Ｐゴシック" charset="-128"/>
                <a:cs typeface="Helvetica" charset="0"/>
              </a:defRPr>
            </a:lvl5pPr>
            <a:lvl6pPr marL="25146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6pPr>
            <a:lvl7pPr marL="29718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7pPr>
            <a:lvl8pPr marL="34290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8pPr>
            <a:lvl9pPr marL="38862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9pPr>
          </a:lstStyle>
          <a:p>
            <a:pPr>
              <a:spcBef>
                <a:spcPct val="0"/>
              </a:spcBef>
              <a:buFontTx/>
              <a:buNone/>
            </a:pPr>
            <a:fld id="{ADA2211F-932E-154D-AAD7-2A5DCF4F02AF}" type="slidenum">
              <a:rPr lang="en-US" altLang="en-US" sz="1000">
                <a:solidFill>
                  <a:srgbClr val="FFFFFF"/>
                </a:solidFill>
              </a:rPr>
              <a:pPr>
                <a:spcBef>
                  <a:spcPct val="0"/>
                </a:spcBef>
                <a:buFontTx/>
                <a:buNone/>
              </a:pPr>
              <a:t>10</a:t>
            </a:fld>
            <a:endParaRPr lang="en-US" altLang="en-US" sz="1000" dirty="0">
              <a:solidFill>
                <a:srgbClr val="FFFFFF"/>
              </a:solidFill>
            </a:endParaRPr>
          </a:p>
        </p:txBody>
      </p:sp>
      <p:sp>
        <p:nvSpPr>
          <p:cNvPr id="6" name="Title 11"/>
          <p:cNvSpPr>
            <a:spLocks noGrp="1"/>
          </p:cNvSpPr>
          <p:nvPr>
            <p:ph type="title"/>
          </p:nvPr>
        </p:nvSpPr>
        <p:spPr>
          <a:xfrm>
            <a:off x="457200" y="274638"/>
            <a:ext cx="8229600" cy="1143000"/>
          </a:xfrm>
        </p:spPr>
        <p:txBody>
          <a:bodyPr/>
          <a:lstStyle/>
          <a:p>
            <a:pPr marL="342900" indent="-342900"/>
            <a:r>
              <a:rPr lang="en-US" altLang="en-US" sz="2000" dirty="0">
                <a:latin typeface="Arial" charset="0"/>
                <a:ea typeface="ＭＳ Ｐゴシック" charset="-128"/>
                <a:cs typeface="Helvetica" charset="0"/>
              </a:rPr>
              <a:t>I.	The Gathering Storm of Puerto Rico's Financial Distress:</a:t>
            </a:r>
            <a:br>
              <a:rPr lang="en-US" altLang="en-US" sz="2000" dirty="0">
                <a:latin typeface="Arial" charset="0"/>
                <a:ea typeface="ＭＳ Ｐゴシック" charset="-128"/>
                <a:cs typeface="Helvetica" charset="0"/>
              </a:rPr>
            </a:br>
            <a:r>
              <a:rPr lang="en-US" altLang="en-US" sz="2000" dirty="0">
                <a:latin typeface="Arial" charset="0"/>
                <a:ea typeface="ＭＳ Ｐゴシック" charset="-128"/>
                <a:cs typeface="Helvetica" charset="0"/>
              </a:rPr>
              <a:t>To Understand the Purpose, Function and Desired Result of PROMESA, It Is Important to Understand the Systemic Causes of Puerto Rico's Financial Distress</a:t>
            </a:r>
          </a:p>
        </p:txBody>
      </p:sp>
    </p:spTree>
    <p:extLst>
      <p:ext uri="{BB962C8B-B14F-4D97-AF65-F5344CB8AC3E}">
        <p14:creationId xmlns:p14="http://schemas.microsoft.com/office/powerpoint/2010/main" val="24227603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767F903A-76BD-C640-99CF-2FEE0DA2633C}"/>
              </a:ext>
            </a:extLst>
          </p:cNvPr>
          <p:cNvSpPr>
            <a:spLocks noGrp="1"/>
          </p:cNvSpPr>
          <p:nvPr>
            <p:ph type="title"/>
          </p:nvPr>
        </p:nvSpPr>
        <p:spPr/>
        <p:txBody>
          <a:bodyPr/>
          <a:lstStyle/>
          <a:p>
            <a:pPr marL="574675" indent="-574675"/>
            <a:r>
              <a:rPr lang="en-US" sz="2400" dirty="0"/>
              <a:t>IX.	FOMB and UCC Motion to Invalidate $6 Billion of General Obligation Bonds Contradicts Historical 1800s U.S. Supreme Court Precedent</a:t>
            </a:r>
          </a:p>
        </p:txBody>
      </p:sp>
      <p:sp>
        <p:nvSpPr>
          <p:cNvPr id="3" name="Content Placeholder 2">
            <a:extLst>
              <a:ext uri="{FF2B5EF4-FFF2-40B4-BE49-F238E27FC236}">
                <a16:creationId xmlns:a16="http://schemas.microsoft.com/office/drawing/2014/main" xmlns:p14="http://schemas.microsoft.com/office/powerpoint/2010/main" xmlns="" id="{DA97DCE5-194E-3149-95D1-BB8581230C8F}"/>
              </a:ext>
            </a:extLst>
          </p:cNvPr>
          <p:cNvSpPr>
            <a:spLocks noGrp="1"/>
          </p:cNvSpPr>
          <p:nvPr>
            <p:ph idx="1"/>
          </p:nvPr>
        </p:nvSpPr>
        <p:spPr/>
        <p:txBody>
          <a:bodyPr/>
          <a:lstStyle/>
          <a:p>
            <a:pPr marL="461963" indent="-461963">
              <a:buNone/>
            </a:pPr>
            <a:r>
              <a:rPr lang="en-US" dirty="0"/>
              <a:t>B.	</a:t>
            </a:r>
            <a:r>
              <a:rPr lang="en-US" u="sng" dirty="0"/>
              <a:t>Issue raised by FOMB and UCC</a:t>
            </a:r>
            <a:r>
              <a:rPr lang="en-US" dirty="0"/>
              <a:t>:</a:t>
            </a:r>
          </a:p>
          <a:p>
            <a:pPr marL="919163" lvl="2" indent="-458788">
              <a:buNone/>
            </a:pPr>
            <a:r>
              <a:rPr lang="en-US" dirty="0"/>
              <a:t>1.	Part of the basis of the claim was the assertion by UCC and FOMB that the Puerto Rico Public Building Authority ("PBA") Bonds payable from rents from buildings constructed with the proceeds of the Bonds had a back up of the general, full faith and credit of the Commonwealth and were the equivalent of a General Obligation Debt and should be counted in the Debt Limit which was not done when the 2012 and 2014 Puerto Rico Bonds were issued. According to this argument, the PBA Bonds were appropriately included in the debt limitation calculation the Debt Limit would have been violated as to the 2012 and 2014 G.O. Bonds.</a:t>
            </a:r>
          </a:p>
        </p:txBody>
      </p:sp>
      <p:sp>
        <p:nvSpPr>
          <p:cNvPr id="4" name="Slide Number Placeholder 3">
            <a:extLst>
              <a:ext uri="{FF2B5EF4-FFF2-40B4-BE49-F238E27FC236}">
                <a16:creationId xmlns:a16="http://schemas.microsoft.com/office/drawing/2014/main" xmlns:p14="http://schemas.microsoft.com/office/powerpoint/2010/main" xmlns="" id="{652A25C1-2761-BD48-8BC6-F9D3B1D85D40}"/>
              </a:ext>
            </a:extLst>
          </p:cNvPr>
          <p:cNvSpPr>
            <a:spLocks noGrp="1"/>
          </p:cNvSpPr>
          <p:nvPr>
            <p:ph type="sldNum" sz="quarter" idx="10"/>
          </p:nvPr>
        </p:nvSpPr>
        <p:spPr/>
        <p:txBody>
          <a:bodyPr/>
          <a:lstStyle/>
          <a:p>
            <a:pPr>
              <a:defRPr/>
            </a:pPr>
            <a:fld id="{7B7B7820-71BC-D745-8E29-FE5845215BEB}" type="slidenum">
              <a:rPr lang="en-US" altLang="en-US" smtClean="0"/>
              <a:pPr>
                <a:defRPr/>
              </a:pPr>
              <a:t>109</a:t>
            </a:fld>
            <a:endParaRPr lang="en-US" altLang="en-US" dirty="0"/>
          </a:p>
        </p:txBody>
      </p:sp>
    </p:spTree>
    <p:extLst>
      <p:ext uri="{BB962C8B-B14F-4D97-AF65-F5344CB8AC3E}">
        <p14:creationId xmlns:p14="http://schemas.microsoft.com/office/powerpoint/2010/main" val="204856703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767F903A-76BD-C640-99CF-2FEE0DA2633C}"/>
              </a:ext>
            </a:extLst>
          </p:cNvPr>
          <p:cNvSpPr>
            <a:spLocks noGrp="1"/>
          </p:cNvSpPr>
          <p:nvPr>
            <p:ph type="title"/>
          </p:nvPr>
        </p:nvSpPr>
        <p:spPr/>
        <p:txBody>
          <a:bodyPr/>
          <a:lstStyle/>
          <a:p>
            <a:pPr marL="574675" indent="-574675"/>
            <a:r>
              <a:rPr lang="en-US" sz="2400" dirty="0"/>
              <a:t>IX.	FOMB and UCC Motion to Invalidate $6 Billion of General Obligation Bonds Contradicts Historical 1800s U.S. Supreme Court Precedent</a:t>
            </a:r>
          </a:p>
        </p:txBody>
      </p:sp>
      <p:sp>
        <p:nvSpPr>
          <p:cNvPr id="3" name="Content Placeholder 2">
            <a:extLst>
              <a:ext uri="{FF2B5EF4-FFF2-40B4-BE49-F238E27FC236}">
                <a16:creationId xmlns:a16="http://schemas.microsoft.com/office/drawing/2014/main" xmlns:p14="http://schemas.microsoft.com/office/powerpoint/2010/main" xmlns="" id="{DA97DCE5-194E-3149-95D1-BB8581230C8F}"/>
              </a:ext>
            </a:extLst>
          </p:cNvPr>
          <p:cNvSpPr>
            <a:spLocks noGrp="1"/>
          </p:cNvSpPr>
          <p:nvPr>
            <p:ph idx="1"/>
          </p:nvPr>
        </p:nvSpPr>
        <p:spPr/>
        <p:txBody>
          <a:bodyPr/>
          <a:lstStyle/>
          <a:p>
            <a:pPr marL="919163" lvl="2" indent="-458788">
              <a:buNone/>
            </a:pPr>
            <a:r>
              <a:rPr lang="en-US" dirty="0"/>
              <a:t>2.	It should be noted from a historical perspective, as to Public Building Authority Bonds ("PBA Bonds") being debt that violated constitutional or statutory debt limit, was not the basis for invalidating other general obligation debt of a state. Generally, in the past, if PBA Bonds were found by a state court to violate the constitutional or statutory debt limit, the PBA Bonds were found to be invalid and many times refinanced with revenue bonds. The notion that a constitutional flaw, if it exists, in the PBA Bonds thereby invalidates otherwise validly issued general obligation debt is unprecedented and an illogical overreach. This is especially true since the state at the time of issuance represented full compliance with all legal requirements to issue the G.O. Bonds with back up legal opinions that the G.O. Bonds were valid and enforceable.</a:t>
            </a:r>
          </a:p>
        </p:txBody>
      </p:sp>
      <p:sp>
        <p:nvSpPr>
          <p:cNvPr id="4" name="Slide Number Placeholder 3">
            <a:extLst>
              <a:ext uri="{FF2B5EF4-FFF2-40B4-BE49-F238E27FC236}">
                <a16:creationId xmlns:a16="http://schemas.microsoft.com/office/drawing/2014/main" xmlns:p14="http://schemas.microsoft.com/office/powerpoint/2010/main" xmlns="" id="{652A25C1-2761-BD48-8BC6-F9D3B1D85D40}"/>
              </a:ext>
            </a:extLst>
          </p:cNvPr>
          <p:cNvSpPr>
            <a:spLocks noGrp="1"/>
          </p:cNvSpPr>
          <p:nvPr>
            <p:ph type="sldNum" sz="quarter" idx="10"/>
          </p:nvPr>
        </p:nvSpPr>
        <p:spPr/>
        <p:txBody>
          <a:bodyPr/>
          <a:lstStyle/>
          <a:p>
            <a:pPr>
              <a:defRPr/>
            </a:pPr>
            <a:fld id="{7B7B7820-71BC-D745-8E29-FE5845215BEB}" type="slidenum">
              <a:rPr lang="en-US" altLang="en-US" smtClean="0"/>
              <a:pPr>
                <a:defRPr/>
              </a:pPr>
              <a:t>110</a:t>
            </a:fld>
            <a:endParaRPr lang="en-US" altLang="en-US" dirty="0"/>
          </a:p>
        </p:txBody>
      </p:sp>
    </p:spTree>
    <p:extLst>
      <p:ext uri="{BB962C8B-B14F-4D97-AF65-F5344CB8AC3E}">
        <p14:creationId xmlns:p14="http://schemas.microsoft.com/office/powerpoint/2010/main" val="200320537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767F903A-76BD-C640-99CF-2FEE0DA2633C}"/>
              </a:ext>
            </a:extLst>
          </p:cNvPr>
          <p:cNvSpPr>
            <a:spLocks noGrp="1"/>
          </p:cNvSpPr>
          <p:nvPr>
            <p:ph type="title"/>
          </p:nvPr>
        </p:nvSpPr>
        <p:spPr/>
        <p:txBody>
          <a:bodyPr/>
          <a:lstStyle/>
          <a:p>
            <a:pPr marL="574675" indent="-574675"/>
            <a:r>
              <a:rPr lang="en-US" sz="2400" dirty="0"/>
              <a:t>IX.	FOMB and UCC Motion to Invalidate $6 Billion of General Obligation Bonds Contradicts Historical 1800s U.S. Supreme Court Precedent</a:t>
            </a:r>
          </a:p>
        </p:txBody>
      </p:sp>
      <p:sp>
        <p:nvSpPr>
          <p:cNvPr id="3" name="Content Placeholder 2">
            <a:extLst>
              <a:ext uri="{FF2B5EF4-FFF2-40B4-BE49-F238E27FC236}">
                <a16:creationId xmlns:a16="http://schemas.microsoft.com/office/drawing/2014/main" xmlns:p14="http://schemas.microsoft.com/office/powerpoint/2010/main" xmlns="" id="{DA97DCE5-194E-3149-95D1-BB8581230C8F}"/>
              </a:ext>
            </a:extLst>
          </p:cNvPr>
          <p:cNvSpPr>
            <a:spLocks noGrp="1"/>
          </p:cNvSpPr>
          <p:nvPr>
            <p:ph idx="1"/>
          </p:nvPr>
        </p:nvSpPr>
        <p:spPr/>
        <p:txBody>
          <a:bodyPr/>
          <a:lstStyle/>
          <a:p>
            <a:pPr marL="461963" indent="-461963">
              <a:buNone/>
            </a:pPr>
            <a:r>
              <a:rPr lang="en-US" dirty="0"/>
              <a:t>C.	</a:t>
            </a:r>
            <a:r>
              <a:rPr lang="en-US" u="sng" dirty="0"/>
              <a:t>Puerto Rico made a constitutional representation and calculation of compliance with the Debt Limit</a:t>
            </a:r>
            <a:r>
              <a:rPr lang="en-US" dirty="0"/>
              <a:t>:</a:t>
            </a:r>
          </a:p>
          <a:p>
            <a:pPr marL="919163" lvl="2" indent="-458788">
              <a:buNone/>
            </a:pPr>
            <a:r>
              <a:rPr lang="en-US" dirty="0"/>
              <a:t>1.	Puerto Rico in connection with the issuance of the asserted invalid general obligation bonds not only stated specifically that the bonds were in full compliance with the Constitution and laws of Puerto Rico but also, in the Official Statement, detailed the calculation and determination by Puerto Rico that the G.O. Debt Limit was not violated.</a:t>
            </a:r>
          </a:p>
          <a:p>
            <a:pPr marL="919163" lvl="2" indent="-458788">
              <a:buNone/>
            </a:pPr>
            <a:r>
              <a:rPr lang="en-US" dirty="0"/>
              <a:t>2.	It is illogical and unrealistic to require or expect the </a:t>
            </a:r>
            <a:r>
              <a:rPr lang="en-US" i="1" dirty="0"/>
              <a:t>bona fide</a:t>
            </a:r>
            <a:r>
              <a:rPr lang="en-US" dirty="0"/>
              <a:t> bond purchaser to be better able to perform the calculation than the government issuer, who is the one tasked to make the determination before issuance of the bonds.</a:t>
            </a:r>
          </a:p>
        </p:txBody>
      </p:sp>
      <p:sp>
        <p:nvSpPr>
          <p:cNvPr id="4" name="Slide Number Placeholder 3">
            <a:extLst>
              <a:ext uri="{FF2B5EF4-FFF2-40B4-BE49-F238E27FC236}">
                <a16:creationId xmlns:a16="http://schemas.microsoft.com/office/drawing/2014/main" xmlns:p14="http://schemas.microsoft.com/office/powerpoint/2010/main" xmlns="" id="{652A25C1-2761-BD48-8BC6-F9D3B1D85D40}"/>
              </a:ext>
            </a:extLst>
          </p:cNvPr>
          <p:cNvSpPr>
            <a:spLocks noGrp="1"/>
          </p:cNvSpPr>
          <p:nvPr>
            <p:ph type="sldNum" sz="quarter" idx="10"/>
          </p:nvPr>
        </p:nvSpPr>
        <p:spPr/>
        <p:txBody>
          <a:bodyPr/>
          <a:lstStyle/>
          <a:p>
            <a:pPr>
              <a:defRPr/>
            </a:pPr>
            <a:fld id="{7B7B7820-71BC-D745-8E29-FE5845215BEB}" type="slidenum">
              <a:rPr lang="en-US" altLang="en-US" smtClean="0"/>
              <a:pPr>
                <a:defRPr/>
              </a:pPr>
              <a:t>111</a:t>
            </a:fld>
            <a:endParaRPr lang="en-US" altLang="en-US" dirty="0"/>
          </a:p>
        </p:txBody>
      </p:sp>
    </p:spTree>
    <p:extLst>
      <p:ext uri="{BB962C8B-B14F-4D97-AF65-F5344CB8AC3E}">
        <p14:creationId xmlns:p14="http://schemas.microsoft.com/office/powerpoint/2010/main" val="109388129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767F903A-76BD-C640-99CF-2FEE0DA2633C}"/>
              </a:ext>
            </a:extLst>
          </p:cNvPr>
          <p:cNvSpPr>
            <a:spLocks noGrp="1"/>
          </p:cNvSpPr>
          <p:nvPr>
            <p:ph type="title"/>
          </p:nvPr>
        </p:nvSpPr>
        <p:spPr/>
        <p:txBody>
          <a:bodyPr/>
          <a:lstStyle/>
          <a:p>
            <a:pPr marL="574675" indent="-574675"/>
            <a:r>
              <a:rPr lang="en-US" sz="2400" dirty="0"/>
              <a:t>IX.	FOMB and UCC Motion to Invalidate $6 Billion of General Obligation Bonds Contradicts Historical 1800s U.S. Supreme Court Precedent</a:t>
            </a:r>
          </a:p>
        </p:txBody>
      </p:sp>
      <p:sp>
        <p:nvSpPr>
          <p:cNvPr id="3" name="Content Placeholder 2">
            <a:extLst>
              <a:ext uri="{FF2B5EF4-FFF2-40B4-BE49-F238E27FC236}">
                <a16:creationId xmlns:a16="http://schemas.microsoft.com/office/drawing/2014/main" xmlns:p14="http://schemas.microsoft.com/office/powerpoint/2010/main" xmlns="" id="{DA97DCE5-194E-3149-95D1-BB8581230C8F}"/>
              </a:ext>
            </a:extLst>
          </p:cNvPr>
          <p:cNvSpPr>
            <a:spLocks noGrp="1"/>
          </p:cNvSpPr>
          <p:nvPr>
            <p:ph idx="1"/>
          </p:nvPr>
        </p:nvSpPr>
        <p:spPr/>
        <p:txBody>
          <a:bodyPr/>
          <a:lstStyle/>
          <a:p>
            <a:pPr marL="919163" lvl="2" indent="-458788">
              <a:buNone/>
            </a:pPr>
            <a:r>
              <a:rPr lang="en-US" dirty="0"/>
              <a:t>3.	Further, there were opinions of counsel based on the representations of the Commonwealth that provided further assurance that the bonds were legal, valid, binding and enforceable.</a:t>
            </a:r>
          </a:p>
          <a:p>
            <a:pPr marL="919163" lvl="2" indent="-458788">
              <a:buNone/>
            </a:pPr>
            <a:r>
              <a:rPr lang="en-US" dirty="0"/>
              <a:t>4.	The Commonwealth argues that, under Puerto Rico law, the Commonwealth cannot be "estopped" from now claiming the general obligation bonds are invalid in violation of the Constitutional debt limit. But as the U.S. Supreme Court cases in the 1800's ruled with respect to state and local governments, findings made by the one tasked with the determination required before issuance of the bonds are conclusive determinations not to be revisited as an excuse for unwillingness to pay when repayment is inconvenient or undesirable.</a:t>
            </a:r>
          </a:p>
        </p:txBody>
      </p:sp>
      <p:sp>
        <p:nvSpPr>
          <p:cNvPr id="4" name="Slide Number Placeholder 3">
            <a:extLst>
              <a:ext uri="{FF2B5EF4-FFF2-40B4-BE49-F238E27FC236}">
                <a16:creationId xmlns:a16="http://schemas.microsoft.com/office/drawing/2014/main" xmlns:p14="http://schemas.microsoft.com/office/powerpoint/2010/main" xmlns="" id="{652A25C1-2761-BD48-8BC6-F9D3B1D85D40}"/>
              </a:ext>
            </a:extLst>
          </p:cNvPr>
          <p:cNvSpPr>
            <a:spLocks noGrp="1"/>
          </p:cNvSpPr>
          <p:nvPr>
            <p:ph type="sldNum" sz="quarter" idx="10"/>
          </p:nvPr>
        </p:nvSpPr>
        <p:spPr/>
        <p:txBody>
          <a:bodyPr/>
          <a:lstStyle/>
          <a:p>
            <a:pPr>
              <a:defRPr/>
            </a:pPr>
            <a:fld id="{7B7B7820-71BC-D745-8E29-FE5845215BEB}" type="slidenum">
              <a:rPr lang="en-US" altLang="en-US" smtClean="0"/>
              <a:pPr>
                <a:defRPr/>
              </a:pPr>
              <a:t>112</a:t>
            </a:fld>
            <a:endParaRPr lang="en-US" altLang="en-US" dirty="0"/>
          </a:p>
        </p:txBody>
      </p:sp>
    </p:spTree>
    <p:extLst>
      <p:ext uri="{BB962C8B-B14F-4D97-AF65-F5344CB8AC3E}">
        <p14:creationId xmlns:p14="http://schemas.microsoft.com/office/powerpoint/2010/main" val="354947702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767F903A-76BD-C640-99CF-2FEE0DA2633C}"/>
              </a:ext>
            </a:extLst>
          </p:cNvPr>
          <p:cNvSpPr>
            <a:spLocks noGrp="1"/>
          </p:cNvSpPr>
          <p:nvPr>
            <p:ph type="title"/>
          </p:nvPr>
        </p:nvSpPr>
        <p:spPr/>
        <p:txBody>
          <a:bodyPr/>
          <a:lstStyle/>
          <a:p>
            <a:pPr marL="574675" indent="-574675"/>
            <a:r>
              <a:rPr lang="en-US" sz="2400" dirty="0"/>
              <a:t>IX.	FOMB and UCC Motion to Invalidate $6 Billion of General Obligation Bonds Contradicts Historical 1800s U.S. Supreme Court Precedent</a:t>
            </a:r>
          </a:p>
        </p:txBody>
      </p:sp>
      <p:sp>
        <p:nvSpPr>
          <p:cNvPr id="3" name="Content Placeholder 2">
            <a:extLst>
              <a:ext uri="{FF2B5EF4-FFF2-40B4-BE49-F238E27FC236}">
                <a16:creationId xmlns:a16="http://schemas.microsoft.com/office/drawing/2014/main" xmlns:p14="http://schemas.microsoft.com/office/powerpoint/2010/main" xmlns="" id="{DA97DCE5-194E-3149-95D1-BB8581230C8F}"/>
              </a:ext>
            </a:extLst>
          </p:cNvPr>
          <p:cNvSpPr>
            <a:spLocks noGrp="1"/>
          </p:cNvSpPr>
          <p:nvPr>
            <p:ph idx="1"/>
          </p:nvPr>
        </p:nvSpPr>
        <p:spPr/>
        <p:txBody>
          <a:bodyPr/>
          <a:lstStyle/>
          <a:p>
            <a:pPr marL="919163" lvl="2" indent="-458788">
              <a:buNone/>
            </a:pPr>
            <a:r>
              <a:rPr lang="en-US" dirty="0"/>
              <a:t>5.	Further, the fallback argument of FOMB and UCC, to support invalidity based on the constitutional Balanced Budget Clause, is not well founded. The problem of Puerto Rico in complying with the Balanced Budget Clause is an issue of budgetary discipline of the government, not the fault of an unsuspecting good faith bond purchaser that has given hard dollar consideration for the Commonwealth's paper promise.</a:t>
            </a:r>
          </a:p>
          <a:p>
            <a:pPr marL="919163" lvl="2" indent="-458788">
              <a:buNone/>
            </a:pPr>
            <a:r>
              <a:rPr lang="en-US" dirty="0"/>
              <a:t>6.	Questions of English or Spanish interpretations of what are "available revenues" or "available resources" cannot erase or reverse the announced conclusive and final determination of full compliance with the Constitution and laws of Puerto Rico made prior to and in connection with the issuance of the bonds.</a:t>
            </a:r>
          </a:p>
        </p:txBody>
      </p:sp>
      <p:sp>
        <p:nvSpPr>
          <p:cNvPr id="4" name="Slide Number Placeholder 3">
            <a:extLst>
              <a:ext uri="{FF2B5EF4-FFF2-40B4-BE49-F238E27FC236}">
                <a16:creationId xmlns:a16="http://schemas.microsoft.com/office/drawing/2014/main" xmlns:p14="http://schemas.microsoft.com/office/powerpoint/2010/main" xmlns="" id="{652A25C1-2761-BD48-8BC6-F9D3B1D85D40}"/>
              </a:ext>
            </a:extLst>
          </p:cNvPr>
          <p:cNvSpPr>
            <a:spLocks noGrp="1"/>
          </p:cNvSpPr>
          <p:nvPr>
            <p:ph type="sldNum" sz="quarter" idx="10"/>
          </p:nvPr>
        </p:nvSpPr>
        <p:spPr/>
        <p:txBody>
          <a:bodyPr/>
          <a:lstStyle/>
          <a:p>
            <a:pPr>
              <a:defRPr/>
            </a:pPr>
            <a:fld id="{7B7B7820-71BC-D745-8E29-FE5845215BEB}" type="slidenum">
              <a:rPr lang="en-US" altLang="en-US" smtClean="0"/>
              <a:pPr>
                <a:defRPr/>
              </a:pPr>
              <a:t>113</a:t>
            </a:fld>
            <a:endParaRPr lang="en-US" altLang="en-US" dirty="0"/>
          </a:p>
        </p:txBody>
      </p:sp>
    </p:spTree>
    <p:extLst>
      <p:ext uri="{BB962C8B-B14F-4D97-AF65-F5344CB8AC3E}">
        <p14:creationId xmlns:p14="http://schemas.microsoft.com/office/powerpoint/2010/main" val="275738155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767F903A-76BD-C640-99CF-2FEE0DA2633C}"/>
              </a:ext>
            </a:extLst>
          </p:cNvPr>
          <p:cNvSpPr>
            <a:spLocks noGrp="1"/>
          </p:cNvSpPr>
          <p:nvPr>
            <p:ph type="title"/>
          </p:nvPr>
        </p:nvSpPr>
        <p:spPr/>
        <p:txBody>
          <a:bodyPr/>
          <a:lstStyle/>
          <a:p>
            <a:pPr marL="574675" indent="-574675"/>
            <a:r>
              <a:rPr lang="en-US" sz="2400" dirty="0"/>
              <a:t>IX.	FOMB and UCC Motion to Invalidate $6 Billion of General Obligation Bonds Contradicts Historical 1800s U.S. Supreme Court Precedent</a:t>
            </a:r>
          </a:p>
        </p:txBody>
      </p:sp>
      <p:sp>
        <p:nvSpPr>
          <p:cNvPr id="3" name="Content Placeholder 2">
            <a:extLst>
              <a:ext uri="{FF2B5EF4-FFF2-40B4-BE49-F238E27FC236}">
                <a16:creationId xmlns:a16="http://schemas.microsoft.com/office/drawing/2014/main" xmlns:p14="http://schemas.microsoft.com/office/powerpoint/2010/main" xmlns="" id="{DA97DCE5-194E-3149-95D1-BB8581230C8F}"/>
              </a:ext>
            </a:extLst>
          </p:cNvPr>
          <p:cNvSpPr>
            <a:spLocks noGrp="1"/>
          </p:cNvSpPr>
          <p:nvPr>
            <p:ph idx="1"/>
          </p:nvPr>
        </p:nvSpPr>
        <p:spPr/>
        <p:txBody>
          <a:bodyPr/>
          <a:lstStyle/>
          <a:p>
            <a:pPr marL="919163" lvl="2" indent="-458788">
              <a:buNone/>
            </a:pPr>
            <a:r>
              <a:rPr lang="en-US" dirty="0"/>
              <a:t>7.	Claims of violation of the G.O. Debt Limit are not the end of the controversy, but only a new beginning where equitable remedies replace legal rights such as unjust enrichment, restitution, estoppel and constructive trusts or equitable liens on funds paid by the bondholders or tracing the proceeds thereof. The result of claims of invalidity, despite representation to the contrary, is legal meltdown. </a:t>
            </a:r>
          </a:p>
        </p:txBody>
      </p:sp>
      <p:sp>
        <p:nvSpPr>
          <p:cNvPr id="4" name="Slide Number Placeholder 3">
            <a:extLst>
              <a:ext uri="{FF2B5EF4-FFF2-40B4-BE49-F238E27FC236}">
                <a16:creationId xmlns:a16="http://schemas.microsoft.com/office/drawing/2014/main" xmlns:p14="http://schemas.microsoft.com/office/powerpoint/2010/main" xmlns="" id="{652A25C1-2761-BD48-8BC6-F9D3B1D85D40}"/>
              </a:ext>
            </a:extLst>
          </p:cNvPr>
          <p:cNvSpPr>
            <a:spLocks noGrp="1"/>
          </p:cNvSpPr>
          <p:nvPr>
            <p:ph type="sldNum" sz="quarter" idx="10"/>
          </p:nvPr>
        </p:nvSpPr>
        <p:spPr/>
        <p:txBody>
          <a:bodyPr/>
          <a:lstStyle/>
          <a:p>
            <a:pPr>
              <a:defRPr/>
            </a:pPr>
            <a:fld id="{7B7B7820-71BC-D745-8E29-FE5845215BEB}" type="slidenum">
              <a:rPr lang="en-US" altLang="en-US" smtClean="0"/>
              <a:pPr>
                <a:defRPr/>
              </a:pPr>
              <a:t>114</a:t>
            </a:fld>
            <a:endParaRPr lang="en-US" altLang="en-US" dirty="0"/>
          </a:p>
        </p:txBody>
      </p:sp>
    </p:spTree>
    <p:extLst>
      <p:ext uri="{BB962C8B-B14F-4D97-AF65-F5344CB8AC3E}">
        <p14:creationId xmlns:p14="http://schemas.microsoft.com/office/powerpoint/2010/main" val="247752759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767F903A-76BD-C640-99CF-2FEE0DA2633C}"/>
              </a:ext>
            </a:extLst>
          </p:cNvPr>
          <p:cNvSpPr>
            <a:spLocks noGrp="1"/>
          </p:cNvSpPr>
          <p:nvPr>
            <p:ph type="title"/>
          </p:nvPr>
        </p:nvSpPr>
        <p:spPr/>
        <p:txBody>
          <a:bodyPr/>
          <a:lstStyle/>
          <a:p>
            <a:pPr marL="574675" indent="-574675"/>
            <a:r>
              <a:rPr lang="en-US" sz="2400" dirty="0"/>
              <a:t>IX.	FOMB and UCC Motion to Invalidate $6 Billion of General Obligation Bonds Contradicts Historical 1800s U.S. Supreme Court Precedent</a:t>
            </a:r>
          </a:p>
        </p:txBody>
      </p:sp>
      <p:sp>
        <p:nvSpPr>
          <p:cNvPr id="3" name="Content Placeholder 2">
            <a:extLst>
              <a:ext uri="{FF2B5EF4-FFF2-40B4-BE49-F238E27FC236}">
                <a16:creationId xmlns:a16="http://schemas.microsoft.com/office/drawing/2014/main" xmlns:p14="http://schemas.microsoft.com/office/powerpoint/2010/main" xmlns="" id="{DA97DCE5-194E-3149-95D1-BB8581230C8F}"/>
              </a:ext>
            </a:extLst>
          </p:cNvPr>
          <p:cNvSpPr>
            <a:spLocks noGrp="1"/>
          </p:cNvSpPr>
          <p:nvPr>
            <p:ph idx="1"/>
          </p:nvPr>
        </p:nvSpPr>
        <p:spPr/>
        <p:txBody>
          <a:bodyPr/>
          <a:lstStyle/>
          <a:p>
            <a:pPr marL="461963" indent="-461963">
              <a:buNone/>
            </a:pPr>
            <a:r>
              <a:rPr lang="en-US" dirty="0"/>
              <a:t>D.	</a:t>
            </a:r>
            <a:r>
              <a:rPr lang="en-US" u="sng" dirty="0"/>
              <a:t>Historical precedent of the 1800s mandates that the claims of invalidity of the G.O. Bonds due to a violation of the Debt Limit must be rejected</a:t>
            </a:r>
            <a:r>
              <a:rPr lang="en-US" dirty="0"/>
              <a:t>:</a:t>
            </a:r>
          </a:p>
          <a:p>
            <a:pPr marL="919163" lvl="2" indent="-458788">
              <a:buNone/>
            </a:pPr>
            <a:r>
              <a:rPr lang="en-US" dirty="0"/>
              <a:t>1.	Puerto Rico in connection with the issuance of the asserted invalid general obligation bonds not only stated specifically that the bonds were in full compliance with the Constitution and laws of Puerto Rico but also, in the Official Statement, detailed the calculation and determination by Puerto Rico that the G.O. Debt Limit was not violated.</a:t>
            </a:r>
          </a:p>
        </p:txBody>
      </p:sp>
      <p:sp>
        <p:nvSpPr>
          <p:cNvPr id="4" name="Slide Number Placeholder 3">
            <a:extLst>
              <a:ext uri="{FF2B5EF4-FFF2-40B4-BE49-F238E27FC236}">
                <a16:creationId xmlns:a16="http://schemas.microsoft.com/office/drawing/2014/main" xmlns:p14="http://schemas.microsoft.com/office/powerpoint/2010/main" xmlns="" id="{652A25C1-2761-BD48-8BC6-F9D3B1D85D40}"/>
              </a:ext>
            </a:extLst>
          </p:cNvPr>
          <p:cNvSpPr>
            <a:spLocks noGrp="1"/>
          </p:cNvSpPr>
          <p:nvPr>
            <p:ph type="sldNum" sz="quarter" idx="10"/>
          </p:nvPr>
        </p:nvSpPr>
        <p:spPr/>
        <p:txBody>
          <a:bodyPr/>
          <a:lstStyle/>
          <a:p>
            <a:pPr>
              <a:defRPr/>
            </a:pPr>
            <a:fld id="{7B7B7820-71BC-D745-8E29-FE5845215BEB}" type="slidenum">
              <a:rPr lang="en-US" altLang="en-US" smtClean="0"/>
              <a:pPr>
                <a:defRPr/>
              </a:pPr>
              <a:t>115</a:t>
            </a:fld>
            <a:endParaRPr lang="en-US" altLang="en-US" dirty="0"/>
          </a:p>
        </p:txBody>
      </p:sp>
    </p:spTree>
    <p:extLst>
      <p:ext uri="{BB962C8B-B14F-4D97-AF65-F5344CB8AC3E}">
        <p14:creationId xmlns:p14="http://schemas.microsoft.com/office/powerpoint/2010/main" val="1084624313"/>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767F903A-76BD-C640-99CF-2FEE0DA2633C}"/>
              </a:ext>
            </a:extLst>
          </p:cNvPr>
          <p:cNvSpPr>
            <a:spLocks noGrp="1"/>
          </p:cNvSpPr>
          <p:nvPr>
            <p:ph type="title"/>
          </p:nvPr>
        </p:nvSpPr>
        <p:spPr/>
        <p:txBody>
          <a:bodyPr/>
          <a:lstStyle/>
          <a:p>
            <a:pPr marL="574675" indent="-574675"/>
            <a:r>
              <a:rPr lang="en-US" sz="2400" dirty="0"/>
              <a:t>IX.	FOMB and UCC Motion to Invalidate $6 Billion of General Obligation Bonds Contradicts Historical 1800s U.S. Supreme Court Precedent</a:t>
            </a:r>
          </a:p>
        </p:txBody>
      </p:sp>
      <p:sp>
        <p:nvSpPr>
          <p:cNvPr id="3" name="Content Placeholder 2">
            <a:extLst>
              <a:ext uri="{FF2B5EF4-FFF2-40B4-BE49-F238E27FC236}">
                <a16:creationId xmlns:a16="http://schemas.microsoft.com/office/drawing/2014/main" xmlns:p14="http://schemas.microsoft.com/office/powerpoint/2010/main" xmlns="" id="{DA97DCE5-194E-3149-95D1-BB8581230C8F}"/>
              </a:ext>
            </a:extLst>
          </p:cNvPr>
          <p:cNvSpPr>
            <a:spLocks noGrp="1"/>
          </p:cNvSpPr>
          <p:nvPr>
            <p:ph idx="1"/>
          </p:nvPr>
        </p:nvSpPr>
        <p:spPr/>
        <p:txBody>
          <a:bodyPr/>
          <a:lstStyle/>
          <a:p>
            <a:pPr marL="919163" lvl="2" indent="-458788">
              <a:buNone/>
            </a:pPr>
            <a:r>
              <a:rPr lang="en-US" dirty="0"/>
              <a:t>2.	At times, state courts in the 19th century were sympathetic to hard luck stories by states and local governments to excuse payment of bond debt, both as to actions to enforce the bond contract or equitable remedies. However, in 1858, the United States Supreme Court in </a:t>
            </a:r>
            <a:r>
              <a:rPr lang="en-US" i="1" dirty="0"/>
              <a:t>Commissioners of Knox County v. Aspinwall</a:t>
            </a:r>
            <a:r>
              <a:rPr lang="en-US" dirty="0"/>
              <a:t>, 62 U.S. 539 (1858) ruled that recitals by the issuer in bond documents representing that the bonds were validly issued estopped that issuer from disputing the truth of the representations as against a </a:t>
            </a:r>
            <a:r>
              <a:rPr lang="en-US" i="1" dirty="0"/>
              <a:t>bona fide</a:t>
            </a:r>
            <a:r>
              <a:rPr lang="en-US" dirty="0"/>
              <a:t> purchaser of the bonds. This ruling formed the basis for the famous railroad cases.</a:t>
            </a:r>
          </a:p>
        </p:txBody>
      </p:sp>
      <p:sp>
        <p:nvSpPr>
          <p:cNvPr id="4" name="Slide Number Placeholder 3">
            <a:extLst>
              <a:ext uri="{FF2B5EF4-FFF2-40B4-BE49-F238E27FC236}">
                <a16:creationId xmlns:a16="http://schemas.microsoft.com/office/drawing/2014/main" xmlns:p14="http://schemas.microsoft.com/office/powerpoint/2010/main" xmlns="" id="{652A25C1-2761-BD48-8BC6-F9D3B1D85D40}"/>
              </a:ext>
            </a:extLst>
          </p:cNvPr>
          <p:cNvSpPr>
            <a:spLocks noGrp="1"/>
          </p:cNvSpPr>
          <p:nvPr>
            <p:ph type="sldNum" sz="quarter" idx="10"/>
          </p:nvPr>
        </p:nvSpPr>
        <p:spPr/>
        <p:txBody>
          <a:bodyPr/>
          <a:lstStyle/>
          <a:p>
            <a:pPr>
              <a:defRPr/>
            </a:pPr>
            <a:fld id="{7B7B7820-71BC-D745-8E29-FE5845215BEB}" type="slidenum">
              <a:rPr lang="en-US" altLang="en-US" smtClean="0"/>
              <a:pPr>
                <a:defRPr/>
              </a:pPr>
              <a:t>116</a:t>
            </a:fld>
            <a:endParaRPr lang="en-US" altLang="en-US" dirty="0"/>
          </a:p>
        </p:txBody>
      </p:sp>
    </p:spTree>
    <p:extLst>
      <p:ext uri="{BB962C8B-B14F-4D97-AF65-F5344CB8AC3E}">
        <p14:creationId xmlns:p14="http://schemas.microsoft.com/office/powerpoint/2010/main" val="162243404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767F903A-76BD-C640-99CF-2FEE0DA2633C}"/>
              </a:ext>
            </a:extLst>
          </p:cNvPr>
          <p:cNvSpPr>
            <a:spLocks noGrp="1"/>
          </p:cNvSpPr>
          <p:nvPr>
            <p:ph type="title"/>
          </p:nvPr>
        </p:nvSpPr>
        <p:spPr/>
        <p:txBody>
          <a:bodyPr/>
          <a:lstStyle/>
          <a:p>
            <a:pPr marL="574675" indent="-574675"/>
            <a:r>
              <a:rPr lang="en-US" sz="2400" dirty="0"/>
              <a:t>IX.	FOMB and UCC Motion to Invalidate $6 Billion of General Obligation Bonds Contradicts Historical 1800s U.S. Supreme Court Precedent</a:t>
            </a:r>
          </a:p>
        </p:txBody>
      </p:sp>
      <p:sp>
        <p:nvSpPr>
          <p:cNvPr id="3" name="Content Placeholder 2">
            <a:extLst>
              <a:ext uri="{FF2B5EF4-FFF2-40B4-BE49-F238E27FC236}">
                <a16:creationId xmlns:a16="http://schemas.microsoft.com/office/drawing/2014/main" xmlns:p14="http://schemas.microsoft.com/office/powerpoint/2010/main" xmlns="" id="{DA97DCE5-194E-3149-95D1-BB8581230C8F}"/>
              </a:ext>
            </a:extLst>
          </p:cNvPr>
          <p:cNvSpPr>
            <a:spLocks noGrp="1"/>
          </p:cNvSpPr>
          <p:nvPr>
            <p:ph idx="1"/>
          </p:nvPr>
        </p:nvSpPr>
        <p:spPr/>
        <p:txBody>
          <a:bodyPr/>
          <a:lstStyle/>
          <a:p>
            <a:pPr marL="919163" lvl="2" indent="-458788">
              <a:buNone/>
            </a:pPr>
            <a:r>
              <a:rPr lang="en-US" dirty="0"/>
              <a:t>3.	These cases were the result of issuances by various states and municipalities during the second half of the 1800's in connection with railroad expansion. This was done by governments using the proceeds of public debt to build facilities in the hope that a railroad would come or utilizing those funds to invest in the railroad to induce the railroad to lay tracks in their direction. Unfortunately, numerous communities found that the railroad took a different course. Thereafter, towns sought to repudiate the debt as not serving a public purpose.</a:t>
            </a:r>
          </a:p>
        </p:txBody>
      </p:sp>
      <p:sp>
        <p:nvSpPr>
          <p:cNvPr id="4" name="Slide Number Placeholder 3">
            <a:extLst>
              <a:ext uri="{FF2B5EF4-FFF2-40B4-BE49-F238E27FC236}">
                <a16:creationId xmlns:a16="http://schemas.microsoft.com/office/drawing/2014/main" xmlns:p14="http://schemas.microsoft.com/office/powerpoint/2010/main" xmlns="" id="{652A25C1-2761-BD48-8BC6-F9D3B1D85D40}"/>
              </a:ext>
            </a:extLst>
          </p:cNvPr>
          <p:cNvSpPr>
            <a:spLocks noGrp="1"/>
          </p:cNvSpPr>
          <p:nvPr>
            <p:ph type="sldNum" sz="quarter" idx="10"/>
          </p:nvPr>
        </p:nvSpPr>
        <p:spPr/>
        <p:txBody>
          <a:bodyPr/>
          <a:lstStyle/>
          <a:p>
            <a:pPr>
              <a:defRPr/>
            </a:pPr>
            <a:fld id="{7B7B7820-71BC-D745-8E29-FE5845215BEB}" type="slidenum">
              <a:rPr lang="en-US" altLang="en-US" smtClean="0"/>
              <a:pPr>
                <a:defRPr/>
              </a:pPr>
              <a:t>117</a:t>
            </a:fld>
            <a:endParaRPr lang="en-US" altLang="en-US" dirty="0"/>
          </a:p>
        </p:txBody>
      </p:sp>
    </p:spTree>
    <p:extLst>
      <p:ext uri="{BB962C8B-B14F-4D97-AF65-F5344CB8AC3E}">
        <p14:creationId xmlns:p14="http://schemas.microsoft.com/office/powerpoint/2010/main" val="418869227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767F903A-76BD-C640-99CF-2FEE0DA2633C}"/>
              </a:ext>
            </a:extLst>
          </p:cNvPr>
          <p:cNvSpPr>
            <a:spLocks noGrp="1"/>
          </p:cNvSpPr>
          <p:nvPr>
            <p:ph type="title"/>
          </p:nvPr>
        </p:nvSpPr>
        <p:spPr/>
        <p:txBody>
          <a:bodyPr/>
          <a:lstStyle/>
          <a:p>
            <a:pPr marL="574675" indent="-574675"/>
            <a:r>
              <a:rPr lang="en-US" sz="2400" dirty="0"/>
              <a:t>IX.	FOMB and UCC Motion to Invalidate $6 Billion of General Obligation Bonds Contradicts Historical 1800s U.S. Supreme Court Precedent</a:t>
            </a:r>
          </a:p>
        </p:txBody>
      </p:sp>
      <p:sp>
        <p:nvSpPr>
          <p:cNvPr id="3" name="Content Placeholder 2">
            <a:extLst>
              <a:ext uri="{FF2B5EF4-FFF2-40B4-BE49-F238E27FC236}">
                <a16:creationId xmlns:a16="http://schemas.microsoft.com/office/drawing/2014/main" xmlns:p14="http://schemas.microsoft.com/office/powerpoint/2010/main" xmlns="" id="{DA97DCE5-194E-3149-95D1-BB8581230C8F}"/>
              </a:ext>
            </a:extLst>
          </p:cNvPr>
          <p:cNvSpPr>
            <a:spLocks noGrp="1"/>
          </p:cNvSpPr>
          <p:nvPr>
            <p:ph idx="1"/>
          </p:nvPr>
        </p:nvSpPr>
        <p:spPr/>
        <p:txBody>
          <a:bodyPr/>
          <a:lstStyle/>
          <a:p>
            <a:pPr marL="919163" lvl="2" indent="-458788">
              <a:buNone/>
            </a:pPr>
            <a:r>
              <a:rPr lang="en-US" dirty="0"/>
              <a:t>4.	Hundreds of cases between 1860 and 1896 made their way to the U.S. Supreme Court. The Supreme Court took a consistent and clear stand upholding the validity of the bonds, sometimes overruling state supreme courts that had issued orders essentially reversing prior state court holdings that the bonds were valid and binding.</a:t>
            </a:r>
          </a:p>
          <a:p>
            <a:pPr marL="919163" lvl="2" indent="-458788">
              <a:buNone/>
            </a:pPr>
            <a:r>
              <a:rPr lang="en-US" dirty="0"/>
              <a:t>5.	The Supreme Court ruled that the efforts of state and local governments to repudiate and invalidate bonds issued to subsidize the railroad facilities violated the Constitution, and the Court established rights of bond investors.</a:t>
            </a:r>
          </a:p>
        </p:txBody>
      </p:sp>
      <p:sp>
        <p:nvSpPr>
          <p:cNvPr id="4" name="Slide Number Placeholder 3">
            <a:extLst>
              <a:ext uri="{FF2B5EF4-FFF2-40B4-BE49-F238E27FC236}">
                <a16:creationId xmlns:a16="http://schemas.microsoft.com/office/drawing/2014/main" xmlns:p14="http://schemas.microsoft.com/office/powerpoint/2010/main" xmlns="" id="{652A25C1-2761-BD48-8BC6-F9D3B1D85D40}"/>
              </a:ext>
            </a:extLst>
          </p:cNvPr>
          <p:cNvSpPr>
            <a:spLocks noGrp="1"/>
          </p:cNvSpPr>
          <p:nvPr>
            <p:ph type="sldNum" sz="quarter" idx="10"/>
          </p:nvPr>
        </p:nvSpPr>
        <p:spPr/>
        <p:txBody>
          <a:bodyPr/>
          <a:lstStyle/>
          <a:p>
            <a:pPr>
              <a:defRPr/>
            </a:pPr>
            <a:fld id="{7B7B7820-71BC-D745-8E29-FE5845215BEB}" type="slidenum">
              <a:rPr lang="en-US" altLang="en-US" smtClean="0"/>
              <a:pPr>
                <a:defRPr/>
              </a:pPr>
              <a:t>118</a:t>
            </a:fld>
            <a:endParaRPr lang="en-US" altLang="en-US" dirty="0"/>
          </a:p>
        </p:txBody>
      </p:sp>
    </p:spTree>
    <p:extLst>
      <p:ext uri="{BB962C8B-B14F-4D97-AF65-F5344CB8AC3E}">
        <p14:creationId xmlns:p14="http://schemas.microsoft.com/office/powerpoint/2010/main" val="7732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2"/>
          <p:cNvSpPr>
            <a:spLocks noGrp="1"/>
          </p:cNvSpPr>
          <p:nvPr>
            <p:ph idx="1"/>
          </p:nvPr>
        </p:nvSpPr>
        <p:spPr/>
        <p:txBody>
          <a:bodyPr/>
          <a:lstStyle/>
          <a:p>
            <a:pPr marL="457200" indent="-457200">
              <a:buNone/>
            </a:pPr>
            <a:r>
              <a:rPr lang="en-US" altLang="en-US" sz="2000" dirty="0">
                <a:latin typeface="Arial" charset="0"/>
                <a:ea typeface="ＭＳ Ｐゴシック" charset="-128"/>
                <a:cs typeface="Helvetica" charset="0"/>
              </a:rPr>
              <a:t>B.	</a:t>
            </a:r>
            <a:r>
              <a:rPr lang="en-US" altLang="en-US" sz="2000" u="sng" dirty="0">
                <a:latin typeface="Arial" charset="0"/>
                <a:ea typeface="ＭＳ Ｐゴシック" charset="-128"/>
                <a:cs typeface="Helvetica" charset="0"/>
              </a:rPr>
              <a:t>Part of the Puerto Rico solution to the 2006 budget crisis was to borrow funds to help balance the budget – a fatal budgetary policy</a:t>
            </a:r>
            <a:r>
              <a:rPr lang="en-US" altLang="en-US" sz="2000" dirty="0">
                <a:latin typeface="Arial" charset="0"/>
                <a:ea typeface="ＭＳ Ｐゴシック" charset="-128"/>
                <a:cs typeface="Helvetica" charset="0"/>
              </a:rPr>
              <a:t>:</a:t>
            </a:r>
          </a:p>
          <a:p>
            <a:pPr marL="914400" lvl="1" indent="-457200">
              <a:buNone/>
            </a:pPr>
            <a:r>
              <a:rPr lang="en-US" altLang="en-US" sz="1750" dirty="0">
                <a:latin typeface="Arial" charset="0"/>
                <a:ea typeface="ＭＳ Ｐゴシック" charset="-128"/>
                <a:cs typeface="Helvetica" charset="0"/>
              </a:rPr>
              <a:t>1.	In 2006, Puerto Rico public debt was approximately $40 billion with a public debt per capita of $10,666.66 and public debt as a percentage of GDP of 45.82% compared to $72 billion of public debt in 2015 (the eve of PROMESA) with a public debt per capita of $20,727.38 (nearly double 2006) and public debt as a percentage of GDP of 69.83% (24 percentage points more than 2006). The average for state and local governments in U.S.A. is $5,663.88 which is ¼ the debt per capita of Puerto Rico. Note that Puerto Rico and its citizens do not pay federal income tax and are not viewed as responsible for the USA National Debt. As of February 4, 2019, the official debt of the United States government was $21.9 trillion or $66,794 for every person living in the USA and over 107% of U.S. GDP.</a:t>
            </a:r>
          </a:p>
          <a:p>
            <a:pPr marL="914400" lvl="1" indent="-457200">
              <a:buNone/>
            </a:pPr>
            <a:r>
              <a:rPr lang="en-US" altLang="en-US" sz="1750" dirty="0">
                <a:latin typeface="Arial" charset="0"/>
                <a:ea typeface="ＭＳ Ｐゴシック" charset="-128"/>
                <a:cs typeface="Helvetica" charset="0"/>
              </a:rPr>
              <a:t>2.	Public debt is not the cause of financial distress of a government, it is a symptom of a systemic problem.</a:t>
            </a:r>
          </a:p>
        </p:txBody>
      </p:sp>
      <p:sp>
        <p:nvSpPr>
          <p:cNvPr id="21507"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charset="2"/>
              <a:buChar char="§"/>
              <a:defRPr sz="2400">
                <a:solidFill>
                  <a:srgbClr val="404040"/>
                </a:solidFill>
                <a:latin typeface="Arial" charset="0"/>
                <a:ea typeface="ＭＳ Ｐゴシック" charset="-128"/>
                <a:cs typeface="Helvetica" charset="0"/>
              </a:defRPr>
            </a:lvl1pPr>
            <a:lvl2pPr marL="37931725" indent="-37474525">
              <a:spcBef>
                <a:spcPct val="20000"/>
              </a:spcBef>
              <a:buFont typeface="Arial" charset="0"/>
              <a:buChar char="–"/>
              <a:defRPr sz="2000">
                <a:solidFill>
                  <a:srgbClr val="404040"/>
                </a:solidFill>
                <a:latin typeface="Arial" charset="0"/>
                <a:ea typeface="ＭＳ Ｐゴシック" charset="-128"/>
                <a:cs typeface="Helvetica" charset="0"/>
              </a:defRPr>
            </a:lvl2pPr>
            <a:lvl3pPr marL="1143000" indent="-228600">
              <a:spcBef>
                <a:spcPct val="20000"/>
              </a:spcBef>
              <a:buFont typeface="Wingdings" charset="2"/>
              <a:buChar char="§"/>
              <a:defRPr sz="2000">
                <a:solidFill>
                  <a:srgbClr val="404040"/>
                </a:solidFill>
                <a:latin typeface="Arial" charset="0"/>
                <a:ea typeface="ＭＳ Ｐゴシック" charset="-128"/>
                <a:cs typeface="Helvetica" charset="0"/>
              </a:defRPr>
            </a:lvl3pPr>
            <a:lvl4pPr marL="1600200" indent="-228600">
              <a:spcBef>
                <a:spcPct val="20000"/>
              </a:spcBef>
              <a:buFont typeface="Arial" charset="0"/>
              <a:buChar char="–"/>
              <a:defRPr>
                <a:solidFill>
                  <a:srgbClr val="404040"/>
                </a:solidFill>
                <a:latin typeface="Arial" charset="0"/>
                <a:ea typeface="ＭＳ Ｐゴシック" charset="-128"/>
                <a:cs typeface="Helvetica" charset="0"/>
              </a:defRPr>
            </a:lvl4pPr>
            <a:lvl5pPr marL="2057400" indent="-228600">
              <a:spcBef>
                <a:spcPct val="20000"/>
              </a:spcBef>
              <a:buFont typeface="Wingdings" charset="2"/>
              <a:buChar char="§"/>
              <a:defRPr>
                <a:solidFill>
                  <a:srgbClr val="404040"/>
                </a:solidFill>
                <a:latin typeface="Arial" charset="0"/>
                <a:ea typeface="ＭＳ Ｐゴシック" charset="-128"/>
                <a:cs typeface="Helvetica" charset="0"/>
              </a:defRPr>
            </a:lvl5pPr>
            <a:lvl6pPr marL="25146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6pPr>
            <a:lvl7pPr marL="29718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7pPr>
            <a:lvl8pPr marL="34290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8pPr>
            <a:lvl9pPr marL="38862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9pPr>
          </a:lstStyle>
          <a:p>
            <a:pPr>
              <a:spcBef>
                <a:spcPct val="0"/>
              </a:spcBef>
              <a:buFontTx/>
              <a:buNone/>
            </a:pPr>
            <a:fld id="{ADA2211F-932E-154D-AAD7-2A5DCF4F02AF}" type="slidenum">
              <a:rPr lang="en-US" altLang="en-US" sz="1000">
                <a:solidFill>
                  <a:srgbClr val="FFFFFF"/>
                </a:solidFill>
              </a:rPr>
              <a:pPr>
                <a:spcBef>
                  <a:spcPct val="0"/>
                </a:spcBef>
                <a:buFontTx/>
                <a:buNone/>
              </a:pPr>
              <a:t>11</a:t>
            </a:fld>
            <a:endParaRPr lang="en-US" altLang="en-US" sz="1000" dirty="0">
              <a:solidFill>
                <a:srgbClr val="FFFFFF"/>
              </a:solidFill>
            </a:endParaRPr>
          </a:p>
        </p:txBody>
      </p:sp>
      <p:sp>
        <p:nvSpPr>
          <p:cNvPr id="6" name="Title 11"/>
          <p:cNvSpPr>
            <a:spLocks noGrp="1"/>
          </p:cNvSpPr>
          <p:nvPr>
            <p:ph type="title"/>
          </p:nvPr>
        </p:nvSpPr>
        <p:spPr>
          <a:xfrm>
            <a:off x="457200" y="274638"/>
            <a:ext cx="8229600" cy="1143000"/>
          </a:xfrm>
        </p:spPr>
        <p:txBody>
          <a:bodyPr/>
          <a:lstStyle/>
          <a:p>
            <a:pPr marL="342900" indent="-342900"/>
            <a:r>
              <a:rPr lang="en-US" altLang="en-US" sz="2000" dirty="0">
                <a:latin typeface="Arial" charset="0"/>
                <a:ea typeface="ＭＳ Ｐゴシック" charset="-128"/>
                <a:cs typeface="Helvetica" charset="0"/>
              </a:rPr>
              <a:t>I.	The Gathering Storm of Puerto Rico's Financial Distress:</a:t>
            </a:r>
            <a:br>
              <a:rPr lang="en-US" altLang="en-US" sz="2000" dirty="0">
                <a:latin typeface="Arial" charset="0"/>
                <a:ea typeface="ＭＳ Ｐゴシック" charset="-128"/>
                <a:cs typeface="Helvetica" charset="0"/>
              </a:rPr>
            </a:br>
            <a:r>
              <a:rPr lang="en-US" altLang="en-US" sz="2000" dirty="0">
                <a:latin typeface="Arial" charset="0"/>
                <a:ea typeface="ＭＳ Ｐゴシック" charset="-128"/>
                <a:cs typeface="Helvetica" charset="0"/>
              </a:rPr>
              <a:t>To Understand the Purpose, Function and Desired Result of PROMESA, It Is Important to Understand the Systemic Causes of Puerto Rico's Financial Distress</a:t>
            </a:r>
          </a:p>
        </p:txBody>
      </p:sp>
    </p:spTree>
    <p:extLst>
      <p:ext uri="{BB962C8B-B14F-4D97-AF65-F5344CB8AC3E}">
        <p14:creationId xmlns:p14="http://schemas.microsoft.com/office/powerpoint/2010/main" val="443688518"/>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767F903A-76BD-C640-99CF-2FEE0DA2633C}"/>
              </a:ext>
            </a:extLst>
          </p:cNvPr>
          <p:cNvSpPr>
            <a:spLocks noGrp="1"/>
          </p:cNvSpPr>
          <p:nvPr>
            <p:ph type="title"/>
          </p:nvPr>
        </p:nvSpPr>
        <p:spPr/>
        <p:txBody>
          <a:bodyPr/>
          <a:lstStyle/>
          <a:p>
            <a:pPr marL="574675" indent="-574675"/>
            <a:r>
              <a:rPr lang="en-US" sz="2400" dirty="0"/>
              <a:t>IX.	FOMB and UCC Motion to Invalidate $6 Billion of General Obligation Bonds Contradicts Historical 1800s U.S. Supreme Court Precedent</a:t>
            </a:r>
          </a:p>
        </p:txBody>
      </p:sp>
      <p:sp>
        <p:nvSpPr>
          <p:cNvPr id="3" name="Content Placeholder 2">
            <a:extLst>
              <a:ext uri="{FF2B5EF4-FFF2-40B4-BE49-F238E27FC236}">
                <a16:creationId xmlns:a16="http://schemas.microsoft.com/office/drawing/2014/main" xmlns:p14="http://schemas.microsoft.com/office/powerpoint/2010/main" xmlns="" id="{DA97DCE5-194E-3149-95D1-BB8581230C8F}"/>
              </a:ext>
            </a:extLst>
          </p:cNvPr>
          <p:cNvSpPr>
            <a:spLocks noGrp="1"/>
          </p:cNvSpPr>
          <p:nvPr>
            <p:ph idx="1"/>
          </p:nvPr>
        </p:nvSpPr>
        <p:spPr/>
        <p:txBody>
          <a:bodyPr/>
          <a:lstStyle/>
          <a:p>
            <a:pPr marL="919163" lvl="2" indent="-458788">
              <a:buNone/>
            </a:pPr>
            <a:r>
              <a:rPr lang="en-US" dirty="0"/>
              <a:t>6.	During the late 1800s, the U.S. Supreme Court and many federal courts consistently supported bondholder rights in cases, like the current Puerto Rico dalliance with unwillingness to pay, when municipalities and state supreme courts attempted to invalidate/repudiate debt issued to good faith bond purchasers for good value provided to the government and the bond purchaser relied on the representation of the government issuer that all requirements for the valid issuance of the debt had been fully complied with prior to issuance.</a:t>
            </a:r>
          </a:p>
        </p:txBody>
      </p:sp>
      <p:sp>
        <p:nvSpPr>
          <p:cNvPr id="4" name="Slide Number Placeholder 3">
            <a:extLst>
              <a:ext uri="{FF2B5EF4-FFF2-40B4-BE49-F238E27FC236}">
                <a16:creationId xmlns:a16="http://schemas.microsoft.com/office/drawing/2014/main" xmlns:p14="http://schemas.microsoft.com/office/powerpoint/2010/main" xmlns="" id="{652A25C1-2761-BD48-8BC6-F9D3B1D85D40}"/>
              </a:ext>
            </a:extLst>
          </p:cNvPr>
          <p:cNvSpPr>
            <a:spLocks noGrp="1"/>
          </p:cNvSpPr>
          <p:nvPr>
            <p:ph type="sldNum" sz="quarter" idx="10"/>
          </p:nvPr>
        </p:nvSpPr>
        <p:spPr/>
        <p:txBody>
          <a:bodyPr/>
          <a:lstStyle/>
          <a:p>
            <a:pPr>
              <a:defRPr/>
            </a:pPr>
            <a:fld id="{7B7B7820-71BC-D745-8E29-FE5845215BEB}" type="slidenum">
              <a:rPr lang="en-US" altLang="en-US" smtClean="0"/>
              <a:pPr>
                <a:defRPr/>
              </a:pPr>
              <a:t>119</a:t>
            </a:fld>
            <a:endParaRPr lang="en-US" altLang="en-US" dirty="0"/>
          </a:p>
        </p:txBody>
      </p:sp>
    </p:spTree>
    <p:extLst>
      <p:ext uri="{BB962C8B-B14F-4D97-AF65-F5344CB8AC3E}">
        <p14:creationId xmlns:p14="http://schemas.microsoft.com/office/powerpoint/2010/main" val="348215354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767F903A-76BD-C640-99CF-2FEE0DA2633C}"/>
              </a:ext>
            </a:extLst>
          </p:cNvPr>
          <p:cNvSpPr>
            <a:spLocks noGrp="1"/>
          </p:cNvSpPr>
          <p:nvPr>
            <p:ph type="title"/>
          </p:nvPr>
        </p:nvSpPr>
        <p:spPr/>
        <p:txBody>
          <a:bodyPr/>
          <a:lstStyle/>
          <a:p>
            <a:pPr marL="574675" indent="-574675"/>
            <a:r>
              <a:rPr lang="en-US" sz="2400" dirty="0"/>
              <a:t>IX.	FOMB and UCC Motion to Invalidate $6 Billion of General Obligation Bonds Contradicts Historical 1800s U.S. Supreme Court Precedent</a:t>
            </a:r>
          </a:p>
        </p:txBody>
      </p:sp>
      <p:sp>
        <p:nvSpPr>
          <p:cNvPr id="3" name="Content Placeholder 2">
            <a:extLst>
              <a:ext uri="{FF2B5EF4-FFF2-40B4-BE49-F238E27FC236}">
                <a16:creationId xmlns:a16="http://schemas.microsoft.com/office/drawing/2014/main" xmlns:p14="http://schemas.microsoft.com/office/powerpoint/2010/main" xmlns="" id="{DA97DCE5-194E-3149-95D1-BB8581230C8F}"/>
              </a:ext>
            </a:extLst>
          </p:cNvPr>
          <p:cNvSpPr>
            <a:spLocks noGrp="1"/>
          </p:cNvSpPr>
          <p:nvPr>
            <p:ph idx="1"/>
          </p:nvPr>
        </p:nvSpPr>
        <p:spPr/>
        <p:txBody>
          <a:bodyPr/>
          <a:lstStyle/>
          <a:p>
            <a:pPr marL="919163" lvl="2" indent="-458788">
              <a:buNone/>
            </a:pPr>
            <a:r>
              <a:rPr lang="en-US" dirty="0"/>
              <a:t>7.	The U.S. Supreme Court in a series of decisions, especially in its October 1875 term, reaffirmed a rule that previously had been followed in earlier U.S. Supreme Court decisions and even earlier common law rulings of England's Court of the Exchequer. Namely, the claims of a </a:t>
            </a:r>
            <a:r>
              <a:rPr lang="en-US" i="1" dirty="0"/>
              <a:t>bona fide</a:t>
            </a:r>
            <a:r>
              <a:rPr lang="en-US" dirty="0"/>
              <a:t> holder of bonds against a state or local government issuer, in reliance upon recitals and representations at the time of issuance that the bonds were issued in full compliance with all requirements of the laws and constitutional provisions as determined by the issuer and its agents prior to issuance, must prevail. The recitals and representations are conclusive.</a:t>
            </a:r>
          </a:p>
        </p:txBody>
      </p:sp>
      <p:sp>
        <p:nvSpPr>
          <p:cNvPr id="4" name="Slide Number Placeholder 3">
            <a:extLst>
              <a:ext uri="{FF2B5EF4-FFF2-40B4-BE49-F238E27FC236}">
                <a16:creationId xmlns:a16="http://schemas.microsoft.com/office/drawing/2014/main" xmlns:p14="http://schemas.microsoft.com/office/powerpoint/2010/main" xmlns="" id="{652A25C1-2761-BD48-8BC6-F9D3B1D85D40}"/>
              </a:ext>
            </a:extLst>
          </p:cNvPr>
          <p:cNvSpPr>
            <a:spLocks noGrp="1"/>
          </p:cNvSpPr>
          <p:nvPr>
            <p:ph type="sldNum" sz="quarter" idx="10"/>
          </p:nvPr>
        </p:nvSpPr>
        <p:spPr/>
        <p:txBody>
          <a:bodyPr/>
          <a:lstStyle/>
          <a:p>
            <a:pPr>
              <a:defRPr/>
            </a:pPr>
            <a:fld id="{7B7B7820-71BC-D745-8E29-FE5845215BEB}" type="slidenum">
              <a:rPr lang="en-US" altLang="en-US" smtClean="0"/>
              <a:pPr>
                <a:defRPr/>
              </a:pPr>
              <a:t>120</a:t>
            </a:fld>
            <a:endParaRPr lang="en-US" altLang="en-US" dirty="0"/>
          </a:p>
        </p:txBody>
      </p:sp>
    </p:spTree>
    <p:extLst>
      <p:ext uri="{BB962C8B-B14F-4D97-AF65-F5344CB8AC3E}">
        <p14:creationId xmlns:p14="http://schemas.microsoft.com/office/powerpoint/2010/main" val="133273995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767F903A-76BD-C640-99CF-2FEE0DA2633C}"/>
              </a:ext>
            </a:extLst>
          </p:cNvPr>
          <p:cNvSpPr>
            <a:spLocks noGrp="1"/>
          </p:cNvSpPr>
          <p:nvPr>
            <p:ph type="title"/>
          </p:nvPr>
        </p:nvSpPr>
        <p:spPr/>
        <p:txBody>
          <a:bodyPr/>
          <a:lstStyle/>
          <a:p>
            <a:pPr marL="574675" indent="-574675"/>
            <a:r>
              <a:rPr lang="en-US" sz="2400" dirty="0"/>
              <a:t>IX.	FOMB and UCC Motion to Invalidate $6 Billion of General Obligation Bonds Contradicts Historical 1800s U.S. Supreme Court Precedent</a:t>
            </a:r>
          </a:p>
        </p:txBody>
      </p:sp>
      <p:sp>
        <p:nvSpPr>
          <p:cNvPr id="3" name="Content Placeholder 2">
            <a:extLst>
              <a:ext uri="{FF2B5EF4-FFF2-40B4-BE49-F238E27FC236}">
                <a16:creationId xmlns:a16="http://schemas.microsoft.com/office/drawing/2014/main" xmlns:p14="http://schemas.microsoft.com/office/powerpoint/2010/main" xmlns="" id="{DA97DCE5-194E-3149-95D1-BB8581230C8F}"/>
              </a:ext>
            </a:extLst>
          </p:cNvPr>
          <p:cNvSpPr>
            <a:spLocks noGrp="1"/>
          </p:cNvSpPr>
          <p:nvPr>
            <p:ph idx="1"/>
          </p:nvPr>
        </p:nvSpPr>
        <p:spPr/>
        <p:txBody>
          <a:bodyPr/>
          <a:lstStyle/>
          <a:p>
            <a:pPr marL="919163" lvl="2" indent="-458788">
              <a:buNone/>
            </a:pPr>
            <a:r>
              <a:rPr lang="en-US" sz="1950" dirty="0"/>
              <a:t>8.	This is more emphatically true when the conclusive determination is one peculiarly within the knowledge of the persons to whom the power to issue bonds has been granted, namely, the state or local government. </a:t>
            </a:r>
            <a:r>
              <a:rPr lang="en-US" sz="1950" i="1" dirty="0"/>
              <a:t>See</a:t>
            </a:r>
            <a:r>
              <a:rPr lang="en-US" sz="1950" dirty="0"/>
              <a:t> </a:t>
            </a:r>
            <a:r>
              <a:rPr lang="en-US" sz="1950" i="1" dirty="0"/>
              <a:t>Town of Coloma v. Eaves</a:t>
            </a:r>
            <a:r>
              <a:rPr lang="en-US" sz="1950" dirty="0"/>
              <a:t>, 92 U.S. 484 (1875); </a:t>
            </a:r>
            <a:r>
              <a:rPr lang="en-US" sz="1950" i="1" dirty="0"/>
              <a:t>County of Moultrie v. Rockingham Ten-Cent Savings Bank</a:t>
            </a:r>
            <a:r>
              <a:rPr lang="en-US" sz="1950" dirty="0"/>
              <a:t>, 92 U.S. 631 (1875); </a:t>
            </a:r>
            <a:r>
              <a:rPr lang="en-US" sz="1950" i="1" dirty="0"/>
              <a:t>Marcy v. Township of Oswego</a:t>
            </a:r>
            <a:r>
              <a:rPr lang="en-US" sz="1950" dirty="0"/>
              <a:t>, 92 U.S. 637 (1875). These cases focus on the party best able to detect any defect, which as a general rule, is the issuer.</a:t>
            </a:r>
          </a:p>
          <a:p>
            <a:pPr marL="919163" lvl="2" indent="-458788">
              <a:buNone/>
            </a:pPr>
            <a:r>
              <a:rPr lang="en-US" sz="1950" dirty="0"/>
              <a:t>9.	For a more detailed discussion of the support for the validity of the G.O. Bonds – </a:t>
            </a:r>
            <a:r>
              <a:rPr lang="en-US" sz="1950" i="1" dirty="0"/>
              <a:t>see</a:t>
            </a:r>
            <a:r>
              <a:rPr lang="en-US" sz="1950" dirty="0"/>
              <a:t> </a:t>
            </a:r>
            <a:r>
              <a:rPr lang="en-US" sz="1950" u="sng" dirty="0"/>
              <a:t>Puerto Rico's Repudiation of General Obligation Bonds: A Real Risk or Just Kabuki Theater</a:t>
            </a:r>
            <a:r>
              <a:rPr lang="en-US" sz="1950" dirty="0"/>
              <a:t> in February 5, 2019 MuniNetGuide.com (https://muninetguide.com/ puerto-ricos-repudiation-of-general-obligation-bonds/).</a:t>
            </a:r>
          </a:p>
        </p:txBody>
      </p:sp>
      <p:sp>
        <p:nvSpPr>
          <p:cNvPr id="4" name="Slide Number Placeholder 3">
            <a:extLst>
              <a:ext uri="{FF2B5EF4-FFF2-40B4-BE49-F238E27FC236}">
                <a16:creationId xmlns:a16="http://schemas.microsoft.com/office/drawing/2014/main" xmlns:p14="http://schemas.microsoft.com/office/powerpoint/2010/main" xmlns="" id="{652A25C1-2761-BD48-8BC6-F9D3B1D85D40}"/>
              </a:ext>
            </a:extLst>
          </p:cNvPr>
          <p:cNvSpPr>
            <a:spLocks noGrp="1"/>
          </p:cNvSpPr>
          <p:nvPr>
            <p:ph type="sldNum" sz="quarter" idx="10"/>
          </p:nvPr>
        </p:nvSpPr>
        <p:spPr/>
        <p:txBody>
          <a:bodyPr/>
          <a:lstStyle/>
          <a:p>
            <a:pPr>
              <a:defRPr/>
            </a:pPr>
            <a:fld id="{7B7B7820-71BC-D745-8E29-FE5845215BEB}" type="slidenum">
              <a:rPr lang="en-US" altLang="en-US" smtClean="0"/>
              <a:pPr>
                <a:defRPr/>
              </a:pPr>
              <a:t>121</a:t>
            </a:fld>
            <a:endParaRPr lang="en-US" altLang="en-US" dirty="0"/>
          </a:p>
        </p:txBody>
      </p:sp>
    </p:spTree>
    <p:extLst>
      <p:ext uri="{BB962C8B-B14F-4D97-AF65-F5344CB8AC3E}">
        <p14:creationId xmlns:p14="http://schemas.microsoft.com/office/powerpoint/2010/main" val="4129824617"/>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94CD4160-8909-F34C-BC39-49ECBC4E7C14}"/>
              </a:ext>
            </a:extLst>
          </p:cNvPr>
          <p:cNvSpPr>
            <a:spLocks noGrp="1"/>
          </p:cNvSpPr>
          <p:nvPr>
            <p:ph type="title"/>
          </p:nvPr>
        </p:nvSpPr>
        <p:spPr/>
        <p:txBody>
          <a:bodyPr/>
          <a:lstStyle/>
          <a:p>
            <a:pPr marL="574675" indent="-574675"/>
            <a:r>
              <a:rPr lang="en-US" sz="2800" dirty="0"/>
              <a:t>X.	A Number of the Title III Court Rulings</a:t>
            </a:r>
            <a:br>
              <a:rPr lang="en-US" sz="2800" dirty="0"/>
            </a:br>
            <a:r>
              <a:rPr lang="en-US" sz="2800" dirty="0"/>
              <a:t>Have Been Modified or Reversed by the First Circuit</a:t>
            </a:r>
          </a:p>
        </p:txBody>
      </p:sp>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461963" indent="-461963">
              <a:buNone/>
            </a:pPr>
            <a:r>
              <a:rPr lang="en-US" dirty="0"/>
              <a:t>A.	</a:t>
            </a:r>
            <a:r>
              <a:rPr lang="en-US" u="sng" dirty="0"/>
              <a:t>The rights of the Unsecured Creditors Committee (</a:t>
            </a:r>
            <a:r>
              <a:rPr lang="en-US" i="1" u="sng" dirty="0"/>
              <a:t>In re The Financial Oversight and Management Board for Puerto Rico v. Official Committee of Unsecured Creditors</a:t>
            </a:r>
            <a:r>
              <a:rPr lang="en-US" u="sng" dirty="0"/>
              <a:t>, Movant, 872 F.3d 57 (1</a:t>
            </a:r>
            <a:r>
              <a:rPr lang="en-US" u="sng" baseline="30000" dirty="0"/>
              <a:t>st</a:t>
            </a:r>
            <a:r>
              <a:rPr lang="en-US" u="sng" dirty="0"/>
              <a:t> Cir. 2017))</a:t>
            </a:r>
            <a:r>
              <a:rPr lang="en-US" dirty="0"/>
              <a:t>:</a:t>
            </a:r>
          </a:p>
          <a:p>
            <a:pPr marL="917575" lvl="1" indent="-455613">
              <a:buNone/>
            </a:pPr>
            <a:r>
              <a:rPr lang="en-US" dirty="0"/>
              <a:t>1.	The district court, Judge Swain, had denied the motion of the Unsecured Creditors Committee ("UCC") to intervene as of right in an adversary proceeding arising within the Title III case.</a:t>
            </a:r>
          </a:p>
          <a:p>
            <a:pPr marL="917575" lvl="1" indent="-455613">
              <a:buNone/>
            </a:pPr>
            <a:r>
              <a:rPr lang="en-US" dirty="0"/>
              <a:t>2.	The adversary in question was brought by certain bond insurers including Assured alleging that the Commonwealth's fiscal plan violated both PROMESA and the United States Constitution.</a:t>
            </a:r>
          </a:p>
          <a:p>
            <a:pPr marL="917575" lvl="1" indent="-455613">
              <a:buNone/>
            </a:pPr>
            <a:r>
              <a:rPr lang="en-US" dirty="0"/>
              <a:t>3.	The Title III court denied the motion of the UCC for both interventions as of right and permissive intervention.</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122</a:t>
            </a:fld>
            <a:endParaRPr lang="en-US" altLang="en-US" dirty="0"/>
          </a:p>
        </p:txBody>
      </p:sp>
    </p:spTree>
    <p:extLst>
      <p:ext uri="{BB962C8B-B14F-4D97-AF65-F5344CB8AC3E}">
        <p14:creationId xmlns:p14="http://schemas.microsoft.com/office/powerpoint/2010/main" val="2958287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917575" lvl="1" indent="-455613">
              <a:buNone/>
            </a:pPr>
            <a:r>
              <a:rPr lang="en-US" dirty="0"/>
              <a:t>4.	The First Circuit </a:t>
            </a:r>
            <a:r>
              <a:rPr lang="en-US" i="1" dirty="0"/>
              <a:t>reversed</a:t>
            </a:r>
            <a:r>
              <a:rPr lang="en-US" dirty="0"/>
              <a:t> Judge Swain, holding that 11 U.S. 1109(b), a subsection of the Bankruptcy Code applicable to the Title III proceeding and Rule 24(a)(1) provide the UCC with the unconditional right to intervene in the adversary proceeding. However, the First Circuit held that the district court could determine the scope of the UCC's participation in the adversary. On remand, the district court could exercise discretion with respect to that issue.</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123</a:t>
            </a:fld>
            <a:endParaRPr lang="en-US" altLang="en-US" dirty="0"/>
          </a:p>
        </p:txBody>
      </p:sp>
      <p:sp>
        <p:nvSpPr>
          <p:cNvPr id="8" name="Title 1">
            <a:extLst>
              <a:ext uri="{FF2B5EF4-FFF2-40B4-BE49-F238E27FC236}">
                <a16:creationId xmlns:a16="http://schemas.microsoft.com/office/drawing/2014/main" xmlns:p14="http://schemas.microsoft.com/office/powerpoint/2010/main" xmlns="" id="{18C13868-BB9B-004E-B0C9-82CB7F70E117}"/>
              </a:ext>
            </a:extLst>
          </p:cNvPr>
          <p:cNvSpPr>
            <a:spLocks noGrp="1"/>
          </p:cNvSpPr>
          <p:nvPr>
            <p:ph type="title"/>
          </p:nvPr>
        </p:nvSpPr>
        <p:spPr>
          <a:xfrm>
            <a:off x="457200" y="274638"/>
            <a:ext cx="8229600" cy="1143000"/>
          </a:xfrm>
        </p:spPr>
        <p:txBody>
          <a:bodyPr/>
          <a:lstStyle/>
          <a:p>
            <a:pPr marL="574675" indent="-574675"/>
            <a:r>
              <a:rPr lang="en-US" sz="2800" dirty="0"/>
              <a:t>X.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1583424268"/>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461963" indent="-461963">
              <a:buNone/>
            </a:pPr>
            <a:r>
              <a:rPr lang="en-US" dirty="0"/>
              <a:t>B.	</a:t>
            </a:r>
            <a:r>
              <a:rPr lang="en-US" u="sng" dirty="0"/>
              <a:t>How is a statutory lien created </a:t>
            </a:r>
            <a:r>
              <a:rPr lang="en-US" i="1" u="sng" dirty="0"/>
              <a:t>(Peaje Invs. LLC v. Financial Oversight &amp; Mgmt. Bd. For P.R</a:t>
            </a:r>
            <a:r>
              <a:rPr lang="en-US" u="sng" dirty="0"/>
              <a:t>., 899 F.3d (1</a:t>
            </a:r>
            <a:r>
              <a:rPr lang="en-US" u="sng" baseline="30000" dirty="0"/>
              <a:t>st </a:t>
            </a:r>
            <a:r>
              <a:rPr lang="en-US" u="sng" dirty="0"/>
              <a:t>Ar. 2018))</a:t>
            </a:r>
            <a:r>
              <a:rPr lang="en-US" dirty="0"/>
              <a:t>?</a:t>
            </a:r>
          </a:p>
          <a:p>
            <a:pPr marL="917575" lvl="1" indent="-455613">
              <a:buNone/>
            </a:pPr>
            <a:r>
              <a:rPr lang="en-US" dirty="0"/>
              <a:t>1.	A holder of bonds issued by the Puerto Rico Highways and Transportation Authority ( the "Authority") claims the bonds are secured by a statutory lien on certain toll revenues of the Authority.</a:t>
            </a:r>
          </a:p>
          <a:p>
            <a:pPr marL="917575" lvl="1" indent="-455613">
              <a:buNone/>
            </a:pPr>
            <a:r>
              <a:rPr lang="en-US" dirty="0"/>
              <a:t>2.	The Title III court stuck the alternative argument that the bonds had a non-statutory lien on the basis that this argument was raised in the reply. Further, after an evidentiary hearing, the court denied the holder's request for a preliminary injunction, adequate protection or relief from the stay based upon the existence of a statutory lien.</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124</a:t>
            </a:fld>
            <a:endParaRPr lang="en-US" altLang="en-US" dirty="0"/>
          </a:p>
        </p:txBody>
      </p:sp>
      <p:sp>
        <p:nvSpPr>
          <p:cNvPr id="8" name="Title 1">
            <a:extLst>
              <a:ext uri="{FF2B5EF4-FFF2-40B4-BE49-F238E27FC236}">
                <a16:creationId xmlns:a16="http://schemas.microsoft.com/office/drawing/2014/main" xmlns:p14="http://schemas.microsoft.com/office/powerpoint/2010/main" xmlns="" id="{204FC084-9AC5-FA4B-8892-37A93B5213B9}"/>
              </a:ext>
            </a:extLst>
          </p:cNvPr>
          <p:cNvSpPr>
            <a:spLocks noGrp="1"/>
          </p:cNvSpPr>
          <p:nvPr>
            <p:ph type="title"/>
          </p:nvPr>
        </p:nvSpPr>
        <p:spPr>
          <a:xfrm>
            <a:off x="457200" y="274638"/>
            <a:ext cx="8229600" cy="1143000"/>
          </a:xfrm>
        </p:spPr>
        <p:txBody>
          <a:bodyPr/>
          <a:lstStyle/>
          <a:p>
            <a:pPr marL="574675" indent="-574675"/>
            <a:r>
              <a:rPr lang="en-US" sz="2800" dirty="0"/>
              <a:t>X.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424667363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917575" lvl="1" indent="-455613">
              <a:buNone/>
            </a:pPr>
            <a:r>
              <a:rPr lang="en-US" dirty="0"/>
              <a:t>3.	The First Circuit first held that the Title III court did not abuse its discretion in striking the non-statutory lien argument raised in the reply brief.</a:t>
            </a:r>
          </a:p>
          <a:p>
            <a:pPr marL="917575" lvl="1" indent="-455613">
              <a:buNone/>
            </a:pPr>
            <a:r>
              <a:rPr lang="en-US" dirty="0"/>
              <a:t>4.	The First Circuit's analysis on the remaining issue turned on whether the holder had a statutory lien on the property of the Authority and not, as the Title III court had proceeded, on an analysis of a right to a preliminary injunction.</a:t>
            </a:r>
          </a:p>
          <a:p>
            <a:pPr marL="917575" lvl="1" indent="-455613">
              <a:buNone/>
            </a:pPr>
            <a:r>
              <a:rPr lang="en-US" dirty="0"/>
              <a:t>5.	The Enabling Act, according to the First Circuit, permits the Authority to provide for a statutory lien in a resolution authorizing the issuance of bonds but the Enabling Act, in and of itself, did not create a statutory lien. Because the Enabling Act does not automatically trigger a lien upon the performance of a specified condition, apart from the Authority's decision to grant a lien, it does not create a statutory lien.</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125</a:t>
            </a:fld>
            <a:endParaRPr lang="en-US" altLang="en-US" dirty="0"/>
          </a:p>
        </p:txBody>
      </p:sp>
      <p:sp>
        <p:nvSpPr>
          <p:cNvPr id="8" name="Title 1">
            <a:extLst>
              <a:ext uri="{FF2B5EF4-FFF2-40B4-BE49-F238E27FC236}">
                <a16:creationId xmlns:a16="http://schemas.microsoft.com/office/drawing/2014/main" xmlns:p14="http://schemas.microsoft.com/office/powerpoint/2010/main" xmlns="" id="{145C8B0A-7725-1E4A-BF46-7C2357A13A51}"/>
              </a:ext>
            </a:extLst>
          </p:cNvPr>
          <p:cNvSpPr>
            <a:spLocks noGrp="1"/>
          </p:cNvSpPr>
          <p:nvPr>
            <p:ph type="title"/>
          </p:nvPr>
        </p:nvSpPr>
        <p:spPr>
          <a:xfrm>
            <a:off x="457200" y="274638"/>
            <a:ext cx="8229600" cy="1143000"/>
          </a:xfrm>
        </p:spPr>
        <p:txBody>
          <a:bodyPr/>
          <a:lstStyle/>
          <a:p>
            <a:pPr marL="574675" indent="-574675"/>
            <a:r>
              <a:rPr lang="en-US" sz="2800" dirty="0"/>
              <a:t>X.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396409483"/>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917575" lvl="1" indent="-455613">
              <a:buNone/>
            </a:pPr>
            <a:r>
              <a:rPr lang="en-US" dirty="0"/>
              <a:t>6.	The First Circuit also rejected the bondholder's argument that the Authority's resolution taken together with the Enabling Act could create a statutory lien. While the resolution did contain mandatory language suggestive of lien creation, it was </a:t>
            </a:r>
            <a:r>
              <a:rPr lang="en-US" i="1" dirty="0"/>
              <a:t>not a statute</a:t>
            </a:r>
            <a:r>
              <a:rPr lang="en-US" dirty="0"/>
              <a:t> and could not serve as the basis for a statutory lien.</a:t>
            </a:r>
          </a:p>
          <a:p>
            <a:pPr marL="917575" lvl="1" indent="-455613">
              <a:buNone/>
            </a:pPr>
            <a:r>
              <a:rPr lang="en-US" dirty="0"/>
              <a:t>7.	However, on March 26, 2019, the same day as the </a:t>
            </a:r>
            <a:r>
              <a:rPr lang="en-US" i="1" dirty="0"/>
              <a:t>Assured</a:t>
            </a:r>
            <a:r>
              <a:rPr lang="en-US" dirty="0"/>
              <a:t> decision, the First Circuit issued a decision in the </a:t>
            </a:r>
            <a:r>
              <a:rPr lang="en-US" i="1" dirty="0"/>
              <a:t>Aurelius</a:t>
            </a:r>
            <a:r>
              <a:rPr lang="en-US" dirty="0"/>
              <a:t> litigation brought by general obligation bondholders against the Commonwealth and the Board that improperly limits the postpetition effectiveness of a statutory lien.</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126</a:t>
            </a:fld>
            <a:endParaRPr lang="en-US" altLang="en-US" dirty="0"/>
          </a:p>
        </p:txBody>
      </p:sp>
      <p:sp>
        <p:nvSpPr>
          <p:cNvPr id="8" name="Title 1">
            <a:extLst>
              <a:ext uri="{FF2B5EF4-FFF2-40B4-BE49-F238E27FC236}">
                <a16:creationId xmlns:a16="http://schemas.microsoft.com/office/drawing/2014/main" xmlns:p14="http://schemas.microsoft.com/office/powerpoint/2010/main" xmlns="" id="{6277A615-44B3-6546-9D8C-378A267E02DA}"/>
              </a:ext>
            </a:extLst>
          </p:cNvPr>
          <p:cNvSpPr>
            <a:spLocks noGrp="1"/>
          </p:cNvSpPr>
          <p:nvPr>
            <p:ph type="title"/>
          </p:nvPr>
        </p:nvSpPr>
        <p:spPr>
          <a:xfrm>
            <a:off x="457200" y="274638"/>
            <a:ext cx="8229600" cy="1143000"/>
          </a:xfrm>
        </p:spPr>
        <p:txBody>
          <a:bodyPr/>
          <a:lstStyle/>
          <a:p>
            <a:pPr marL="574675" indent="-574675"/>
            <a:r>
              <a:rPr lang="en-US" sz="2800" dirty="0"/>
              <a:t>X.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359333489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917575" lvl="1" indent="-455613">
              <a:buNone/>
            </a:pPr>
            <a:r>
              <a:rPr lang="en-US" sz="1670" dirty="0"/>
              <a:t>8.	In a decision by the First Circuit with respect to claims of Puerto Rico general obligation bondholders, in affirming the District Court, the Court of Appeals relied upon Section 305 of PROMESA (Section 904 of Chapter 9) to hold that it had no ability to issue a declaratory judgment that their statutory lien on "Restricted Revenues" required that these funds be segregated, deposited in a segregated account and not be used for anything but the repayment of "Constitutional Debt." </a:t>
            </a:r>
            <a:r>
              <a:rPr lang="en-US" sz="1670" i="1" dirty="0"/>
              <a:t>In re The Financial Oversight and Management Board for Puerto Rico</a:t>
            </a:r>
            <a:r>
              <a:rPr lang="en-US" sz="1670" dirty="0"/>
              <a:t>, 919 F.3d 638 (1</a:t>
            </a:r>
            <a:r>
              <a:rPr lang="en-US" sz="1670" baseline="30000" dirty="0"/>
              <a:t>st</a:t>
            </a:r>
            <a:r>
              <a:rPr lang="en-US" sz="1670" dirty="0"/>
              <a:t> Cir. 2019). Query whether Section 904 was intended to upset the rights of bondholders under state statutory law existing prior to a bankruptcy filing? It appears the court was motivated by a reluctance to give any creditor group an upper hand before a plan was proposed. Since a municipality is not authorized to act contrary to state statutory mandates, the reluctance of the First Circuit to order timely payment of the proceeds of a statutory lien or state constitutional provision conflicts with a clear reading of Sections 903 and 904 of the Bankruptcy Code and the sovereignty of the state. Therefore, the position of the court raises serious constitutional issues.</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127</a:t>
            </a:fld>
            <a:endParaRPr lang="en-US" altLang="en-US" dirty="0"/>
          </a:p>
        </p:txBody>
      </p:sp>
      <p:sp>
        <p:nvSpPr>
          <p:cNvPr id="8" name="Title 1">
            <a:extLst>
              <a:ext uri="{FF2B5EF4-FFF2-40B4-BE49-F238E27FC236}">
                <a16:creationId xmlns:a16="http://schemas.microsoft.com/office/drawing/2014/main" xmlns:p14="http://schemas.microsoft.com/office/powerpoint/2010/main" xmlns="" id="{6277A615-44B3-6546-9D8C-378A267E02DA}"/>
              </a:ext>
            </a:extLst>
          </p:cNvPr>
          <p:cNvSpPr>
            <a:spLocks noGrp="1"/>
          </p:cNvSpPr>
          <p:nvPr>
            <p:ph type="title"/>
          </p:nvPr>
        </p:nvSpPr>
        <p:spPr>
          <a:xfrm>
            <a:off x="457200" y="274638"/>
            <a:ext cx="8229600" cy="1143000"/>
          </a:xfrm>
        </p:spPr>
        <p:txBody>
          <a:bodyPr/>
          <a:lstStyle/>
          <a:p>
            <a:pPr marL="574675" indent="-574675"/>
            <a:r>
              <a:rPr lang="en-US" sz="2800" dirty="0"/>
              <a:t>X.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80580788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461963" indent="-461963">
              <a:buNone/>
            </a:pPr>
            <a:r>
              <a:rPr lang="en-US" dirty="0"/>
              <a:t>C.	</a:t>
            </a:r>
            <a:r>
              <a:rPr lang="en-US" u="sng" dirty="0"/>
              <a:t>The relationship between the Title III proceeding and pursuit of a receiver </a:t>
            </a:r>
            <a:r>
              <a:rPr lang="en-US" i="1" u="sng" dirty="0"/>
              <a:t>(Financial Oversight &amp; Mgmt. Bd. for P.R. v. Ad Hoc Grp. Of PREPA Bondholders</a:t>
            </a:r>
            <a:r>
              <a:rPr lang="en-US" u="sng" dirty="0"/>
              <a:t>, 899 F.3d 13 (1</a:t>
            </a:r>
            <a:r>
              <a:rPr lang="en-US" u="sng" baseline="30000" dirty="0"/>
              <a:t>st</a:t>
            </a:r>
            <a:r>
              <a:rPr lang="en-US" u="sng" dirty="0"/>
              <a:t> Ar. 2018))</a:t>
            </a:r>
            <a:r>
              <a:rPr lang="en-US" dirty="0"/>
              <a:t>:</a:t>
            </a:r>
          </a:p>
          <a:p>
            <a:pPr marL="917575" lvl="1" indent="-455613">
              <a:buNone/>
            </a:pPr>
            <a:r>
              <a:rPr lang="en-US" dirty="0"/>
              <a:t>1.	The Title III court denied the request of holders of revenue bonds issued by the Puerto Rico Electric Power Authority ("PREPA") to lift the automatic stay to permit another court to place PREPA in receivership. Puerto Rico law established the right of PREPA bondholders to a receiver in the event of default.</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128</a:t>
            </a:fld>
            <a:endParaRPr lang="en-US" altLang="en-US" dirty="0"/>
          </a:p>
        </p:txBody>
      </p:sp>
      <p:sp>
        <p:nvSpPr>
          <p:cNvPr id="8" name="Title 1">
            <a:extLst>
              <a:ext uri="{FF2B5EF4-FFF2-40B4-BE49-F238E27FC236}">
                <a16:creationId xmlns:a16="http://schemas.microsoft.com/office/drawing/2014/main" xmlns:p14="http://schemas.microsoft.com/office/powerpoint/2010/main" xmlns="" id="{C6BD66A9-DA9A-5E42-951C-71A32EF7A78F}"/>
              </a:ext>
            </a:extLst>
          </p:cNvPr>
          <p:cNvSpPr>
            <a:spLocks noGrp="1"/>
          </p:cNvSpPr>
          <p:nvPr>
            <p:ph type="title"/>
          </p:nvPr>
        </p:nvSpPr>
        <p:spPr>
          <a:xfrm>
            <a:off x="457200" y="274638"/>
            <a:ext cx="8229600" cy="1143000"/>
          </a:xfrm>
        </p:spPr>
        <p:txBody>
          <a:bodyPr/>
          <a:lstStyle/>
          <a:p>
            <a:pPr marL="574675" indent="-574675"/>
            <a:r>
              <a:rPr lang="en-US" sz="2800" dirty="0"/>
              <a:t>X.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3866441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2"/>
          <p:cNvSpPr>
            <a:spLocks noGrp="1"/>
          </p:cNvSpPr>
          <p:nvPr>
            <p:ph idx="1"/>
          </p:nvPr>
        </p:nvSpPr>
        <p:spPr/>
        <p:txBody>
          <a:bodyPr/>
          <a:lstStyle/>
          <a:p>
            <a:pPr marL="457200" indent="-457200">
              <a:buNone/>
            </a:pPr>
            <a:r>
              <a:rPr lang="en-US" altLang="en-US" dirty="0">
                <a:latin typeface="Arial" charset="0"/>
                <a:ea typeface="ＭＳ Ｐゴシック" charset="-128"/>
                <a:cs typeface="Helvetica" charset="0"/>
              </a:rPr>
              <a:t>C.	</a:t>
            </a:r>
            <a:r>
              <a:rPr lang="en-US" altLang="en-US" u="sng" dirty="0">
                <a:latin typeface="Arial" charset="0"/>
                <a:ea typeface="ＭＳ Ｐゴシック" charset="-128"/>
                <a:cs typeface="Helvetica" charset="0"/>
              </a:rPr>
              <a:t>After 2006, Puerto Rico's financial situation took a steeper downward path into financial distress</a:t>
            </a:r>
            <a:r>
              <a:rPr lang="en-US" altLang="en-US" dirty="0">
                <a:latin typeface="Arial" charset="0"/>
                <a:ea typeface="ＭＳ Ｐゴシック" charset="-128"/>
                <a:cs typeface="Helvetica" charset="0"/>
              </a:rPr>
              <a:t>:</a:t>
            </a:r>
          </a:p>
          <a:p>
            <a:pPr marL="914400" lvl="1" indent="-457200">
              <a:buNone/>
            </a:pPr>
            <a:r>
              <a:rPr lang="en-US" altLang="en-US" dirty="0">
                <a:latin typeface="Arial" charset="0"/>
                <a:ea typeface="ＭＳ Ｐゴシック" charset="-128"/>
                <a:cs typeface="Helvetica" charset="0"/>
              </a:rPr>
              <a:t>1.	GNP declined since 2007 – 2016 by 14% and employment in Puerto Rico fell by 250,000 to less than one million.</a:t>
            </a:r>
          </a:p>
          <a:p>
            <a:pPr marL="914400" lvl="1" indent="-457200">
              <a:buNone/>
            </a:pPr>
            <a:r>
              <a:rPr lang="en-US" altLang="en-US" dirty="0">
                <a:latin typeface="Arial" charset="0"/>
                <a:ea typeface="ＭＳ Ｐゴシック" charset="-128"/>
                <a:cs typeface="Helvetica" charset="0"/>
              </a:rPr>
              <a:t>2.	Unemployment rate in Puerto Rico was 12.1% in October 2016 with a 23% drop in persons employed since December 2006 (from 1,277,599 to 987,606).</a:t>
            </a:r>
          </a:p>
          <a:p>
            <a:pPr marL="914400" lvl="1" indent="-457200">
              <a:buNone/>
            </a:pPr>
            <a:r>
              <a:rPr lang="en-US" altLang="en-US" dirty="0">
                <a:latin typeface="Arial" charset="0"/>
                <a:ea typeface="ＭＳ Ｐゴシック" charset="-128"/>
                <a:cs typeface="Helvetica" charset="0"/>
              </a:rPr>
              <a:t>3.	Labor participation rate of Puerto Rico in 2016 was 40%, two-thirds of the 63% level on the U.S. mainland.</a:t>
            </a:r>
          </a:p>
          <a:p>
            <a:pPr marL="914400" lvl="1" indent="-457200">
              <a:buNone/>
            </a:pPr>
            <a:r>
              <a:rPr lang="en-US" altLang="en-US" dirty="0">
                <a:latin typeface="Arial" charset="0"/>
                <a:ea typeface="ＭＳ Ｐゴシック" charset="-128"/>
                <a:cs typeface="Helvetica" charset="0"/>
              </a:rPr>
              <a:t>4.	Puerto Rico's population declined by 10% in the last ten years, about 1% per year.</a:t>
            </a:r>
          </a:p>
          <a:p>
            <a:pPr marL="914400" lvl="1" indent="-457200">
              <a:buNone/>
            </a:pPr>
            <a:r>
              <a:rPr lang="en-US" altLang="en-US" dirty="0">
                <a:latin typeface="Arial" charset="0"/>
                <a:ea typeface="ＭＳ Ｐゴシック" charset="-128"/>
                <a:cs typeface="Helvetica" charset="0"/>
              </a:rPr>
              <a:t>5.	In April of 2019, the U.S. Census Bureau put the population on July 1, 2018, at 3,195,153, down 3.97% from a year earlier.</a:t>
            </a:r>
          </a:p>
        </p:txBody>
      </p:sp>
      <p:sp>
        <p:nvSpPr>
          <p:cNvPr id="21507"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charset="2"/>
              <a:buChar char="§"/>
              <a:defRPr sz="2400">
                <a:solidFill>
                  <a:srgbClr val="404040"/>
                </a:solidFill>
                <a:latin typeface="Arial" charset="0"/>
                <a:ea typeface="ＭＳ Ｐゴシック" charset="-128"/>
                <a:cs typeface="Helvetica" charset="0"/>
              </a:defRPr>
            </a:lvl1pPr>
            <a:lvl2pPr marL="37931725" indent="-37474525">
              <a:spcBef>
                <a:spcPct val="20000"/>
              </a:spcBef>
              <a:buFont typeface="Arial" charset="0"/>
              <a:buChar char="–"/>
              <a:defRPr sz="2000">
                <a:solidFill>
                  <a:srgbClr val="404040"/>
                </a:solidFill>
                <a:latin typeface="Arial" charset="0"/>
                <a:ea typeface="ＭＳ Ｐゴシック" charset="-128"/>
                <a:cs typeface="Helvetica" charset="0"/>
              </a:defRPr>
            </a:lvl2pPr>
            <a:lvl3pPr marL="1143000" indent="-228600">
              <a:spcBef>
                <a:spcPct val="20000"/>
              </a:spcBef>
              <a:buFont typeface="Wingdings" charset="2"/>
              <a:buChar char="§"/>
              <a:defRPr sz="2000">
                <a:solidFill>
                  <a:srgbClr val="404040"/>
                </a:solidFill>
                <a:latin typeface="Arial" charset="0"/>
                <a:ea typeface="ＭＳ Ｐゴシック" charset="-128"/>
                <a:cs typeface="Helvetica" charset="0"/>
              </a:defRPr>
            </a:lvl3pPr>
            <a:lvl4pPr marL="1600200" indent="-228600">
              <a:spcBef>
                <a:spcPct val="20000"/>
              </a:spcBef>
              <a:buFont typeface="Arial" charset="0"/>
              <a:buChar char="–"/>
              <a:defRPr>
                <a:solidFill>
                  <a:srgbClr val="404040"/>
                </a:solidFill>
                <a:latin typeface="Arial" charset="0"/>
                <a:ea typeface="ＭＳ Ｐゴシック" charset="-128"/>
                <a:cs typeface="Helvetica" charset="0"/>
              </a:defRPr>
            </a:lvl4pPr>
            <a:lvl5pPr marL="2057400" indent="-228600">
              <a:spcBef>
                <a:spcPct val="20000"/>
              </a:spcBef>
              <a:buFont typeface="Wingdings" charset="2"/>
              <a:buChar char="§"/>
              <a:defRPr>
                <a:solidFill>
                  <a:srgbClr val="404040"/>
                </a:solidFill>
                <a:latin typeface="Arial" charset="0"/>
                <a:ea typeface="ＭＳ Ｐゴシック" charset="-128"/>
                <a:cs typeface="Helvetica" charset="0"/>
              </a:defRPr>
            </a:lvl5pPr>
            <a:lvl6pPr marL="25146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6pPr>
            <a:lvl7pPr marL="29718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7pPr>
            <a:lvl8pPr marL="34290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8pPr>
            <a:lvl9pPr marL="38862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9pPr>
          </a:lstStyle>
          <a:p>
            <a:pPr>
              <a:spcBef>
                <a:spcPct val="0"/>
              </a:spcBef>
              <a:buFontTx/>
              <a:buNone/>
            </a:pPr>
            <a:fld id="{ADA2211F-932E-154D-AAD7-2A5DCF4F02AF}" type="slidenum">
              <a:rPr lang="en-US" altLang="en-US" sz="1000">
                <a:solidFill>
                  <a:srgbClr val="FFFFFF"/>
                </a:solidFill>
              </a:rPr>
              <a:pPr>
                <a:spcBef>
                  <a:spcPct val="0"/>
                </a:spcBef>
                <a:buFontTx/>
                <a:buNone/>
              </a:pPr>
              <a:t>12</a:t>
            </a:fld>
            <a:endParaRPr lang="en-US" altLang="en-US" sz="1000" dirty="0">
              <a:solidFill>
                <a:srgbClr val="FFFFFF"/>
              </a:solidFill>
            </a:endParaRPr>
          </a:p>
        </p:txBody>
      </p:sp>
      <p:sp>
        <p:nvSpPr>
          <p:cNvPr id="6" name="Title 11"/>
          <p:cNvSpPr>
            <a:spLocks noGrp="1"/>
          </p:cNvSpPr>
          <p:nvPr>
            <p:ph type="title"/>
          </p:nvPr>
        </p:nvSpPr>
        <p:spPr>
          <a:xfrm>
            <a:off x="457200" y="274638"/>
            <a:ext cx="8229600" cy="1143000"/>
          </a:xfrm>
        </p:spPr>
        <p:txBody>
          <a:bodyPr/>
          <a:lstStyle/>
          <a:p>
            <a:pPr marL="342900" indent="-342900"/>
            <a:r>
              <a:rPr lang="en-US" altLang="en-US" sz="2000" dirty="0">
                <a:latin typeface="Arial" charset="0"/>
                <a:ea typeface="ＭＳ Ｐゴシック" charset="-128"/>
                <a:cs typeface="Helvetica" charset="0"/>
              </a:rPr>
              <a:t>I.	The Gathering Storm of Puerto Rico's Financial Distress:</a:t>
            </a:r>
            <a:br>
              <a:rPr lang="en-US" altLang="en-US" sz="2000" dirty="0">
                <a:latin typeface="Arial" charset="0"/>
                <a:ea typeface="ＭＳ Ｐゴシック" charset="-128"/>
                <a:cs typeface="Helvetica" charset="0"/>
              </a:rPr>
            </a:br>
            <a:r>
              <a:rPr lang="en-US" altLang="en-US" sz="2000" dirty="0">
                <a:latin typeface="Arial" charset="0"/>
                <a:ea typeface="ＭＳ Ｐゴシック" charset="-128"/>
                <a:cs typeface="Helvetica" charset="0"/>
              </a:rPr>
              <a:t>To Understand the Purpose, Function and Desired Result of PROMESA, It Is Important to Understand the Systemic Causes of Puerto Rico's Financial Distress</a:t>
            </a:r>
          </a:p>
        </p:txBody>
      </p:sp>
    </p:spTree>
    <p:extLst>
      <p:ext uri="{BB962C8B-B14F-4D97-AF65-F5344CB8AC3E}">
        <p14:creationId xmlns:p14="http://schemas.microsoft.com/office/powerpoint/2010/main" val="100969964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917575" lvl="1" indent="-455613">
              <a:buNone/>
            </a:pPr>
            <a:r>
              <a:rPr lang="en-US" dirty="0"/>
              <a:t>2.	The Title III court held that Section 305 of PROMESA:</a:t>
            </a:r>
          </a:p>
          <a:p>
            <a:pPr marL="1317625" lvl="2" indent="-455613">
              <a:buNone/>
            </a:pPr>
            <a:r>
              <a:rPr lang="en-US" dirty="0"/>
              <a:t>	</a:t>
            </a:r>
            <a:r>
              <a:rPr lang="en-US" sz="1800" dirty="0"/>
              <a:t>[N]otwithstanding any power of the court, unless the Oversight Board consents or the plan so provides, the court may not, by any stay, order or decree, in the case or otherwise, interfere with – (1) any of the political or governmental powers of the debtor; (2) any of the property or revenues of the debtor; or (3) the use or enjoyment by the debtor of any income-producing property.</a:t>
            </a:r>
          </a:p>
          <a:p>
            <a:pPr marL="917575" lvl="1" indent="-455613">
              <a:buNone/>
            </a:pPr>
            <a:r>
              <a:rPr lang="en-US" dirty="0"/>
              <a:t>	prohibited the Title III court from transferring control of PREPA's management and property to a receiver without the Oversight Board's consent. The Title III court also concluded that PROMESA Section 306, which gives the Title III court exclusive jurisdiction over the debtor's property, also prevented it from "ceding jurisdiction of PREPA's property in the form of operating assets and revenues to another court."</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129</a:t>
            </a:fld>
            <a:endParaRPr lang="en-US" altLang="en-US" dirty="0"/>
          </a:p>
        </p:txBody>
      </p:sp>
      <p:sp>
        <p:nvSpPr>
          <p:cNvPr id="8" name="Title 1">
            <a:extLst>
              <a:ext uri="{FF2B5EF4-FFF2-40B4-BE49-F238E27FC236}">
                <a16:creationId xmlns:a16="http://schemas.microsoft.com/office/drawing/2014/main" xmlns:p14="http://schemas.microsoft.com/office/powerpoint/2010/main" xmlns="" id="{4849E859-E169-0F4D-B63C-ECD1148B600E}"/>
              </a:ext>
            </a:extLst>
          </p:cNvPr>
          <p:cNvSpPr>
            <a:spLocks noGrp="1"/>
          </p:cNvSpPr>
          <p:nvPr>
            <p:ph type="title"/>
          </p:nvPr>
        </p:nvSpPr>
        <p:spPr>
          <a:xfrm>
            <a:off x="457200" y="274638"/>
            <a:ext cx="8229600" cy="1143000"/>
          </a:xfrm>
        </p:spPr>
        <p:txBody>
          <a:bodyPr/>
          <a:lstStyle/>
          <a:p>
            <a:pPr marL="574675" indent="-574675"/>
            <a:r>
              <a:rPr lang="en-US" sz="2800" dirty="0"/>
              <a:t>X.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2612392128"/>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917575" lvl="1" indent="-455613">
              <a:buNone/>
            </a:pPr>
            <a:r>
              <a:rPr lang="en-US" dirty="0"/>
              <a:t>3.	The First Circuit reversed holding that, while Section 305 limits the court's ability to directly interfere with the powers or assets of the Title III debtors, it does not prohibit a Title III court from lifting a stay and allowing another court to exercise its power to interfere. To do so would leave the creditor standing by helplessly as the debtor spent the creditor's collateral, thus wiping out Section 362(d). In addition, the First Circuit held that Section 306 did not prohibit the Title III court from lifting the automatic stay after a determination of "cause," because the grant of exclusive jurisdiction did not limit the district court's power to allow others to act on the debtor's property with permission. The grant of exclusive jurisdiction does not limit the court's power to allow others to act on the debtor's property with the permission of the court.</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130</a:t>
            </a:fld>
            <a:endParaRPr lang="en-US" altLang="en-US" dirty="0"/>
          </a:p>
        </p:txBody>
      </p:sp>
      <p:sp>
        <p:nvSpPr>
          <p:cNvPr id="8" name="Title 1">
            <a:extLst>
              <a:ext uri="{FF2B5EF4-FFF2-40B4-BE49-F238E27FC236}">
                <a16:creationId xmlns:a16="http://schemas.microsoft.com/office/drawing/2014/main" xmlns:p14="http://schemas.microsoft.com/office/powerpoint/2010/main" xmlns="" id="{57A0A58F-5101-E64A-9EE4-C168BCF00AB6}"/>
              </a:ext>
            </a:extLst>
          </p:cNvPr>
          <p:cNvSpPr>
            <a:spLocks noGrp="1"/>
          </p:cNvSpPr>
          <p:nvPr>
            <p:ph type="title"/>
          </p:nvPr>
        </p:nvSpPr>
        <p:spPr>
          <a:xfrm>
            <a:off x="457200" y="274638"/>
            <a:ext cx="8229600" cy="1143000"/>
          </a:xfrm>
        </p:spPr>
        <p:txBody>
          <a:bodyPr/>
          <a:lstStyle/>
          <a:p>
            <a:pPr marL="574675" indent="-574675"/>
            <a:r>
              <a:rPr lang="en-US" sz="2800" dirty="0"/>
              <a:t>X.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1900233156"/>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461963" indent="-461963">
              <a:buNone/>
            </a:pPr>
            <a:r>
              <a:rPr lang="en-US" dirty="0"/>
              <a:t>D.	</a:t>
            </a:r>
            <a:r>
              <a:rPr lang="en-US" u="sng" dirty="0"/>
              <a:t>The ERS Bonds are secured (</a:t>
            </a:r>
            <a:r>
              <a:rPr lang="en-US" i="1" u="sng" dirty="0"/>
              <a:t>In re The Financial Oversight and Management Board for Puerto Rico</a:t>
            </a:r>
            <a:r>
              <a:rPr lang="en-US" u="sng" dirty="0"/>
              <a:t>, 914 F.3d 694 (1</a:t>
            </a:r>
            <a:r>
              <a:rPr lang="en-US" u="sng" baseline="30000" dirty="0"/>
              <a:t>st</a:t>
            </a:r>
            <a:r>
              <a:rPr lang="en-US" u="sng" dirty="0"/>
              <a:t> Cir. 2019))</a:t>
            </a:r>
            <a:r>
              <a:rPr lang="en-US" dirty="0"/>
              <a:t>:</a:t>
            </a:r>
          </a:p>
          <a:p>
            <a:pPr marL="917575" lvl="1" indent="-455613">
              <a:buNone/>
            </a:pPr>
            <a:r>
              <a:rPr lang="en-US" dirty="0"/>
              <a:t>1.	In 2008, the trustees of the Employees Retirement System of the Government of Puerto Rico ("ERS") adopted a bond resolution authorizing the issuance of $2.9 billion of bonds. The bond resolution provided that the bonds were secured and set forth a complete description of the collateral. However, the 2008 financing statement did not describe the collateral. While it referred to the bond resolution, it did not attach it.</a:t>
            </a:r>
          </a:p>
          <a:p>
            <a:pPr marL="917575" lvl="1" indent="-455613">
              <a:buNone/>
            </a:pPr>
            <a:r>
              <a:rPr lang="en-US" dirty="0"/>
              <a:t>2.	In 2015 and 2016, amended financing statements were filed that included as Exhibit A a full definition of the pledged property drawn from bond resolution.</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131</a:t>
            </a:fld>
            <a:endParaRPr lang="en-US" altLang="en-US" dirty="0"/>
          </a:p>
        </p:txBody>
      </p:sp>
      <p:sp>
        <p:nvSpPr>
          <p:cNvPr id="8" name="Title 1">
            <a:extLst>
              <a:ext uri="{FF2B5EF4-FFF2-40B4-BE49-F238E27FC236}">
                <a16:creationId xmlns:a16="http://schemas.microsoft.com/office/drawing/2014/main" xmlns:p14="http://schemas.microsoft.com/office/powerpoint/2010/main" xmlns="" id="{C90B3283-C6B1-C640-898C-FC387958D8F1}"/>
              </a:ext>
            </a:extLst>
          </p:cNvPr>
          <p:cNvSpPr>
            <a:spLocks noGrp="1"/>
          </p:cNvSpPr>
          <p:nvPr>
            <p:ph type="title"/>
          </p:nvPr>
        </p:nvSpPr>
        <p:spPr>
          <a:xfrm>
            <a:off x="457200" y="274638"/>
            <a:ext cx="8229600" cy="1143000"/>
          </a:xfrm>
        </p:spPr>
        <p:txBody>
          <a:bodyPr/>
          <a:lstStyle/>
          <a:p>
            <a:pPr marL="574675" indent="-574675"/>
            <a:r>
              <a:rPr lang="en-US" sz="2800" dirty="0"/>
              <a:t>X.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54559092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917575" lvl="1" indent="-455613">
              <a:buNone/>
            </a:pPr>
            <a:r>
              <a:rPr lang="en-US" dirty="0"/>
              <a:t>3.	Another issue was the listing of the debtor in the amended financing statements as "Employees Retirement System of the Government of the Commonwealth of Puerto Rico." In 2013, the published English translation of the Enabling Act that allowed the system to incur debt refers to the system by its new name "Retirement System for Employees of the Government of the Commonwealth of Puerto Rico ("RSE")" although in many sections the translation continues to use the prior version of the English name.</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132</a:t>
            </a:fld>
            <a:endParaRPr lang="en-US" altLang="en-US" dirty="0"/>
          </a:p>
        </p:txBody>
      </p:sp>
      <p:sp>
        <p:nvSpPr>
          <p:cNvPr id="8" name="Title 1">
            <a:extLst>
              <a:ext uri="{FF2B5EF4-FFF2-40B4-BE49-F238E27FC236}">
                <a16:creationId xmlns:a16="http://schemas.microsoft.com/office/drawing/2014/main" xmlns:p14="http://schemas.microsoft.com/office/powerpoint/2010/main" xmlns="" id="{4B4621E3-B3C4-FE41-8F1B-B95A529DF51D}"/>
              </a:ext>
            </a:extLst>
          </p:cNvPr>
          <p:cNvSpPr>
            <a:spLocks noGrp="1"/>
          </p:cNvSpPr>
          <p:nvPr>
            <p:ph type="title"/>
          </p:nvPr>
        </p:nvSpPr>
        <p:spPr>
          <a:xfrm>
            <a:off x="457200" y="274638"/>
            <a:ext cx="8229600" cy="1143000"/>
          </a:xfrm>
        </p:spPr>
        <p:txBody>
          <a:bodyPr/>
          <a:lstStyle/>
          <a:p>
            <a:pPr marL="574675" indent="-574675"/>
            <a:r>
              <a:rPr lang="en-US" sz="2800" dirty="0"/>
              <a:t>X.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409314073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917575" lvl="1" indent="-455613">
              <a:buNone/>
            </a:pPr>
            <a:r>
              <a:rPr lang="en-US" dirty="0"/>
              <a:t>4.	The Title III court entered summary judgment against the bondholders holding the ERS bonds to be unsecured. The district court held that the 2008 financing statement did not perfect the security interest because it did not contain an adequate description of the collateral required by Article 9 of the UCC. The district court then held that the financing statement amendments did not perfect the bondholders' security interest because it did not identify the debtor by its correct legal name which the court determined was the RSE name.</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133</a:t>
            </a:fld>
            <a:endParaRPr lang="en-US" altLang="en-US" dirty="0"/>
          </a:p>
        </p:txBody>
      </p:sp>
      <p:sp>
        <p:nvSpPr>
          <p:cNvPr id="8" name="Title 1">
            <a:extLst>
              <a:ext uri="{FF2B5EF4-FFF2-40B4-BE49-F238E27FC236}">
                <a16:creationId xmlns:a16="http://schemas.microsoft.com/office/drawing/2014/main" xmlns:p14="http://schemas.microsoft.com/office/powerpoint/2010/main" xmlns="" id="{4B4621E3-B3C4-FE41-8F1B-B95A529DF51D}"/>
              </a:ext>
            </a:extLst>
          </p:cNvPr>
          <p:cNvSpPr>
            <a:spLocks noGrp="1"/>
          </p:cNvSpPr>
          <p:nvPr>
            <p:ph type="title"/>
          </p:nvPr>
        </p:nvSpPr>
        <p:spPr>
          <a:xfrm>
            <a:off x="457200" y="274638"/>
            <a:ext cx="8229600" cy="1143000"/>
          </a:xfrm>
        </p:spPr>
        <p:txBody>
          <a:bodyPr/>
          <a:lstStyle/>
          <a:p>
            <a:pPr marL="574675" indent="-574675"/>
            <a:r>
              <a:rPr lang="en-US" sz="2800" dirty="0"/>
              <a:t>X.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224966672"/>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917575" lvl="1" indent="-455613">
              <a:buNone/>
            </a:pPr>
            <a:r>
              <a:rPr lang="en-US" sz="1900" dirty="0"/>
              <a:t>5.	The First Circuit reversed, holding that the bondholders have a perfected security interest in the system's property. The First Circuit agreed that the 2008 financing statement was ineffective for failure to adequately describe the collateral. However, the First Circuit found that the amended financing statements filed in 2015 and 2016 satisfied the filing requirements for perfection when read in conjunction with the 2008 financing statements. The court held that the original financing statements had not lapsed and the description of the borrower's name was sufficient to alert a subsequent searcher as to the identity of the parties. Indeed, the court found that a search under the ERS name would be required.</a:t>
            </a:r>
          </a:p>
          <a:p>
            <a:pPr marL="917575" lvl="1" indent="-455613">
              <a:buNone/>
            </a:pPr>
            <a:r>
              <a:rPr lang="en-US" sz="1900" dirty="0"/>
              <a:t>6.	The matter was remanded to the district court to consider the bondholders' claim that they had priority claims on the ERS property and that their liens on the employer contributions remain valid after the Title III filing.</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134</a:t>
            </a:fld>
            <a:endParaRPr lang="en-US" altLang="en-US" dirty="0"/>
          </a:p>
        </p:txBody>
      </p:sp>
      <p:sp>
        <p:nvSpPr>
          <p:cNvPr id="8" name="Title 1">
            <a:extLst>
              <a:ext uri="{FF2B5EF4-FFF2-40B4-BE49-F238E27FC236}">
                <a16:creationId xmlns:a16="http://schemas.microsoft.com/office/drawing/2014/main" xmlns:p14="http://schemas.microsoft.com/office/powerpoint/2010/main" xmlns="" id="{5C17A918-ABCB-ED49-A134-9D282DC11A00}"/>
              </a:ext>
            </a:extLst>
          </p:cNvPr>
          <p:cNvSpPr>
            <a:spLocks noGrp="1"/>
          </p:cNvSpPr>
          <p:nvPr>
            <p:ph type="title"/>
          </p:nvPr>
        </p:nvSpPr>
        <p:spPr>
          <a:xfrm>
            <a:off x="457200" y="274638"/>
            <a:ext cx="8229600" cy="1143000"/>
          </a:xfrm>
        </p:spPr>
        <p:txBody>
          <a:bodyPr/>
          <a:lstStyle/>
          <a:p>
            <a:pPr marL="574675" indent="-574675"/>
            <a:r>
              <a:rPr lang="en-US" sz="2800" dirty="0"/>
              <a:t>X.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2991193315"/>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461963" indent="-461963">
              <a:buNone/>
            </a:pPr>
            <a:r>
              <a:rPr lang="en-US" dirty="0"/>
              <a:t>E.	</a:t>
            </a:r>
            <a:r>
              <a:rPr lang="en-US" u="sng" dirty="0"/>
              <a:t>The Puerto Rico Oversight Board requires the advice and consent of the Senate</a:t>
            </a:r>
            <a:r>
              <a:rPr lang="en-US" dirty="0"/>
              <a:t>:</a:t>
            </a:r>
          </a:p>
          <a:p>
            <a:pPr marL="917575" lvl="1" indent="-455613">
              <a:buNone/>
            </a:pPr>
            <a:r>
              <a:rPr lang="en-US" dirty="0"/>
              <a:t>1.	An investment fund moved to dismiss the petition filed by the Oversight Board under PROMESA on the basis that the members of the Board were not properly appointed in accordance with the Appointments Clause.</a:t>
            </a:r>
          </a:p>
          <a:p>
            <a:pPr marL="917575" lvl="1" indent="-455613">
              <a:buNone/>
            </a:pPr>
            <a:r>
              <a:rPr lang="en-US" dirty="0"/>
              <a:t>2.	The District Court held that members of the Financial Oversight and Management Board for Puerto Rico were not "Officers of the United States" and therefore there was no constitutional defect in the manner of their appointment.</a:t>
            </a:r>
          </a:p>
          <a:p>
            <a:pPr marL="917575" lvl="1" indent="-455613">
              <a:buNone/>
            </a:pPr>
            <a:r>
              <a:rPr lang="en-US" dirty="0"/>
              <a:t>3.	On April 30, 2019, President Trump announced the decision to reappoint the seven member Oversight Board subject to Senate confirmation.</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135</a:t>
            </a:fld>
            <a:endParaRPr lang="en-US" altLang="en-US" dirty="0"/>
          </a:p>
        </p:txBody>
      </p:sp>
      <p:sp>
        <p:nvSpPr>
          <p:cNvPr id="8" name="Title 1">
            <a:extLst>
              <a:ext uri="{FF2B5EF4-FFF2-40B4-BE49-F238E27FC236}">
                <a16:creationId xmlns:a16="http://schemas.microsoft.com/office/drawing/2014/main" xmlns:p14="http://schemas.microsoft.com/office/powerpoint/2010/main" xmlns="" id="{C90B3283-C6B1-C640-898C-FC387958D8F1}"/>
              </a:ext>
            </a:extLst>
          </p:cNvPr>
          <p:cNvSpPr>
            <a:spLocks noGrp="1"/>
          </p:cNvSpPr>
          <p:nvPr>
            <p:ph type="title"/>
          </p:nvPr>
        </p:nvSpPr>
        <p:spPr>
          <a:xfrm>
            <a:off x="457200" y="274638"/>
            <a:ext cx="8229600" cy="1143000"/>
          </a:xfrm>
        </p:spPr>
        <p:txBody>
          <a:bodyPr/>
          <a:lstStyle/>
          <a:p>
            <a:pPr marL="574675" indent="-574675"/>
            <a:r>
              <a:rPr lang="en-US" sz="2800" dirty="0"/>
              <a:t>X.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1685899873"/>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917575" lvl="1" indent="-455613">
              <a:buNone/>
            </a:pPr>
            <a:r>
              <a:rPr lang="en-US" dirty="0"/>
              <a:t>4.	The First Circuit reversed the District Court, (</a:t>
            </a:r>
            <a:r>
              <a:rPr lang="en-US" i="1" dirty="0"/>
              <a:t>Aurelius Inv. LLC v. P.R.</a:t>
            </a:r>
            <a:r>
              <a:rPr lang="en-US" dirty="0"/>
              <a:t>, 915 F.3d 838 (1</a:t>
            </a:r>
            <a:r>
              <a:rPr lang="en-US" baseline="30000" dirty="0"/>
              <a:t>st</a:t>
            </a:r>
            <a:r>
              <a:rPr lang="en-US" dirty="0"/>
              <a:t> Cir. 2019), holding that the members were "principal officers of the United State that needed the advice and consent of the Senate to hold office".</a:t>
            </a:r>
          </a:p>
          <a:p>
            <a:pPr marL="917575" lvl="1" indent="-455613">
              <a:buNone/>
            </a:pPr>
            <a:r>
              <a:rPr lang="en-US" dirty="0"/>
              <a:t>5.	The court did not immediately invalidate the actions previously taken by the Oversight Board, but the court stayed its ruling for 90 days to give Congress the opportunity either to validate the existing Oversight Board or reconstitute a new one.</a:t>
            </a:r>
          </a:p>
          <a:p>
            <a:pPr marL="917575" lvl="1" indent="-455613">
              <a:buNone/>
            </a:pPr>
            <a:r>
              <a:rPr lang="en-US" dirty="0"/>
              <a:t>6.	The President has nominated the present Board members for confirmation by the Senate.</a:t>
            </a:r>
          </a:p>
          <a:p>
            <a:pPr marL="917575" lvl="1" indent="-455613">
              <a:buNone/>
            </a:pPr>
            <a:r>
              <a:rPr lang="en-US" dirty="0"/>
              <a:t>7.	The Oversight Board has filed a petition for certiorari with respect to this decision.</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136</a:t>
            </a:fld>
            <a:endParaRPr lang="en-US" altLang="en-US" dirty="0"/>
          </a:p>
        </p:txBody>
      </p:sp>
      <p:sp>
        <p:nvSpPr>
          <p:cNvPr id="8" name="Title 1">
            <a:extLst>
              <a:ext uri="{FF2B5EF4-FFF2-40B4-BE49-F238E27FC236}">
                <a16:creationId xmlns:a16="http://schemas.microsoft.com/office/drawing/2014/main" xmlns:p14="http://schemas.microsoft.com/office/powerpoint/2010/main" xmlns="" id="{C90B3283-C6B1-C640-898C-FC387958D8F1}"/>
              </a:ext>
            </a:extLst>
          </p:cNvPr>
          <p:cNvSpPr>
            <a:spLocks noGrp="1"/>
          </p:cNvSpPr>
          <p:nvPr>
            <p:ph type="title"/>
          </p:nvPr>
        </p:nvSpPr>
        <p:spPr>
          <a:xfrm>
            <a:off x="457200" y="274638"/>
            <a:ext cx="8229600" cy="1143000"/>
          </a:xfrm>
        </p:spPr>
        <p:txBody>
          <a:bodyPr/>
          <a:lstStyle/>
          <a:p>
            <a:pPr marL="574675" indent="-574675"/>
            <a:r>
              <a:rPr lang="en-US" sz="2800" dirty="0"/>
              <a:t>X.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1486037307"/>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461963" indent="-461963">
              <a:buNone/>
            </a:pPr>
            <a:r>
              <a:rPr lang="en-US" dirty="0"/>
              <a:t>F.	</a:t>
            </a:r>
            <a:r>
              <a:rPr lang="en-US" u="sng" dirty="0"/>
              <a:t>The PROMESA court has established procedures directed at permitting participation in the proceeding by the G.O. bondholders with regard to the challenging of validity of certain general obligation bond debt</a:t>
            </a:r>
            <a:r>
              <a:rPr lang="en-US" dirty="0"/>
              <a:t>:</a:t>
            </a:r>
          </a:p>
          <a:p>
            <a:pPr marL="917575" lvl="1" indent="-455613">
              <a:buNone/>
            </a:pPr>
            <a:r>
              <a:rPr lang="en-US" dirty="0"/>
              <a:t>1.	Bondholders are to be served with the objection notice, objection procedures and notice of participation.</a:t>
            </a:r>
          </a:p>
          <a:p>
            <a:pPr marL="917575" lvl="1" indent="-455613">
              <a:buNone/>
            </a:pPr>
            <a:r>
              <a:rPr lang="en-US" dirty="0"/>
              <a:t>2.	Notice by publication as well.</a:t>
            </a:r>
          </a:p>
          <a:p>
            <a:pPr marL="917575" lvl="1" indent="-455613">
              <a:buNone/>
            </a:pPr>
            <a:r>
              <a:rPr lang="en-US" dirty="0"/>
              <a:t>3.	The procedures are the exclusive means to participate in the litigation regarding the challenge to the Commonwealth's G.O. bonds.</a:t>
            </a:r>
          </a:p>
          <a:p>
            <a:pPr marL="917575" lvl="1" indent="-455613">
              <a:buNone/>
            </a:pPr>
            <a:r>
              <a:rPr lang="en-US" dirty="0"/>
              <a:t>4.	</a:t>
            </a:r>
            <a:r>
              <a:rPr lang="en-US" i="1" dirty="0"/>
              <a:t>Ad hoc</a:t>
            </a:r>
            <a:r>
              <a:rPr lang="en-US" dirty="0"/>
              <a:t> groups of holders may participate as a group.</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137</a:t>
            </a:fld>
            <a:endParaRPr lang="en-US" altLang="en-US" dirty="0"/>
          </a:p>
        </p:txBody>
      </p:sp>
      <p:sp>
        <p:nvSpPr>
          <p:cNvPr id="8" name="Title 1">
            <a:extLst>
              <a:ext uri="{FF2B5EF4-FFF2-40B4-BE49-F238E27FC236}">
                <a16:creationId xmlns:a16="http://schemas.microsoft.com/office/drawing/2014/main" xmlns:p14="http://schemas.microsoft.com/office/powerpoint/2010/main" xmlns="" id="{C90B3283-C6B1-C640-898C-FC387958D8F1}"/>
              </a:ext>
            </a:extLst>
          </p:cNvPr>
          <p:cNvSpPr>
            <a:spLocks noGrp="1"/>
          </p:cNvSpPr>
          <p:nvPr>
            <p:ph type="title"/>
          </p:nvPr>
        </p:nvSpPr>
        <p:spPr>
          <a:xfrm>
            <a:off x="457200" y="274638"/>
            <a:ext cx="8229600" cy="1143000"/>
          </a:xfrm>
        </p:spPr>
        <p:txBody>
          <a:bodyPr/>
          <a:lstStyle/>
          <a:p>
            <a:pPr marL="574675" indent="-574675"/>
            <a:r>
              <a:rPr lang="en-US" sz="2800" dirty="0"/>
              <a:t>X.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2474603128"/>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a:xfrm>
            <a:off x="457200" y="1600200"/>
            <a:ext cx="8229600" cy="4525963"/>
          </a:xfrm>
        </p:spPr>
        <p:txBody>
          <a:bodyPr/>
          <a:lstStyle/>
          <a:p>
            <a:pPr marL="461963" indent="-461963">
              <a:buNone/>
            </a:pPr>
            <a:r>
              <a:rPr lang="en-US" dirty="0"/>
              <a:t>G.	</a:t>
            </a:r>
            <a:r>
              <a:rPr lang="en-US" u="sng" dirty="0"/>
              <a:t>Unsecured Creditor Committee ("UCC") filed omnibus objection to all claims asserted against the Employees Retirement System ("ERS") based upon the approximately $3.1 billion of outstanding bonds issued by ERS in 2008</a:t>
            </a:r>
            <a:r>
              <a:rPr lang="en-US" dirty="0"/>
              <a:t>:</a:t>
            </a:r>
          </a:p>
          <a:p>
            <a:pPr marL="917575" lvl="1" indent="-455613">
              <a:buNone/>
            </a:pPr>
            <a:r>
              <a:rPr lang="en-US" dirty="0"/>
              <a:t>1.	The objection asserts that the bonds are null and void because they were issued </a:t>
            </a:r>
            <a:r>
              <a:rPr lang="en-US" i="1" dirty="0"/>
              <a:t>ultra vires</a:t>
            </a:r>
            <a:r>
              <a:rPr lang="en-US" dirty="0"/>
              <a:t>.</a:t>
            </a:r>
          </a:p>
          <a:p>
            <a:pPr marL="917575" lvl="1" indent="-455613">
              <a:buNone/>
            </a:pPr>
            <a:r>
              <a:rPr lang="en-US" dirty="0"/>
              <a:t>2.	The objection argues that the statutory authorization for bonds permits a "direct placement of debts" not a public bond offering, which took place in connection with the ERS bonds.</a:t>
            </a:r>
          </a:p>
          <a:p>
            <a:pPr marL="917575" lvl="1" indent="-455613">
              <a:buNone/>
            </a:pPr>
            <a:r>
              <a:rPr lang="en-US" dirty="0"/>
              <a:t>3.	The official statement made no mention of the ERS having statutory authority to issue the bonds. Further, the documents did not include a "non-impairment" covenant.</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138</a:t>
            </a:fld>
            <a:endParaRPr lang="en-US" altLang="en-US" dirty="0"/>
          </a:p>
        </p:txBody>
      </p:sp>
      <p:sp>
        <p:nvSpPr>
          <p:cNvPr id="8" name="Title 1">
            <a:extLst>
              <a:ext uri="{FF2B5EF4-FFF2-40B4-BE49-F238E27FC236}">
                <a16:creationId xmlns:a16="http://schemas.microsoft.com/office/drawing/2014/main" xmlns:p14="http://schemas.microsoft.com/office/powerpoint/2010/main" xmlns="" id="{C90B3283-C6B1-C640-898C-FC387958D8F1}"/>
              </a:ext>
            </a:extLst>
          </p:cNvPr>
          <p:cNvSpPr>
            <a:spLocks noGrp="1"/>
          </p:cNvSpPr>
          <p:nvPr>
            <p:ph type="title"/>
          </p:nvPr>
        </p:nvSpPr>
        <p:spPr>
          <a:xfrm>
            <a:off x="457200" y="274638"/>
            <a:ext cx="8229600" cy="1143000"/>
          </a:xfrm>
        </p:spPr>
        <p:txBody>
          <a:bodyPr/>
          <a:lstStyle/>
          <a:p>
            <a:pPr marL="574675" indent="-574675"/>
            <a:r>
              <a:rPr lang="en-US" sz="2800" dirty="0"/>
              <a:t>X.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3297893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2"/>
          <p:cNvSpPr>
            <a:spLocks noGrp="1"/>
          </p:cNvSpPr>
          <p:nvPr>
            <p:ph idx="1"/>
          </p:nvPr>
        </p:nvSpPr>
        <p:spPr/>
        <p:txBody>
          <a:bodyPr/>
          <a:lstStyle/>
          <a:p>
            <a:pPr marL="914400" lvl="1" indent="-457200">
              <a:buNone/>
            </a:pPr>
            <a:r>
              <a:rPr lang="en-US" altLang="en-US" dirty="0">
                <a:latin typeface="Arial" charset="0"/>
                <a:ea typeface="ＭＳ Ｐゴシック" charset="-128"/>
                <a:cs typeface="Helvetica" charset="0"/>
              </a:rPr>
              <a:t>6.	Poverty rate for Puerto Rico in 2015 was 45.1% of Puerto Rico residents compared to the U.S. mainland average of 14.7%.</a:t>
            </a:r>
          </a:p>
          <a:p>
            <a:pPr marL="914400" lvl="1" indent="-457200">
              <a:buNone/>
            </a:pPr>
            <a:r>
              <a:rPr lang="en-US" altLang="en-US" dirty="0">
                <a:latin typeface="Arial" charset="0"/>
                <a:ea typeface="ＭＳ Ｐゴシック" charset="-128"/>
                <a:cs typeface="Helvetica" charset="0"/>
              </a:rPr>
              <a:t>7.	Economic Activity Index (payroll employment, electric power generation, cement sale and gasoline consumption) dropped from 160.4 in August of 2005 to 124.1 in August 2016.</a:t>
            </a:r>
          </a:p>
        </p:txBody>
      </p:sp>
      <p:sp>
        <p:nvSpPr>
          <p:cNvPr id="21507"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charset="2"/>
              <a:buChar char="§"/>
              <a:defRPr sz="2400">
                <a:solidFill>
                  <a:srgbClr val="404040"/>
                </a:solidFill>
                <a:latin typeface="Arial" charset="0"/>
                <a:ea typeface="ＭＳ Ｐゴシック" charset="-128"/>
                <a:cs typeface="Helvetica" charset="0"/>
              </a:defRPr>
            </a:lvl1pPr>
            <a:lvl2pPr marL="37931725" indent="-37474525">
              <a:spcBef>
                <a:spcPct val="20000"/>
              </a:spcBef>
              <a:buFont typeface="Arial" charset="0"/>
              <a:buChar char="–"/>
              <a:defRPr sz="2000">
                <a:solidFill>
                  <a:srgbClr val="404040"/>
                </a:solidFill>
                <a:latin typeface="Arial" charset="0"/>
                <a:ea typeface="ＭＳ Ｐゴシック" charset="-128"/>
                <a:cs typeface="Helvetica" charset="0"/>
              </a:defRPr>
            </a:lvl2pPr>
            <a:lvl3pPr marL="1143000" indent="-228600">
              <a:spcBef>
                <a:spcPct val="20000"/>
              </a:spcBef>
              <a:buFont typeface="Wingdings" charset="2"/>
              <a:buChar char="§"/>
              <a:defRPr sz="2000">
                <a:solidFill>
                  <a:srgbClr val="404040"/>
                </a:solidFill>
                <a:latin typeface="Arial" charset="0"/>
                <a:ea typeface="ＭＳ Ｐゴシック" charset="-128"/>
                <a:cs typeface="Helvetica" charset="0"/>
              </a:defRPr>
            </a:lvl3pPr>
            <a:lvl4pPr marL="1600200" indent="-228600">
              <a:spcBef>
                <a:spcPct val="20000"/>
              </a:spcBef>
              <a:buFont typeface="Arial" charset="0"/>
              <a:buChar char="–"/>
              <a:defRPr>
                <a:solidFill>
                  <a:srgbClr val="404040"/>
                </a:solidFill>
                <a:latin typeface="Arial" charset="0"/>
                <a:ea typeface="ＭＳ Ｐゴシック" charset="-128"/>
                <a:cs typeface="Helvetica" charset="0"/>
              </a:defRPr>
            </a:lvl4pPr>
            <a:lvl5pPr marL="2057400" indent="-228600">
              <a:spcBef>
                <a:spcPct val="20000"/>
              </a:spcBef>
              <a:buFont typeface="Wingdings" charset="2"/>
              <a:buChar char="§"/>
              <a:defRPr>
                <a:solidFill>
                  <a:srgbClr val="404040"/>
                </a:solidFill>
                <a:latin typeface="Arial" charset="0"/>
                <a:ea typeface="ＭＳ Ｐゴシック" charset="-128"/>
                <a:cs typeface="Helvetica" charset="0"/>
              </a:defRPr>
            </a:lvl5pPr>
            <a:lvl6pPr marL="25146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6pPr>
            <a:lvl7pPr marL="29718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7pPr>
            <a:lvl8pPr marL="34290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8pPr>
            <a:lvl9pPr marL="38862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9pPr>
          </a:lstStyle>
          <a:p>
            <a:pPr>
              <a:spcBef>
                <a:spcPct val="0"/>
              </a:spcBef>
              <a:buFontTx/>
              <a:buNone/>
            </a:pPr>
            <a:fld id="{ADA2211F-932E-154D-AAD7-2A5DCF4F02AF}" type="slidenum">
              <a:rPr lang="en-US" altLang="en-US" sz="1000">
                <a:solidFill>
                  <a:srgbClr val="FFFFFF"/>
                </a:solidFill>
              </a:rPr>
              <a:pPr>
                <a:spcBef>
                  <a:spcPct val="0"/>
                </a:spcBef>
                <a:buFontTx/>
                <a:buNone/>
              </a:pPr>
              <a:t>13</a:t>
            </a:fld>
            <a:endParaRPr lang="en-US" altLang="en-US" sz="1000" dirty="0">
              <a:solidFill>
                <a:srgbClr val="FFFFFF"/>
              </a:solidFill>
            </a:endParaRPr>
          </a:p>
        </p:txBody>
      </p:sp>
      <p:sp>
        <p:nvSpPr>
          <p:cNvPr id="6" name="Title 11"/>
          <p:cNvSpPr>
            <a:spLocks noGrp="1"/>
          </p:cNvSpPr>
          <p:nvPr>
            <p:ph type="title"/>
          </p:nvPr>
        </p:nvSpPr>
        <p:spPr>
          <a:xfrm>
            <a:off x="457200" y="274638"/>
            <a:ext cx="8229600" cy="1143000"/>
          </a:xfrm>
        </p:spPr>
        <p:txBody>
          <a:bodyPr/>
          <a:lstStyle/>
          <a:p>
            <a:pPr marL="342900" indent="-342900"/>
            <a:r>
              <a:rPr lang="en-US" altLang="en-US" sz="2000" dirty="0">
                <a:latin typeface="Arial" charset="0"/>
                <a:ea typeface="ＭＳ Ｐゴシック" charset="-128"/>
                <a:cs typeface="Helvetica" charset="0"/>
              </a:rPr>
              <a:t>I.	The Gathering Storm of Puerto Rico's Financial Distress:</a:t>
            </a:r>
            <a:br>
              <a:rPr lang="en-US" altLang="en-US" sz="2000" dirty="0">
                <a:latin typeface="Arial" charset="0"/>
                <a:ea typeface="ＭＳ Ｐゴシック" charset="-128"/>
                <a:cs typeface="Helvetica" charset="0"/>
              </a:rPr>
            </a:br>
            <a:r>
              <a:rPr lang="en-US" altLang="en-US" sz="2000" dirty="0">
                <a:latin typeface="Arial" charset="0"/>
                <a:ea typeface="ＭＳ Ｐゴシック" charset="-128"/>
                <a:cs typeface="Helvetica" charset="0"/>
              </a:rPr>
              <a:t>To Understand the Purpose, Function and Desired Result of PROMESA, It Is Important to Understand the Systemic Causes of Puerto Rico's Financial Distress</a:t>
            </a:r>
          </a:p>
        </p:txBody>
      </p:sp>
    </p:spTree>
    <p:extLst>
      <p:ext uri="{BB962C8B-B14F-4D97-AF65-F5344CB8AC3E}">
        <p14:creationId xmlns:p14="http://schemas.microsoft.com/office/powerpoint/2010/main" val="1161725849"/>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461963" indent="-461963">
              <a:buNone/>
            </a:pPr>
            <a:r>
              <a:rPr lang="en-US" dirty="0"/>
              <a:t>H.	</a:t>
            </a:r>
            <a:r>
              <a:rPr lang="en-US" u="sng" dirty="0"/>
              <a:t>Other creditor groups file objections to claims</a:t>
            </a:r>
            <a:r>
              <a:rPr lang="en-US" dirty="0"/>
              <a:t>:</a:t>
            </a:r>
          </a:p>
          <a:p>
            <a:pPr marL="917575" lvl="1" indent="-455613">
              <a:buNone/>
            </a:pPr>
            <a:r>
              <a:rPr lang="en-US" dirty="0"/>
              <a:t>1.	In addition to objections by the FOMB and UCC to particular claims, </a:t>
            </a:r>
            <a:r>
              <a:rPr lang="en-US" i="1" dirty="0"/>
              <a:t>ad hoc</a:t>
            </a:r>
            <a:r>
              <a:rPr lang="en-US" dirty="0"/>
              <a:t> groups have challenged the rights of fellow creditors.</a:t>
            </a:r>
          </a:p>
          <a:p>
            <a:pPr marL="917575" lvl="1" indent="-455613">
              <a:buNone/>
            </a:pPr>
            <a:r>
              <a:rPr lang="en-US" dirty="0"/>
              <a:t>2.	The </a:t>
            </a:r>
            <a:r>
              <a:rPr lang="en-US" i="1" dirty="0"/>
              <a:t>Ad Hoc</a:t>
            </a:r>
            <a:r>
              <a:rPr lang="en-US" dirty="0"/>
              <a:t> Group of general obligation bondholders have filed an omnibus conditional object in to claims of the Public Buildings Authority ("PBA"), holders of the PBA bonds, and holders of certain Commonwealth general obligation bonds. The objection will be triggered if the PBA is determined to be an unconstitutional erosion of the Commonwealth's debt limit thereby affecting the bonds and any guaranty thereof.</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139</a:t>
            </a:fld>
            <a:endParaRPr lang="en-US" altLang="en-US" dirty="0"/>
          </a:p>
        </p:txBody>
      </p:sp>
      <p:sp>
        <p:nvSpPr>
          <p:cNvPr id="8" name="Title 1">
            <a:extLst>
              <a:ext uri="{FF2B5EF4-FFF2-40B4-BE49-F238E27FC236}">
                <a16:creationId xmlns:a16="http://schemas.microsoft.com/office/drawing/2014/main" xmlns:p14="http://schemas.microsoft.com/office/powerpoint/2010/main" xmlns="" id="{C90B3283-C6B1-C640-898C-FC387958D8F1}"/>
              </a:ext>
            </a:extLst>
          </p:cNvPr>
          <p:cNvSpPr>
            <a:spLocks noGrp="1"/>
          </p:cNvSpPr>
          <p:nvPr>
            <p:ph type="title"/>
          </p:nvPr>
        </p:nvSpPr>
        <p:spPr>
          <a:xfrm>
            <a:off x="457200" y="274638"/>
            <a:ext cx="8229600" cy="1143000"/>
          </a:xfrm>
        </p:spPr>
        <p:txBody>
          <a:bodyPr/>
          <a:lstStyle/>
          <a:p>
            <a:pPr marL="574675" indent="-574675"/>
            <a:r>
              <a:rPr lang="en-US" sz="2800" dirty="0"/>
              <a:t>X.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159477703"/>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917575" lvl="1" indent="-455613">
              <a:buNone/>
            </a:pPr>
            <a:r>
              <a:rPr lang="en-US" dirty="0"/>
              <a:t>3.	In addition, the Official Committee of Retired Employees of the Commonwealth has filed an omnibus objection to claims of the holders of the ERS bonds against ERS and the Commonwealth. The Committee argues that the ERS bond resolution specifically states the ERS bonds are not a debt of the Commonwealth. The Committee also claims that the ERS issued the bonds illegally, making them </a:t>
            </a:r>
            <a:r>
              <a:rPr lang="en-US" i="1" dirty="0"/>
              <a:t>ultra vires</a:t>
            </a:r>
            <a:r>
              <a:rPr lang="en-US" dirty="0"/>
              <a:t> and unenforceable.</a:t>
            </a:r>
          </a:p>
          <a:p>
            <a:pPr marL="917575" lvl="1" indent="-455613">
              <a:buNone/>
            </a:pPr>
            <a:r>
              <a:rPr lang="en-US" dirty="0"/>
              <a:t>4.	The UCC filed a motion to allow it to take over from the Oversight Board the process of filing actions to void bonds and prosecute illegal activity connected to the bonds. This motion was denied, but the court approved a stipulation providing for the involvement of the UCC in the prosecution of claims and causes of action.</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140</a:t>
            </a:fld>
            <a:endParaRPr lang="en-US" altLang="en-US" dirty="0"/>
          </a:p>
        </p:txBody>
      </p:sp>
      <p:sp>
        <p:nvSpPr>
          <p:cNvPr id="8" name="Title 1">
            <a:extLst>
              <a:ext uri="{FF2B5EF4-FFF2-40B4-BE49-F238E27FC236}">
                <a16:creationId xmlns:a16="http://schemas.microsoft.com/office/drawing/2014/main" xmlns:p14="http://schemas.microsoft.com/office/powerpoint/2010/main" xmlns="" id="{C90B3283-C6B1-C640-898C-FC387958D8F1}"/>
              </a:ext>
            </a:extLst>
          </p:cNvPr>
          <p:cNvSpPr>
            <a:spLocks noGrp="1"/>
          </p:cNvSpPr>
          <p:nvPr>
            <p:ph type="title"/>
          </p:nvPr>
        </p:nvSpPr>
        <p:spPr>
          <a:xfrm>
            <a:off x="457200" y="274638"/>
            <a:ext cx="8229600" cy="1143000"/>
          </a:xfrm>
        </p:spPr>
        <p:txBody>
          <a:bodyPr/>
          <a:lstStyle/>
          <a:p>
            <a:pPr marL="574675" indent="-574675"/>
            <a:r>
              <a:rPr lang="en-US" sz="2800" dirty="0"/>
              <a:t>X.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136547902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857250" indent="-857250"/>
            <a:r>
              <a:rPr lang="en-US" dirty="0"/>
              <a:t>XI.	How Has Title III of PROMESA Worked So Far?</a:t>
            </a:r>
          </a:p>
        </p:txBody>
      </p:sp>
      <p:sp>
        <p:nvSpPr>
          <p:cNvPr id="3" name="Content Placeholder 2"/>
          <p:cNvSpPr>
            <a:spLocks noGrp="1"/>
          </p:cNvSpPr>
          <p:nvPr>
            <p:ph idx="1"/>
          </p:nvPr>
        </p:nvSpPr>
        <p:spPr>
          <a:xfrm>
            <a:off x="457200" y="1600200"/>
            <a:ext cx="8229600" cy="4525963"/>
          </a:xfrm>
        </p:spPr>
        <p:txBody>
          <a:bodyPr/>
          <a:lstStyle/>
          <a:p>
            <a:pPr marL="461963" indent="-454025">
              <a:buNone/>
            </a:pPr>
            <a:r>
              <a:rPr lang="en-US" dirty="0"/>
              <a:t>A.	</a:t>
            </a:r>
            <a:r>
              <a:rPr lang="en-US" u="sng" dirty="0"/>
              <a:t>Filing of Title III proceeding</a:t>
            </a:r>
            <a:r>
              <a:rPr lang="en-US" dirty="0"/>
              <a:t>. With the expiration of the stay, many creditors filed suit against the Commonwealth leading to the Title III filing for the Commonwealth and several of its instrumentalities in the U.S. District of Puerto Rico on May 3, 2017.</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141</a:t>
            </a:fld>
            <a:endParaRPr lang="en-US" altLang="en-US" dirty="0"/>
          </a:p>
        </p:txBody>
      </p:sp>
    </p:spTree>
    <p:extLst>
      <p:ext uri="{BB962C8B-B14F-4D97-AF65-F5344CB8AC3E}">
        <p14:creationId xmlns:p14="http://schemas.microsoft.com/office/powerpoint/2010/main" val="208046034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857250" indent="-857250"/>
            <a:r>
              <a:rPr lang="en-US" dirty="0"/>
              <a:t>XI.	How Has Title III of PROMESA Worked So Far?</a:t>
            </a:r>
          </a:p>
        </p:txBody>
      </p:sp>
      <p:sp>
        <p:nvSpPr>
          <p:cNvPr id="3" name="Content Placeholder 2"/>
          <p:cNvSpPr>
            <a:spLocks noGrp="1"/>
          </p:cNvSpPr>
          <p:nvPr>
            <p:ph idx="1"/>
          </p:nvPr>
        </p:nvSpPr>
        <p:spPr>
          <a:xfrm>
            <a:off x="457200" y="1600200"/>
            <a:ext cx="8229600" cy="4525963"/>
          </a:xfrm>
        </p:spPr>
        <p:txBody>
          <a:bodyPr/>
          <a:lstStyle/>
          <a:p>
            <a:pPr marL="461963" indent="-454025">
              <a:buNone/>
            </a:pPr>
            <a:r>
              <a:rPr lang="en-US" sz="1900" dirty="0"/>
              <a:t>B.	</a:t>
            </a:r>
            <a:r>
              <a:rPr lang="en-US" sz="1900" u="sng" dirty="0"/>
              <a:t>New fiscal plan</a:t>
            </a:r>
            <a:r>
              <a:rPr lang="en-US" sz="1900" dirty="0"/>
              <a:t>. The process of reaching agreement on the terms of a five-year fiscal plan for Puerto Rico has been a difficult one. The goal was to certify a new fiscal plan by the end of April, depending on creditor support. On March 27, 2019, a revised plan was submitted to the Oversight Board. On May 9, 2019, the Oversight Board certified the fiscal plan. The plan reflects more conservative economic projections than its previous versions, and retains the elimination of the statutory Christmas bonus (which the government says it will pay regardless), sets employers' contribution to health insurance, and requires the government to document how much any preferential agreements it grants to companies and individuals cost the Treasury.</a:t>
            </a:r>
          </a:p>
          <a:p>
            <a:pPr marL="461963" indent="-454025">
              <a:buNone/>
            </a:pPr>
            <a:r>
              <a:rPr lang="en-US" sz="1900" dirty="0"/>
              <a:t>	On a positive note, the Oversight Board has indicated that it anticipates an increase in the surplus before payments are made because of the influx of aid and rebuilding. The allocation of this increase is still to be determined.</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142</a:t>
            </a:fld>
            <a:endParaRPr lang="en-US" altLang="en-US" dirty="0"/>
          </a:p>
        </p:txBody>
      </p:sp>
    </p:spTree>
    <p:extLst>
      <p:ext uri="{BB962C8B-B14F-4D97-AF65-F5344CB8AC3E}">
        <p14:creationId xmlns:p14="http://schemas.microsoft.com/office/powerpoint/2010/main" val="2615163232"/>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indent="-457200">
              <a:buNone/>
            </a:pPr>
            <a:r>
              <a:rPr lang="en-US" dirty="0"/>
              <a:t>C.	</a:t>
            </a:r>
            <a:r>
              <a:rPr lang="en-US" u="sng" dirty="0"/>
              <a:t>The filing of cases under Title III to be jointly administered and public debt</a:t>
            </a:r>
            <a:r>
              <a:rPr lang="en-US" dirty="0"/>
              <a:t>:</a:t>
            </a:r>
          </a:p>
          <a:p>
            <a:pPr marL="914400" lvl="1" indent="-457200">
              <a:buNone/>
            </a:pPr>
            <a:r>
              <a:rPr lang="en-US" dirty="0"/>
              <a:t>1.	</a:t>
            </a:r>
            <a:r>
              <a:rPr lang="en-US" u="sng" dirty="0"/>
              <a:t>Cases filed under Title III</a:t>
            </a:r>
            <a:r>
              <a:rPr lang="en-US" dirty="0"/>
              <a:t>. The principal Title III cases originally filed by the Oversight Board:</a:t>
            </a:r>
          </a:p>
          <a:p>
            <a:pPr marL="1371600" lvl="2" indent="-457200">
              <a:buNone/>
            </a:pPr>
            <a:r>
              <a:rPr lang="en-US" dirty="0"/>
              <a:t>(a)	The Commonwealth of Puerto Rico,</a:t>
            </a:r>
          </a:p>
          <a:p>
            <a:pPr marL="1371600" lvl="2" indent="-457200">
              <a:buNone/>
            </a:pPr>
            <a:r>
              <a:rPr lang="en-US" dirty="0"/>
              <a:t>(b)	Puerto Rico Sales Tax Financing Corporation (COFINA), a statutory instrumentality of the Commonwealth created to issue bonds secured by the assignment of certain sales tax revenues,</a:t>
            </a:r>
          </a:p>
          <a:p>
            <a:pPr marL="1371600" lvl="2" indent="-457200">
              <a:buNone/>
            </a:pPr>
            <a:r>
              <a:rPr lang="en-US" dirty="0"/>
              <a:t>(c)	Puerto Rico Highways and Transportation Authority, and</a:t>
            </a:r>
          </a:p>
          <a:p>
            <a:pPr marL="1371600" lvl="2" indent="-457200">
              <a:buNone/>
            </a:pPr>
            <a:r>
              <a:rPr lang="en-US" dirty="0"/>
              <a:t>(d)	 Employees Retirement System of the Government of the Commonwealth of Puerto Rico.</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143</a:t>
            </a:fld>
            <a:endParaRPr lang="en-US" altLang="en-US" dirty="0"/>
          </a:p>
        </p:txBody>
      </p:sp>
      <p:sp>
        <p:nvSpPr>
          <p:cNvPr id="7" name="Title 1">
            <a:extLst>
              <a:ext uri="{FF2B5EF4-FFF2-40B4-BE49-F238E27FC236}">
                <a16:creationId xmlns:a16="http://schemas.microsoft.com/office/drawing/2014/main" xmlns:p14="http://schemas.microsoft.com/office/powerpoint/2010/main" xmlns="" id="{5C9905E9-5E13-6349-BC96-52CFDE2E6D63}"/>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214999435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914400" lvl="1" indent="-457200">
              <a:spcBef>
                <a:spcPts val="200"/>
              </a:spcBef>
              <a:buNone/>
            </a:pPr>
            <a:r>
              <a:rPr lang="en-US" dirty="0"/>
              <a:t>2.	</a:t>
            </a:r>
            <a:r>
              <a:rPr lang="en-US" u="sng" dirty="0"/>
              <a:t>Appointment of a federal district court judge to hear the cases</a:t>
            </a:r>
            <a:r>
              <a:rPr lang="en-US" dirty="0"/>
              <a:t>. The Chief Judge of the United States Supreme Court named Federal District Court Judge Laura Taylor Swain to preside over the cases. Judge Swain has referred certain matters to Magistrate Judge Judith G. Dein.</a:t>
            </a:r>
          </a:p>
          <a:p>
            <a:pPr marL="914400" lvl="1" indent="-457200">
              <a:spcBef>
                <a:spcPts val="200"/>
              </a:spcBef>
              <a:buNone/>
            </a:pPr>
            <a:r>
              <a:rPr lang="en-US" dirty="0"/>
              <a:t>3.	</a:t>
            </a:r>
            <a:r>
              <a:rPr lang="en-US" u="sng" dirty="0"/>
              <a:t>Joint administration of the cases</a:t>
            </a:r>
            <a:r>
              <a:rPr lang="en-US" dirty="0"/>
              <a:t>. The judge originally issued orders providing that the Title III cases listed in (1.) above be jointly administered for procedural purposes only and not affecting any substantive consolidation of the cases. Further, the dockets for these cases, for administrative purposes only, are to be maintained on the CM/ECF system of the United States Bankruptcy Court for the District of Puerto Rico.</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144</a:t>
            </a:fld>
            <a:endParaRPr lang="en-US" altLang="en-US" dirty="0"/>
          </a:p>
        </p:txBody>
      </p:sp>
      <p:sp>
        <p:nvSpPr>
          <p:cNvPr id="7" name="Title 1">
            <a:extLst>
              <a:ext uri="{FF2B5EF4-FFF2-40B4-BE49-F238E27FC236}">
                <a16:creationId xmlns:a16="http://schemas.microsoft.com/office/drawing/2014/main" xmlns:p14="http://schemas.microsoft.com/office/powerpoint/2010/main" xmlns="" id="{A49BC5D9-A5C8-8941-8FAF-6C13760D7099}"/>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561440312"/>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914400" lvl="1" indent="-457200">
              <a:buNone/>
            </a:pPr>
            <a:r>
              <a:rPr lang="en-US" dirty="0"/>
              <a:t>4.	</a:t>
            </a:r>
            <a:r>
              <a:rPr lang="en-US" u="sng" dirty="0"/>
              <a:t>Appointment of certain official committees</a:t>
            </a:r>
            <a:r>
              <a:rPr lang="en-US" dirty="0"/>
              <a:t>:</a:t>
            </a:r>
          </a:p>
          <a:p>
            <a:pPr marL="1374775" lvl="2" indent="-455613">
              <a:buNone/>
            </a:pPr>
            <a:r>
              <a:rPr lang="en-US" sz="1950" dirty="0"/>
              <a:t>(a)	On June 15, 2017, the acting U.S. Trustee for Region 21 (Puerto Rico) appointed an Official Committee of Unsecured Creditors for the Commonwealth of Puerto Rico. No public debt bondholders, indenture trustees or bond insurers were appointed to the Committee. This may possibly be due to claims that such public debt is secured by special revenues, statutory lien or constitutional mandated priority that would make the public debt claims dissimilar in nature of claims from the unsecured creditors. Two public employee unions and five trade creditors were appointed to the Unsecured Creditors Committee. On August 11, 2017, the court denied a motion of bondholders to reconstitute the Official Committee of Creditors and add bondholder representatives.</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145</a:t>
            </a:fld>
            <a:endParaRPr lang="en-US" altLang="en-US" dirty="0"/>
          </a:p>
        </p:txBody>
      </p:sp>
      <p:sp>
        <p:nvSpPr>
          <p:cNvPr id="7" name="Title 1">
            <a:extLst>
              <a:ext uri="{FF2B5EF4-FFF2-40B4-BE49-F238E27FC236}">
                <a16:creationId xmlns:a16="http://schemas.microsoft.com/office/drawing/2014/main" xmlns:p14="http://schemas.microsoft.com/office/powerpoint/2010/main" xmlns="" id="{2AA6C599-D766-144B-B26D-4F387A5D8BED}"/>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16386621"/>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1600" lvl="2" indent="-457200">
              <a:spcBef>
                <a:spcPts val="400"/>
              </a:spcBef>
              <a:buNone/>
            </a:pPr>
            <a:r>
              <a:rPr lang="en-US" sz="1700" dirty="0"/>
              <a:t>(b)	Also, on June 15, 2017, the acting U.S. Trustee for Region 21 (Puerto Rico) appointed an Official Committee of Retirees in the Commonwealth of Puerto Rico case. The Committee consists of nine individual retirees. On September 8, 2017, the court denied a motion of the </a:t>
            </a:r>
            <a:r>
              <a:rPr lang="en-US" sz="1700" i="1" dirty="0"/>
              <a:t>Ad Hoc</a:t>
            </a:r>
            <a:r>
              <a:rPr lang="en-US" sz="1700" dirty="0"/>
              <a:t> Puerto Rico's Municipalities' Committee to appoint an Official Committee for Municipalities. The Court found belated arguments that Government Development Bank ("GDB") is the alter ego of the Commonwealth to be unfounded since they are separate, legal entities pursuant to the applicable statute and GDB is not a Title III debtor and the municipalities claim to be creditors of GDB.</a:t>
            </a:r>
          </a:p>
          <a:p>
            <a:pPr marL="1371600" lvl="2" indent="-457200">
              <a:spcBef>
                <a:spcPts val="400"/>
              </a:spcBef>
              <a:buNone/>
            </a:pPr>
            <a:r>
              <a:rPr lang="en-US" sz="1700" dirty="0"/>
              <a:t>(c)	Recently, general obligation bondholders in light of the FOMB and UCC motion to invalidate about $6 billion of G.O. Bonds had requested a G.O. Bond Committee. Judge Swain has noted it is not within her prerogative to appoint a G.O. Bondholder Committee and referred the issue to the U.S. Trustee (which is generally charged with appointing committees). To date, no official bondholder committee has been appointed.</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146</a:t>
            </a:fld>
            <a:endParaRPr lang="en-US" altLang="en-US" dirty="0"/>
          </a:p>
        </p:txBody>
      </p:sp>
      <p:sp>
        <p:nvSpPr>
          <p:cNvPr id="7" name="Title 1">
            <a:extLst>
              <a:ext uri="{FF2B5EF4-FFF2-40B4-BE49-F238E27FC236}">
                <a16:creationId xmlns:a16="http://schemas.microsoft.com/office/drawing/2014/main" xmlns:p14="http://schemas.microsoft.com/office/powerpoint/2010/main" xmlns="" id="{90647DB1-591D-FE44-8C76-F03EDF969328}"/>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35054853"/>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914400" lvl="1" indent="-457200">
              <a:buNone/>
            </a:pPr>
            <a:r>
              <a:rPr lang="en-US" dirty="0"/>
              <a:t>5.	</a:t>
            </a:r>
            <a:r>
              <a:rPr lang="en-US" u="sng" dirty="0"/>
              <a:t>Administrative actions by the court in the Title III cases to facilitate consensual resolution with communication and input from creditors</a:t>
            </a:r>
            <a:r>
              <a:rPr lang="en-US" dirty="0"/>
              <a:t>:</a:t>
            </a:r>
          </a:p>
          <a:p>
            <a:pPr marL="1374775" lvl="2" indent="-455613">
              <a:buNone/>
            </a:pPr>
            <a:r>
              <a:rPr lang="en-US" sz="1740" dirty="0"/>
              <a:t>(a)	On June 14, 2017, Judge Swain entered an Order designating a mediation team composed of five judges to conduct mediation of key matters and issues on creditor claims.</a:t>
            </a:r>
          </a:p>
          <a:p>
            <a:pPr marL="1371600" lvl="2" indent="-457200">
              <a:buNone/>
            </a:pPr>
            <a:r>
              <a:rPr lang="en-US" sz="1740" dirty="0"/>
              <a:t>(b)	A stipulation was entered with respect to the COFINA case directing the Oversight Board to implement procedures to resolve the "gating" issue of whether, after considering all procedural and substantive defenses and counterclaims, including constitutional issues, the sales and use taxes purportedly pledged by COFINA to secure debt are the property of the Commonwealth or COFINA under applicable law. The Oversight Board authorized the Unsecured Creditors Committee to serve as the Commonwealth representative and authorized Bettina Whyte to serve as the COFINA representative to litigate or settle the dispute.</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147</a:t>
            </a:fld>
            <a:endParaRPr lang="en-US" altLang="en-US" dirty="0"/>
          </a:p>
        </p:txBody>
      </p:sp>
      <p:sp>
        <p:nvSpPr>
          <p:cNvPr id="7" name="Title 1">
            <a:extLst>
              <a:ext uri="{FF2B5EF4-FFF2-40B4-BE49-F238E27FC236}">
                <a16:creationId xmlns:a16="http://schemas.microsoft.com/office/drawing/2014/main" xmlns:p14="http://schemas.microsoft.com/office/powerpoint/2010/main" xmlns="" id="{61101A52-67C7-9546-91D8-261CE968D6F7}"/>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1163147390"/>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1600" lvl="2" indent="-457200">
              <a:buNone/>
            </a:pPr>
            <a:r>
              <a:rPr lang="en-US" dirty="0"/>
              <a:t>(c)	The court approved the employment of Phoenix Management Services, LLC as Financial Advisor for the mediation team. Martha E.M. Kopacz, who was appointed by Judge Steven Rhodes to serve as his Independent Expert on the feasibility of the Plan of Adjustment for the City of Detroit, was responsible for the Phoenix engagement in this matter.</a:t>
            </a:r>
          </a:p>
          <a:p>
            <a:pPr marL="1371600" lvl="2" indent="-457200">
              <a:buNone/>
            </a:pPr>
            <a:r>
              <a:rPr lang="en-US" dirty="0"/>
              <a:t>(d)	Federal Rule of Bankruptcy Procedure Rule 9019 provides for compromise and settlement approved by the court within the zone of reasonableness given the likelihood of each of the respective parties prevailing on the merits. But, there could be objections by some affected creditors and assertion of their rights is permitted and any approval can be appealed.</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148</a:t>
            </a:fld>
            <a:endParaRPr lang="en-US" altLang="en-US" dirty="0"/>
          </a:p>
        </p:txBody>
      </p:sp>
      <p:sp>
        <p:nvSpPr>
          <p:cNvPr id="7" name="Title 1">
            <a:extLst>
              <a:ext uri="{FF2B5EF4-FFF2-40B4-BE49-F238E27FC236}">
                <a16:creationId xmlns:a16="http://schemas.microsoft.com/office/drawing/2014/main" xmlns:p14="http://schemas.microsoft.com/office/powerpoint/2010/main" xmlns="" id="{C7F5941E-6073-3D44-980D-ABE79653C2FD}"/>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43282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2"/>
          <p:cNvSpPr>
            <a:spLocks noGrp="1"/>
          </p:cNvSpPr>
          <p:nvPr>
            <p:ph idx="1"/>
          </p:nvPr>
        </p:nvSpPr>
        <p:spPr/>
        <p:txBody>
          <a:bodyPr/>
          <a:lstStyle/>
          <a:p>
            <a:pPr marL="457200" indent="-457200">
              <a:buNone/>
            </a:pPr>
            <a:r>
              <a:rPr lang="en-US" altLang="en-US" dirty="0">
                <a:latin typeface="Arial" charset="0"/>
                <a:ea typeface="ＭＳ Ｐゴシック" charset="-128"/>
                <a:cs typeface="Helvetica" charset="0"/>
              </a:rPr>
              <a:t>D.	</a:t>
            </a:r>
            <a:r>
              <a:rPr lang="en-US" altLang="en-US" u="sng" dirty="0">
                <a:latin typeface="Arial" charset="0"/>
                <a:ea typeface="ＭＳ Ｐゴシック" charset="-128"/>
                <a:cs typeface="Helvetica" charset="0"/>
              </a:rPr>
              <a:t>There are systematic causes of Puerto Rico's financial distress separate and apart from the devastation caused by Hurricane Maria that PROMESA and any recovery plan must address</a:t>
            </a:r>
            <a:r>
              <a:rPr lang="en-US" altLang="en-US" dirty="0">
                <a:latin typeface="Arial" charset="0"/>
                <a:ea typeface="ＭＳ Ｐゴシック" charset="-128"/>
                <a:cs typeface="Helvetica" charset="0"/>
              </a:rPr>
              <a:t>:</a:t>
            </a:r>
          </a:p>
          <a:p>
            <a:pPr marL="914400" lvl="1" indent="-457200">
              <a:buNone/>
            </a:pPr>
            <a:r>
              <a:rPr lang="en-US" altLang="en-US" dirty="0">
                <a:latin typeface="Arial" charset="0"/>
                <a:ea typeface="ＭＳ Ｐゴシック" charset="-128"/>
                <a:cs typeface="Helvetica" charset="0"/>
              </a:rPr>
              <a:t>1.	</a:t>
            </a:r>
            <a:r>
              <a:rPr lang="en-US" altLang="en-US" u="sng" dirty="0">
                <a:latin typeface="Arial" charset="0"/>
                <a:ea typeface="ＭＳ Ｐゴシック" charset="-128"/>
                <a:cs typeface="Helvetica" charset="0"/>
              </a:rPr>
              <a:t>Counter past economic downturn with economic stimulation and development</a:t>
            </a:r>
            <a:r>
              <a:rPr lang="en-US" altLang="en-US" dirty="0">
                <a:latin typeface="Arial" charset="0"/>
                <a:ea typeface="ＭＳ Ｐゴシック" charset="-128"/>
                <a:cs typeface="Helvetica" charset="0"/>
              </a:rPr>
              <a:t> – With the repeal of Section 936 and exit of corporate and individual taxpayers, with the accompanying loss of tax revenues, there has been no real replacement or long-term economic development strategy to expand business in Puerto Rico, attract new business to Puerto Rico, thereby providing new, good jobs for Puerto Rico's population and attracting a significant increase in population and taxpayers.</a:t>
            </a:r>
          </a:p>
        </p:txBody>
      </p:sp>
      <p:sp>
        <p:nvSpPr>
          <p:cNvPr id="21507"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charset="2"/>
              <a:buChar char="§"/>
              <a:defRPr sz="2400">
                <a:solidFill>
                  <a:srgbClr val="404040"/>
                </a:solidFill>
                <a:latin typeface="Arial" charset="0"/>
                <a:ea typeface="ＭＳ Ｐゴシック" charset="-128"/>
                <a:cs typeface="Helvetica" charset="0"/>
              </a:defRPr>
            </a:lvl1pPr>
            <a:lvl2pPr marL="37931725" indent="-37474525">
              <a:spcBef>
                <a:spcPct val="20000"/>
              </a:spcBef>
              <a:buFont typeface="Arial" charset="0"/>
              <a:buChar char="–"/>
              <a:defRPr sz="2000">
                <a:solidFill>
                  <a:srgbClr val="404040"/>
                </a:solidFill>
                <a:latin typeface="Arial" charset="0"/>
                <a:ea typeface="ＭＳ Ｐゴシック" charset="-128"/>
                <a:cs typeface="Helvetica" charset="0"/>
              </a:defRPr>
            </a:lvl2pPr>
            <a:lvl3pPr marL="1143000" indent="-228600">
              <a:spcBef>
                <a:spcPct val="20000"/>
              </a:spcBef>
              <a:buFont typeface="Wingdings" charset="2"/>
              <a:buChar char="§"/>
              <a:defRPr sz="2000">
                <a:solidFill>
                  <a:srgbClr val="404040"/>
                </a:solidFill>
                <a:latin typeface="Arial" charset="0"/>
                <a:ea typeface="ＭＳ Ｐゴシック" charset="-128"/>
                <a:cs typeface="Helvetica" charset="0"/>
              </a:defRPr>
            </a:lvl3pPr>
            <a:lvl4pPr marL="1600200" indent="-228600">
              <a:spcBef>
                <a:spcPct val="20000"/>
              </a:spcBef>
              <a:buFont typeface="Arial" charset="0"/>
              <a:buChar char="–"/>
              <a:defRPr>
                <a:solidFill>
                  <a:srgbClr val="404040"/>
                </a:solidFill>
                <a:latin typeface="Arial" charset="0"/>
                <a:ea typeface="ＭＳ Ｐゴシック" charset="-128"/>
                <a:cs typeface="Helvetica" charset="0"/>
              </a:defRPr>
            </a:lvl4pPr>
            <a:lvl5pPr marL="2057400" indent="-228600">
              <a:spcBef>
                <a:spcPct val="20000"/>
              </a:spcBef>
              <a:buFont typeface="Wingdings" charset="2"/>
              <a:buChar char="§"/>
              <a:defRPr>
                <a:solidFill>
                  <a:srgbClr val="404040"/>
                </a:solidFill>
                <a:latin typeface="Arial" charset="0"/>
                <a:ea typeface="ＭＳ Ｐゴシック" charset="-128"/>
                <a:cs typeface="Helvetica" charset="0"/>
              </a:defRPr>
            </a:lvl5pPr>
            <a:lvl6pPr marL="25146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6pPr>
            <a:lvl7pPr marL="29718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7pPr>
            <a:lvl8pPr marL="34290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8pPr>
            <a:lvl9pPr marL="38862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9pPr>
          </a:lstStyle>
          <a:p>
            <a:pPr>
              <a:spcBef>
                <a:spcPct val="0"/>
              </a:spcBef>
              <a:buFontTx/>
              <a:buNone/>
            </a:pPr>
            <a:fld id="{ADA2211F-932E-154D-AAD7-2A5DCF4F02AF}" type="slidenum">
              <a:rPr lang="en-US" altLang="en-US" sz="1000">
                <a:solidFill>
                  <a:srgbClr val="FFFFFF"/>
                </a:solidFill>
              </a:rPr>
              <a:pPr>
                <a:spcBef>
                  <a:spcPct val="0"/>
                </a:spcBef>
                <a:buFontTx/>
                <a:buNone/>
              </a:pPr>
              <a:t>14</a:t>
            </a:fld>
            <a:endParaRPr lang="en-US" altLang="en-US" sz="1000" dirty="0">
              <a:solidFill>
                <a:srgbClr val="FFFFFF"/>
              </a:solidFill>
            </a:endParaRPr>
          </a:p>
        </p:txBody>
      </p:sp>
      <p:sp>
        <p:nvSpPr>
          <p:cNvPr id="6" name="Title 11"/>
          <p:cNvSpPr>
            <a:spLocks noGrp="1"/>
          </p:cNvSpPr>
          <p:nvPr>
            <p:ph type="title"/>
          </p:nvPr>
        </p:nvSpPr>
        <p:spPr>
          <a:xfrm>
            <a:off x="457200" y="274638"/>
            <a:ext cx="8229600" cy="1143000"/>
          </a:xfrm>
        </p:spPr>
        <p:txBody>
          <a:bodyPr/>
          <a:lstStyle/>
          <a:p>
            <a:pPr marL="342900" indent="-342900"/>
            <a:r>
              <a:rPr lang="en-US" altLang="en-US" sz="2000" dirty="0">
                <a:latin typeface="Arial" charset="0"/>
                <a:ea typeface="ＭＳ Ｐゴシック" charset="-128"/>
                <a:cs typeface="Helvetica" charset="0"/>
              </a:rPr>
              <a:t>I.	The Gathering Storm of Puerto Rico's Financial Distress:</a:t>
            </a:r>
            <a:br>
              <a:rPr lang="en-US" altLang="en-US" sz="2000" dirty="0">
                <a:latin typeface="Arial" charset="0"/>
                <a:ea typeface="ＭＳ Ｐゴシック" charset="-128"/>
                <a:cs typeface="Helvetica" charset="0"/>
              </a:rPr>
            </a:br>
            <a:r>
              <a:rPr lang="en-US" altLang="en-US" sz="2000" dirty="0">
                <a:latin typeface="Arial" charset="0"/>
                <a:ea typeface="ＭＳ Ｐゴシック" charset="-128"/>
                <a:cs typeface="Helvetica" charset="0"/>
              </a:rPr>
              <a:t>To Understand the Purpose, Function and Desired Result of PROMESA, It Is Important to Understand the Systemic Causes of Puerto Rico's Financial Distress</a:t>
            </a:r>
          </a:p>
        </p:txBody>
      </p:sp>
    </p:spTree>
    <p:extLst>
      <p:ext uri="{BB962C8B-B14F-4D97-AF65-F5344CB8AC3E}">
        <p14:creationId xmlns:p14="http://schemas.microsoft.com/office/powerpoint/2010/main" val="606104500"/>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1600" lvl="2" indent="-457200">
              <a:buNone/>
            </a:pPr>
            <a:r>
              <a:rPr lang="en-US" dirty="0"/>
              <a:t>(e)	A proposed settlement of the COFINA dispute was announced. The restructuring of $17.5 billion of senior and subordinated COFINA debt will reduce Puerto Rico's debt burden by 32%. The senior COFINA bondholders will recover 93% of their investment and the junior bondholders will get 56.4%. The court approved the COFINA settlement and plan of adjustment on February 4, 2019.</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149</a:t>
            </a:fld>
            <a:endParaRPr lang="en-US" altLang="en-US" dirty="0"/>
          </a:p>
        </p:txBody>
      </p:sp>
      <p:sp>
        <p:nvSpPr>
          <p:cNvPr id="7" name="Title 1">
            <a:extLst>
              <a:ext uri="{FF2B5EF4-FFF2-40B4-BE49-F238E27FC236}">
                <a16:creationId xmlns:a16="http://schemas.microsoft.com/office/drawing/2014/main" xmlns:p14="http://schemas.microsoft.com/office/powerpoint/2010/main" xmlns="" id="{9B661A17-A7E1-4840-896E-3FFD569926A3}"/>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157799045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1600" lvl="2" indent="-457200">
              <a:buNone/>
            </a:pPr>
            <a:r>
              <a:rPr lang="en-US" dirty="0"/>
              <a:t>(f)	Title VI creditor actions should also be available to settle other disputes if there is a solicitation with adequate information regarding the voting of creditors affected by a resolution to the affected creditors and the approval of the requisite percentage by creditors voting and district court approval. As noted above, this procedure in Title III may be viewed under some circumstances as similar to Title VI, but the </a:t>
            </a:r>
            <a:r>
              <a:rPr lang="en-US" b="1" dirty="0"/>
              <a:t>standard for court approval of a settlement</a:t>
            </a:r>
            <a:r>
              <a:rPr lang="en-US" dirty="0"/>
              <a:t> under F.R.B.P. </a:t>
            </a:r>
            <a:r>
              <a:rPr lang="en-US" b="1" dirty="0"/>
              <a:t>Rule 9019 is in the zone of reasonableness given the likelihood of success on the merits </a:t>
            </a:r>
            <a:r>
              <a:rPr lang="en-US" dirty="0"/>
              <a:t>compared to the requirements of </a:t>
            </a:r>
            <a:r>
              <a:rPr lang="en-US" b="1" dirty="0"/>
              <a:t>Title VI that the court find</a:t>
            </a:r>
            <a:r>
              <a:rPr lang="en-US" dirty="0"/>
              <a:t> the resolution is in the </a:t>
            </a:r>
            <a:r>
              <a:rPr lang="en-US" b="1" dirty="0"/>
              <a:t>best interest of creditors, feasible and consistent with the fiscal plan after favorable vote by affected creditors</a:t>
            </a:r>
            <a:r>
              <a:rPr lang="en-US" dirty="0"/>
              <a:t>.</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150</a:t>
            </a:fld>
            <a:endParaRPr lang="en-US" altLang="en-US" dirty="0"/>
          </a:p>
        </p:txBody>
      </p:sp>
      <p:sp>
        <p:nvSpPr>
          <p:cNvPr id="7" name="Title 1">
            <a:extLst>
              <a:ext uri="{FF2B5EF4-FFF2-40B4-BE49-F238E27FC236}">
                <a16:creationId xmlns:a16="http://schemas.microsoft.com/office/drawing/2014/main" xmlns:p14="http://schemas.microsoft.com/office/powerpoint/2010/main" xmlns="" id="{9B661A17-A7E1-4840-896E-3FFD569926A3}"/>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2596311224"/>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922338" lvl="1" indent="-461963">
              <a:buNone/>
            </a:pPr>
            <a:r>
              <a:rPr lang="en-US" dirty="0"/>
              <a:t>6.	</a:t>
            </a:r>
            <a:r>
              <a:rPr lang="en-US" u="sng" dirty="0"/>
              <a:t>Filing of PREPA under Title III</a:t>
            </a:r>
            <a:r>
              <a:rPr lang="en-US" dirty="0"/>
              <a:t>:</a:t>
            </a:r>
          </a:p>
          <a:p>
            <a:pPr marL="1373188" lvl="1" indent="-461963">
              <a:buNone/>
            </a:pPr>
            <a:r>
              <a:rPr lang="en-US" dirty="0"/>
              <a:t>(a)	On July 2, 2017, the Oversight Board filed a Title III Petition for the Puerto Rico Electric Power Authority, PREPA.</a:t>
            </a:r>
          </a:p>
          <a:p>
            <a:pPr marL="1373188" lvl="1" indent="-461963">
              <a:buNone/>
            </a:pPr>
            <a:r>
              <a:rPr lang="en-US" dirty="0"/>
              <a:t>(b)	PREPA later appointed Todd Filsinger as its new Chief Financial Advisor to lead restructuring efforts.</a:t>
            </a:r>
          </a:p>
          <a:p>
            <a:pPr marL="1373188" lvl="1" indent="-461963">
              <a:buNone/>
            </a:pPr>
            <a:r>
              <a:rPr lang="en-US" dirty="0"/>
              <a:t>(c)	As mentioned above, in 2018, the Governor presented a revised Fiscal Plan that calls for the privatization of PREPA within the next 18 months, and he proposed a major overhaul to the regulatory oversight of the utility. The plan would create a new Public Services Regulatory Board with bureaus assigned to oversee energy, telecommunications and transportation issues.</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151</a:t>
            </a:fld>
            <a:endParaRPr lang="en-US" altLang="en-US" dirty="0"/>
          </a:p>
        </p:txBody>
      </p:sp>
      <p:sp>
        <p:nvSpPr>
          <p:cNvPr id="7" name="Title 1">
            <a:extLst>
              <a:ext uri="{FF2B5EF4-FFF2-40B4-BE49-F238E27FC236}">
                <a16:creationId xmlns:a16="http://schemas.microsoft.com/office/drawing/2014/main" xmlns:p14="http://schemas.microsoft.com/office/powerpoint/2010/main" xmlns="" id="{9C900796-4C7E-CA49-8FF2-1D1C90DBA50A}"/>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2044846062"/>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3188" lvl="1" indent="-461963">
              <a:buNone/>
            </a:pPr>
            <a:r>
              <a:rPr lang="en-US" sz="1900" dirty="0"/>
              <a:t>(d)	The Oversight Board had sought approval of a $1.3 billion dollar loan from the Commonwealth to PREPA with a priming lien. While the court rejected this request, it approved a $300 million super priority lien for operating expenses.</a:t>
            </a:r>
          </a:p>
          <a:p>
            <a:pPr marL="1373188" lvl="1" indent="-461963">
              <a:buNone/>
            </a:pPr>
            <a:r>
              <a:rPr lang="en-US" sz="1900" dirty="0"/>
              <a:t>(e)	Following criticism of PREPA's award of a $300 million contract to a small Montana energy firm, Whitefish Energy Holdings, for work on the island's crippled electrical grid, the Oversight Board announced it would install an emergency manager at the utility. Since this would effectively remove control away from the Governor and PREPA's own board, the Governor objected to this action by the Oversight Board. The Governor subsequently requested that PREPA cancel the contract. In recent months, there have been five different executive directors of PREPA, which has added to the difficulty of the operation.</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152</a:t>
            </a:fld>
            <a:endParaRPr lang="en-US" altLang="en-US" dirty="0"/>
          </a:p>
        </p:txBody>
      </p:sp>
      <p:sp>
        <p:nvSpPr>
          <p:cNvPr id="7" name="Title 1">
            <a:extLst>
              <a:ext uri="{FF2B5EF4-FFF2-40B4-BE49-F238E27FC236}">
                <a16:creationId xmlns:a16="http://schemas.microsoft.com/office/drawing/2014/main" xmlns:p14="http://schemas.microsoft.com/office/powerpoint/2010/main" xmlns="" id="{D476F712-9072-BB44-A20B-C22D2600DFE3}"/>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1782627477"/>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3188" lvl="1" indent="-461963">
              <a:buNone/>
            </a:pPr>
            <a:r>
              <a:rPr lang="en-US" sz="1700" dirty="0"/>
              <a:t>(f)	In 2017, a Restructuring Support Agreement (</a:t>
            </a:r>
            <a:r>
              <a:rPr lang="en-US" altLang="en-US" sz="1700" dirty="0">
                <a:latin typeface="Arial" charset="0"/>
                <a:ea typeface="ＭＳ Ｐゴシック" charset="-128"/>
                <a:cs typeface="Helvetica" charset="0"/>
              </a:rPr>
              <a:t>"</a:t>
            </a:r>
            <a:r>
              <a:rPr lang="en-US" sz="1700" dirty="0"/>
              <a:t>RSA</a:t>
            </a:r>
            <a:r>
              <a:rPr lang="en-US" altLang="en-US" sz="1700" dirty="0">
                <a:latin typeface="Arial" charset="0"/>
                <a:ea typeface="ＭＳ Ｐゴシック" charset="-128"/>
                <a:cs typeface="Helvetica" charset="0"/>
              </a:rPr>
              <a:t>"</a:t>
            </a:r>
            <a:r>
              <a:rPr lang="en-US" sz="1700" dirty="0"/>
              <a:t>) had been negotiated between certain public debt creditors and PREPA that would have provided additional liquidity and concessions to the benefit of PREPA. The Oversight Board rejected the settlement and refused to certify the RSA for Title VI court approval in June of 2017. The Natural Resources Committee of the U.S. House of Representatives held hearings on July 25, 2018 concerning the PREPA management crisis and need to possibly change oversight from the Oversight Board to U.S. Department of Energy or some other qualified entity. After that hearing, progress on a new RSA was made with Oversight Board approval. The latest RSA would require bondholders to exchange their debt for two new classes of securities at a rate of 77.5¢ on the dollar. They would receive one type, which matures in about 40 years and pays 5.25% interest, at an exchange rate of 67.5¢ on the dollar. The second – so-called growth bonds that are due in 45 years and whose payments are pegged to the island's turnaround – would be exchanged at 10¢ on the dollar.</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153</a:t>
            </a:fld>
            <a:endParaRPr lang="en-US" altLang="en-US" dirty="0"/>
          </a:p>
        </p:txBody>
      </p:sp>
      <p:sp>
        <p:nvSpPr>
          <p:cNvPr id="7" name="Title 1">
            <a:extLst>
              <a:ext uri="{FF2B5EF4-FFF2-40B4-BE49-F238E27FC236}">
                <a16:creationId xmlns:a16="http://schemas.microsoft.com/office/drawing/2014/main" xmlns:p14="http://schemas.microsoft.com/office/powerpoint/2010/main" xmlns="" id="{D476F712-9072-BB44-A20B-C22D2600DFE3}"/>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4018836396"/>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3188" lvl="1" indent="-461963">
              <a:buNone/>
            </a:pPr>
            <a:r>
              <a:rPr lang="en-US" sz="1950" dirty="0"/>
              <a:t>(g)	Certain bondholders had sought the lifting of the stay in the bankruptcy, so that they could seek the appointment of a receiver for PREPA. The District Court denied this relief, but the First Circuit reversed holding that PROMESA did not prevent the lifting of the stay and remanded the case for consideration of what impediments action in another court might present to the Title III proceeding. 899 F.3d 13. The bond insurers have filed a renewed motion for the appointment of a receiver for PREPA given the significant mismanagement issues raised as detailed in the July 21, 2018 House Natural Resources hearing. The UCC has filed an objection to the lifting of the stay to appoint a receiver arguing the funds on deposit that secure the bonds are not decreasing in value. The matter has been adjourned to June 13, 2019.</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154</a:t>
            </a:fld>
            <a:endParaRPr lang="en-US" altLang="en-US" dirty="0"/>
          </a:p>
        </p:txBody>
      </p:sp>
      <p:sp>
        <p:nvSpPr>
          <p:cNvPr id="7" name="Title 1">
            <a:extLst>
              <a:ext uri="{FF2B5EF4-FFF2-40B4-BE49-F238E27FC236}">
                <a16:creationId xmlns:a16="http://schemas.microsoft.com/office/drawing/2014/main" xmlns:p14="http://schemas.microsoft.com/office/powerpoint/2010/main" xmlns="" id="{D476F712-9072-BB44-A20B-C22D2600DFE3}"/>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536229762"/>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3188" lvl="1" indent="-461963">
              <a:buNone/>
            </a:pPr>
            <a:r>
              <a:rPr lang="en-US" dirty="0"/>
              <a:t>(h)	On May 6, 2019, the Governor announced a definitive agreement with a substantial group of PREPA bondholders. Under the deal, holders of PREPA legacy debt will exchange their bonds for new bonds that will be paid off during the coming decades.</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155</a:t>
            </a:fld>
            <a:endParaRPr lang="en-US" altLang="en-US" dirty="0"/>
          </a:p>
        </p:txBody>
      </p:sp>
      <p:sp>
        <p:nvSpPr>
          <p:cNvPr id="7" name="Title 1">
            <a:extLst>
              <a:ext uri="{FF2B5EF4-FFF2-40B4-BE49-F238E27FC236}">
                <a16:creationId xmlns:a16="http://schemas.microsoft.com/office/drawing/2014/main" xmlns:p14="http://schemas.microsoft.com/office/powerpoint/2010/main" xmlns="" id="{D476F712-9072-BB44-A20B-C22D2600DFE3}"/>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201937747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914400" lvl="1" indent="-457200">
              <a:buNone/>
            </a:pPr>
            <a:r>
              <a:rPr lang="en-US" sz="1920" dirty="0"/>
              <a:t>7.	</a:t>
            </a:r>
            <a:r>
              <a:rPr lang="en-US" sz="1920" u="sng" dirty="0"/>
              <a:t>Puerto Rico Debt Investigation Report</a:t>
            </a:r>
            <a:r>
              <a:rPr lang="en-US" sz="1920" dirty="0"/>
              <a:t>. In August of 2018, the Oversight Board released a 600 page report focused on the cause of the approximately $74 billion of bond debt and $49 billion of unfunded pension liabilities. The report focused on the reliance on appropriations from the General Fund, short-term cash influxes from the Government Development Bank, and bond proceeds. On April 2, 2019, the Oversight Board filed a motion for an extension of the statute of limitations for filing avoidance actions which otherwise expires on May 20, 2019. The extension requested was for the avoidance actions to collect prior bond payments (principal or interest) on the G.O. Bonds (approximately $3 billion 2012 and 2015 issuances) and ERS and PBA Bonds which are subject to motion to invalidate on claims not legally issued. The extension requested was for 90 days after the respective court ruling on whether such bonds are legal and valid debt.</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156</a:t>
            </a:fld>
            <a:endParaRPr lang="en-US" altLang="en-US" dirty="0"/>
          </a:p>
        </p:txBody>
      </p:sp>
      <p:sp>
        <p:nvSpPr>
          <p:cNvPr id="7" name="Title 1">
            <a:extLst>
              <a:ext uri="{FF2B5EF4-FFF2-40B4-BE49-F238E27FC236}">
                <a16:creationId xmlns:a16="http://schemas.microsoft.com/office/drawing/2014/main" xmlns:p14="http://schemas.microsoft.com/office/powerpoint/2010/main" xmlns="" id="{AE996F94-A679-9E4A-9CEC-32F0540C35A7}"/>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72222405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914400" lvl="1" indent="-457200">
              <a:buNone/>
            </a:pPr>
            <a:r>
              <a:rPr lang="en-US" dirty="0"/>
              <a:t>8.	</a:t>
            </a:r>
            <a:r>
              <a:rPr lang="en-US" u="sng" dirty="0"/>
              <a:t>Costs of the proceedings</a:t>
            </a:r>
            <a:r>
              <a:rPr lang="en-US" dirty="0"/>
              <a:t>. For their work on what amounts to the largest municipal bankruptcy in history, the legal and financial professionals hired to represent Puerto Rico's government, public corporations, pensioners and committee of unsecured creditors had requested $77 million in fees and expenses in their first requests for interim compensation. Fees continue to mount, and through the Fourth Interim Fee Period, the total fees and expenses (through September 30, 2018) approved stands at $306 million. Now, even the court-appointed fee examiner has been awarded $1,795,890 in interim legal fees. The latest report by the fee examiner reflects a 5-7% rate increase by attorneys in the case.</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157</a:t>
            </a:fld>
            <a:endParaRPr lang="en-US" altLang="en-US" dirty="0"/>
          </a:p>
        </p:txBody>
      </p:sp>
      <p:sp>
        <p:nvSpPr>
          <p:cNvPr id="7" name="Title 1">
            <a:extLst>
              <a:ext uri="{FF2B5EF4-FFF2-40B4-BE49-F238E27FC236}">
                <a16:creationId xmlns:a16="http://schemas.microsoft.com/office/drawing/2014/main" xmlns:p14="http://schemas.microsoft.com/office/powerpoint/2010/main" xmlns="" id="{DE9AAFCD-A783-7A43-89D5-A06470322C16}"/>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357977743"/>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914400" lvl="1" indent="-457200">
              <a:buNone/>
            </a:pPr>
            <a:r>
              <a:rPr lang="en-US" dirty="0"/>
              <a:t>9.	</a:t>
            </a:r>
            <a:r>
              <a:rPr lang="en-US" u="sng" dirty="0"/>
              <a:t>Adversary proceedings</a:t>
            </a:r>
            <a:r>
              <a:rPr lang="en-US" dirty="0"/>
              <a:t>. There are now hundreds of adversary proceedings currently pending in the case. Recent adversary proceedings reflect efforts to expand the estate (at the expense of businesses and bondholders):</a:t>
            </a:r>
          </a:p>
          <a:p>
            <a:pPr marL="1374775" lvl="2" indent="-455613">
              <a:buNone/>
            </a:pPr>
            <a:r>
              <a:rPr lang="en-US" dirty="0"/>
              <a:t>(a)	The Oversight Board filed over 230 suits to recover or "</a:t>
            </a:r>
            <a:r>
              <a:rPr lang="en-US" dirty="0" err="1"/>
              <a:t>clawback</a:t>
            </a:r>
            <a:r>
              <a:rPr lang="en-US" dirty="0"/>
              <a:t>" $4.2 billion in government payments. The complaints purportedly seek to recover payments of more than $2.5 million without a valid contract or for whom payments did not match the respective contract during the four years prior to May 2017.</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158</a:t>
            </a:fld>
            <a:endParaRPr lang="en-US" altLang="en-US" dirty="0"/>
          </a:p>
        </p:txBody>
      </p:sp>
      <p:sp>
        <p:nvSpPr>
          <p:cNvPr id="7" name="Title 1">
            <a:extLst>
              <a:ext uri="{FF2B5EF4-FFF2-40B4-BE49-F238E27FC236}">
                <a16:creationId xmlns:a16="http://schemas.microsoft.com/office/drawing/2014/main" xmlns:p14="http://schemas.microsoft.com/office/powerpoint/2010/main" xmlns="" id="{DE9AAFCD-A783-7A43-89D5-A06470322C16}"/>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3409870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2"/>
          <p:cNvSpPr>
            <a:spLocks noGrp="1"/>
          </p:cNvSpPr>
          <p:nvPr>
            <p:ph idx="1"/>
          </p:nvPr>
        </p:nvSpPr>
        <p:spPr/>
        <p:txBody>
          <a:bodyPr/>
          <a:lstStyle/>
          <a:p>
            <a:pPr marL="914400" lvl="1" indent="-457200">
              <a:buNone/>
            </a:pPr>
            <a:r>
              <a:rPr lang="en-US" altLang="en-US" dirty="0">
                <a:latin typeface="Arial" charset="0"/>
                <a:ea typeface="ＭＳ Ｐゴシック" charset="-128"/>
                <a:cs typeface="Helvetica" charset="0"/>
              </a:rPr>
              <a:t>2.	</a:t>
            </a:r>
            <a:r>
              <a:rPr lang="en-US" altLang="en-US" u="sng" dirty="0">
                <a:latin typeface="Arial" charset="0"/>
                <a:ea typeface="ＭＳ Ｐゴシック" charset="-128"/>
                <a:cs typeface="Helvetica" charset="0"/>
              </a:rPr>
              <a:t>Correction of adverse federal policies that cost Puerto Rico billions such as the permanent repeal of the Jones Act, elimination of any inequalities in Medicare, Medicaid, SSI, EITC and CTC</a:t>
            </a:r>
            <a:r>
              <a:rPr lang="en-US" altLang="en-US" dirty="0">
                <a:latin typeface="Arial" charset="0"/>
                <a:ea typeface="ＭＳ Ｐゴシック" charset="-128"/>
                <a:cs typeface="Helvetica" charset="0"/>
              </a:rPr>
              <a:t> – Federal assistance in programs to develop new commerce and economic stimulation (such as encourage increased business activity and support manufacturing opportunities, high tech, green tech, creation of new energy generation and strategy for the short-term and long-range economic development plan by Puerto Rico that its creditors can buy into).</a:t>
            </a:r>
          </a:p>
        </p:txBody>
      </p:sp>
      <p:sp>
        <p:nvSpPr>
          <p:cNvPr id="21507"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charset="2"/>
              <a:buChar char="§"/>
              <a:defRPr sz="2400">
                <a:solidFill>
                  <a:srgbClr val="404040"/>
                </a:solidFill>
                <a:latin typeface="Arial" charset="0"/>
                <a:ea typeface="ＭＳ Ｐゴシック" charset="-128"/>
                <a:cs typeface="Helvetica" charset="0"/>
              </a:defRPr>
            </a:lvl1pPr>
            <a:lvl2pPr marL="37931725" indent="-37474525">
              <a:spcBef>
                <a:spcPct val="20000"/>
              </a:spcBef>
              <a:buFont typeface="Arial" charset="0"/>
              <a:buChar char="–"/>
              <a:defRPr sz="2000">
                <a:solidFill>
                  <a:srgbClr val="404040"/>
                </a:solidFill>
                <a:latin typeface="Arial" charset="0"/>
                <a:ea typeface="ＭＳ Ｐゴシック" charset="-128"/>
                <a:cs typeface="Helvetica" charset="0"/>
              </a:defRPr>
            </a:lvl2pPr>
            <a:lvl3pPr marL="1143000" indent="-228600">
              <a:spcBef>
                <a:spcPct val="20000"/>
              </a:spcBef>
              <a:buFont typeface="Wingdings" charset="2"/>
              <a:buChar char="§"/>
              <a:defRPr sz="2000">
                <a:solidFill>
                  <a:srgbClr val="404040"/>
                </a:solidFill>
                <a:latin typeface="Arial" charset="0"/>
                <a:ea typeface="ＭＳ Ｐゴシック" charset="-128"/>
                <a:cs typeface="Helvetica" charset="0"/>
              </a:defRPr>
            </a:lvl3pPr>
            <a:lvl4pPr marL="1600200" indent="-228600">
              <a:spcBef>
                <a:spcPct val="20000"/>
              </a:spcBef>
              <a:buFont typeface="Arial" charset="0"/>
              <a:buChar char="–"/>
              <a:defRPr>
                <a:solidFill>
                  <a:srgbClr val="404040"/>
                </a:solidFill>
                <a:latin typeface="Arial" charset="0"/>
                <a:ea typeface="ＭＳ Ｐゴシック" charset="-128"/>
                <a:cs typeface="Helvetica" charset="0"/>
              </a:defRPr>
            </a:lvl4pPr>
            <a:lvl5pPr marL="2057400" indent="-228600">
              <a:spcBef>
                <a:spcPct val="20000"/>
              </a:spcBef>
              <a:buFont typeface="Wingdings" charset="2"/>
              <a:buChar char="§"/>
              <a:defRPr>
                <a:solidFill>
                  <a:srgbClr val="404040"/>
                </a:solidFill>
                <a:latin typeface="Arial" charset="0"/>
                <a:ea typeface="ＭＳ Ｐゴシック" charset="-128"/>
                <a:cs typeface="Helvetica" charset="0"/>
              </a:defRPr>
            </a:lvl5pPr>
            <a:lvl6pPr marL="25146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6pPr>
            <a:lvl7pPr marL="29718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7pPr>
            <a:lvl8pPr marL="34290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8pPr>
            <a:lvl9pPr marL="38862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9pPr>
          </a:lstStyle>
          <a:p>
            <a:pPr>
              <a:spcBef>
                <a:spcPct val="0"/>
              </a:spcBef>
              <a:buFontTx/>
              <a:buNone/>
            </a:pPr>
            <a:fld id="{ADA2211F-932E-154D-AAD7-2A5DCF4F02AF}" type="slidenum">
              <a:rPr lang="en-US" altLang="en-US" sz="1000">
                <a:solidFill>
                  <a:srgbClr val="FFFFFF"/>
                </a:solidFill>
              </a:rPr>
              <a:pPr>
                <a:spcBef>
                  <a:spcPct val="0"/>
                </a:spcBef>
                <a:buFontTx/>
                <a:buNone/>
              </a:pPr>
              <a:t>15</a:t>
            </a:fld>
            <a:endParaRPr lang="en-US" altLang="en-US" sz="1000" dirty="0">
              <a:solidFill>
                <a:srgbClr val="FFFFFF"/>
              </a:solidFill>
            </a:endParaRPr>
          </a:p>
        </p:txBody>
      </p:sp>
      <p:sp>
        <p:nvSpPr>
          <p:cNvPr id="6" name="Title 11"/>
          <p:cNvSpPr>
            <a:spLocks noGrp="1"/>
          </p:cNvSpPr>
          <p:nvPr>
            <p:ph type="title"/>
          </p:nvPr>
        </p:nvSpPr>
        <p:spPr>
          <a:xfrm>
            <a:off x="457200" y="274638"/>
            <a:ext cx="8229600" cy="1143000"/>
          </a:xfrm>
        </p:spPr>
        <p:txBody>
          <a:bodyPr/>
          <a:lstStyle/>
          <a:p>
            <a:pPr marL="342900" indent="-342900"/>
            <a:r>
              <a:rPr lang="en-US" altLang="en-US" sz="2000" dirty="0">
                <a:latin typeface="Arial" charset="0"/>
                <a:ea typeface="ＭＳ Ｐゴシック" charset="-128"/>
                <a:cs typeface="Helvetica" charset="0"/>
              </a:rPr>
              <a:t>I.	The Gathering Storm of Puerto Rico's Financial Distress:</a:t>
            </a:r>
            <a:br>
              <a:rPr lang="en-US" altLang="en-US" sz="2000" dirty="0">
                <a:latin typeface="Arial" charset="0"/>
                <a:ea typeface="ＭＳ Ｐゴシック" charset="-128"/>
                <a:cs typeface="Helvetica" charset="0"/>
              </a:rPr>
            </a:br>
            <a:r>
              <a:rPr lang="en-US" altLang="en-US" sz="2000" dirty="0">
                <a:latin typeface="Arial" charset="0"/>
                <a:ea typeface="ＭＳ Ｐゴシック" charset="-128"/>
                <a:cs typeface="Helvetica" charset="0"/>
              </a:rPr>
              <a:t>To Understand the Purpose, Function and Desired Result of PROMESA, It Is Important to Understand the Systemic Causes of Puerto Rico's Financial Distress</a:t>
            </a:r>
          </a:p>
        </p:txBody>
      </p:sp>
    </p:spTree>
    <p:extLst>
      <p:ext uri="{BB962C8B-B14F-4D97-AF65-F5344CB8AC3E}">
        <p14:creationId xmlns:p14="http://schemas.microsoft.com/office/powerpoint/2010/main" val="38568364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4775" lvl="2" indent="-455613">
              <a:buNone/>
            </a:pPr>
            <a:r>
              <a:rPr lang="en-US" dirty="0"/>
              <a:t>(b)	The Oversight Board filed complaints to recover more than $1 billion from holders of bonds allegedly issued in excess of Puerto Rico's debt limit and from firms and advisors involved in the issuance of the bonds. The Board alleges that $6 billion in general obligation bonds issued in 2012 and 2014 violated the constitutional limits and the PBA bonds should have been counted toward the constitutional debt limit. The Board does not intend to prosecute the clawback litigation until the court has determined the bonds are invalid. (</a:t>
            </a:r>
            <a:r>
              <a:rPr lang="en-US" i="1" dirty="0"/>
              <a:t>See</a:t>
            </a:r>
            <a:r>
              <a:rPr lang="en-US" dirty="0"/>
              <a:t> discussion of motion to invalidate above.) Purportedly, small holders will not be targeted.</a:t>
            </a:r>
          </a:p>
          <a:p>
            <a:pPr marL="1374775" lvl="2" indent="-455613">
              <a:buNone/>
            </a:pPr>
            <a:r>
              <a:rPr lang="en-US" dirty="0"/>
              <a:t>(c)	This later adversary has been accompanied by motions to discover the identity of bondholders.</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159</a:t>
            </a:fld>
            <a:endParaRPr lang="en-US" altLang="en-US" dirty="0"/>
          </a:p>
        </p:txBody>
      </p:sp>
      <p:sp>
        <p:nvSpPr>
          <p:cNvPr id="7" name="Title 1">
            <a:extLst>
              <a:ext uri="{FF2B5EF4-FFF2-40B4-BE49-F238E27FC236}">
                <a16:creationId xmlns:a16="http://schemas.microsoft.com/office/drawing/2014/main" xmlns:p14="http://schemas.microsoft.com/office/powerpoint/2010/main" xmlns="" id="{DE9AAFCD-A783-7A43-89D5-A06470322C16}"/>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3743687674"/>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914400" lvl="1" indent="-457200">
              <a:buNone/>
            </a:pPr>
            <a:r>
              <a:rPr lang="en-US" dirty="0"/>
              <a:t>10.	</a:t>
            </a:r>
            <a:r>
              <a:rPr lang="en-US" u="sng" dirty="0"/>
              <a:t>Key disputes and rulings in the case to date</a:t>
            </a:r>
            <a:r>
              <a:rPr lang="en-US" dirty="0"/>
              <a:t>:</a:t>
            </a:r>
          </a:p>
          <a:p>
            <a:pPr marL="1371600" lvl="2" indent="-463550">
              <a:buNone/>
            </a:pPr>
            <a:r>
              <a:rPr lang="en-US" dirty="0"/>
              <a:t>(a)	</a:t>
            </a:r>
            <a:r>
              <a:rPr lang="en-US" u="sng" dirty="0"/>
              <a:t>The COFINA dispute</a:t>
            </a:r>
            <a:r>
              <a:rPr lang="en-US" dirty="0"/>
              <a:t>:</a:t>
            </a:r>
          </a:p>
          <a:p>
            <a:pPr marL="1603375" lvl="3" indent="-238125">
              <a:buFont typeface="Wingdings" pitchFamily="2" charset="2"/>
              <a:buChar char="§"/>
            </a:pPr>
            <a:r>
              <a:rPr lang="en-US" dirty="0"/>
              <a:t>COFINA was created for the purpose of financing the payment or refinancing of all or part of the debt of Puerto Rico. In order to assure repayment, a sales and use tax was approved that would be pledged to the payment of the COFINA bonds. Neither the Commonwealth nor its public instrumentalities (other than COFINA) are to be responsible for payment. The COFINA bonds purportedly had the benefit of special revenues and statutory lien protection.</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160</a:t>
            </a:fld>
            <a:endParaRPr lang="en-US" altLang="en-US" dirty="0"/>
          </a:p>
        </p:txBody>
      </p:sp>
      <p:sp>
        <p:nvSpPr>
          <p:cNvPr id="7" name="Title 1">
            <a:extLst>
              <a:ext uri="{FF2B5EF4-FFF2-40B4-BE49-F238E27FC236}">
                <a16:creationId xmlns:a16="http://schemas.microsoft.com/office/drawing/2014/main" xmlns:p14="http://schemas.microsoft.com/office/powerpoint/2010/main" xmlns="" id="{601B7239-AD6F-AF4F-A56E-7E5F97F368ED}"/>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193457218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603375" lvl="3" indent="-238125">
              <a:buFont typeface="Wingdings" pitchFamily="2" charset="2"/>
              <a:buChar char="§"/>
            </a:pPr>
            <a:r>
              <a:rPr lang="en-US" dirty="0"/>
              <a:t>In the Title III case, the COFINA structure had been challenged, including an adversary brought by the Unsecured Creditor Committee on behalf of the Oversight Board arguing the pledge of the tax is ineffective under the Constitution of Puerto Rico and applicable law and that the taxes belong to the Commonwealth's General Fund and therefore available to the holders of the Commonwealth's General Obligation Bonds.</a:t>
            </a:r>
          </a:p>
          <a:p>
            <a:pPr marL="1603375" lvl="3" indent="-238125">
              <a:buFont typeface="Wingdings" pitchFamily="2" charset="2"/>
              <a:buChar char="§"/>
            </a:pPr>
            <a:r>
              <a:rPr lang="en-US" dirty="0"/>
              <a:t>As noted, the matter has been settled and plan of adjustment confirmed on February 4, 2019.</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161</a:t>
            </a:fld>
            <a:endParaRPr lang="en-US" altLang="en-US" dirty="0"/>
          </a:p>
        </p:txBody>
      </p:sp>
      <p:sp>
        <p:nvSpPr>
          <p:cNvPr id="7" name="Title 1">
            <a:extLst>
              <a:ext uri="{FF2B5EF4-FFF2-40B4-BE49-F238E27FC236}">
                <a16:creationId xmlns:a16="http://schemas.microsoft.com/office/drawing/2014/main" xmlns:p14="http://schemas.microsoft.com/office/powerpoint/2010/main" xmlns="" id="{C9CA787D-B6D7-CC49-8C84-2B6F2884F8BD}"/>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1706921864"/>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1600" lvl="2" indent="-463550">
              <a:buNone/>
            </a:pPr>
            <a:r>
              <a:rPr lang="en-US" dirty="0"/>
              <a:t>(b)	</a:t>
            </a:r>
            <a:r>
              <a:rPr lang="en-US" u="sng" dirty="0"/>
              <a:t>Statutory lien ruling</a:t>
            </a:r>
            <a:r>
              <a:rPr lang="en-US" dirty="0"/>
              <a:t>:</a:t>
            </a:r>
          </a:p>
          <a:p>
            <a:pPr marL="1603375" lvl="3" indent="-238125">
              <a:buFont typeface="Wingdings" pitchFamily="2" charset="2"/>
              <a:buChar char="§"/>
            </a:pPr>
            <a:r>
              <a:rPr lang="en-US" dirty="0"/>
              <a:t>The importance of the language purporting to create the statutory lien and the nature of the document containing the key language was raised in the early days of the Title III proceeding for the Commonwealth of Puerto Rico. Holders of bonds of the Puerto Rico Highway and Transit Authority ("HTA") argued that their bonds were secured by a statutory lien arising from the HTA Enabling Act and the 1968 Bond Resolution. The First Circuit has issued the </a:t>
            </a:r>
            <a:r>
              <a:rPr lang="en-US" i="1" dirty="0"/>
              <a:t>Peaje</a:t>
            </a:r>
            <a:r>
              <a:rPr lang="en-US" dirty="0"/>
              <a:t> decision clarifying how a statutory lien is created.</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162</a:t>
            </a:fld>
            <a:endParaRPr lang="en-US" altLang="en-US" dirty="0"/>
          </a:p>
        </p:txBody>
      </p:sp>
      <p:sp>
        <p:nvSpPr>
          <p:cNvPr id="7" name="Title 1">
            <a:extLst>
              <a:ext uri="{FF2B5EF4-FFF2-40B4-BE49-F238E27FC236}">
                <a16:creationId xmlns:a16="http://schemas.microsoft.com/office/drawing/2014/main" xmlns:p14="http://schemas.microsoft.com/office/powerpoint/2010/main" xmlns="" id="{A0E54436-A85F-DA46-843A-8F70CE8FDCEB}"/>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3545712960"/>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603375" lvl="3" indent="-238125">
              <a:buFont typeface="Wingdings" pitchFamily="2" charset="2"/>
              <a:buChar char="§"/>
            </a:pPr>
            <a:r>
              <a:rPr lang="en-US" sz="1450" dirty="0"/>
              <a:t>In rejecting the bondholders' argument, the district court had distinguished the case before it from situations where the statute itself contained language creating a lien and required no further action for a lien to come into force. The HTA Enabling Act provided that HTA may issue bonds pursuant to resolutions, which resolutions "may" contain provisions "pledging" certain revenues to bondholders, which provisions "shall be a part of the contract with the holders of the bonds." According to the court, a "grant of authority to create liens does not make liens that [HTA] subsequently decided to create statutory in nature." Opinion and Order Denying Motion for Preliminary Injunction and Motion for Relief from the Automatic Stay, Peaje Investments LLC v. Puerto Rico Highways &amp; Transportation Authority (In re the Financial Oversight and Management Board for Puerto Rico, as representative of the Commonwealth of Puerto Rico) Case No. 17-151 (Sept. 8, 2017) ECF 240. The court then determined that the plaintiff's assertion that the 1968 Resolution created a statutory lien was not likely to succeed because the 1968 Resolution was not a statute. The plaintiff appealed the court's ruling to the U.S. Court of Appeals for the First Circuit and the First Circuit affirmed. The Court of Appeals noted that a statutory lien is present only if it attaches </a:t>
            </a:r>
            <a:r>
              <a:rPr lang="en-US" sz="1450" i="1" dirty="0"/>
              <a:t>automatically</a:t>
            </a:r>
            <a:r>
              <a:rPr lang="en-US" sz="1450" dirty="0"/>
              <a:t> upon an identified triggering event other than an agreement to grant the lien. 899 F.3d 1 (1st Cir. 2018).</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163</a:t>
            </a:fld>
            <a:endParaRPr lang="en-US" altLang="en-US" dirty="0"/>
          </a:p>
        </p:txBody>
      </p:sp>
      <p:sp>
        <p:nvSpPr>
          <p:cNvPr id="7" name="Title 1">
            <a:extLst>
              <a:ext uri="{FF2B5EF4-FFF2-40B4-BE49-F238E27FC236}">
                <a16:creationId xmlns:a16="http://schemas.microsoft.com/office/drawing/2014/main" xmlns:p14="http://schemas.microsoft.com/office/powerpoint/2010/main" xmlns="" id="{C312AB39-7BF9-B747-BD7B-724C43D344A3}"/>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4019292589"/>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1600" lvl="2" indent="-463550">
              <a:buNone/>
            </a:pPr>
            <a:r>
              <a:rPr lang="en-US" dirty="0"/>
              <a:t>(c)	</a:t>
            </a:r>
            <a:r>
              <a:rPr lang="en-US" u="sng" dirty="0"/>
              <a:t>Special revenues decision</a:t>
            </a:r>
            <a:r>
              <a:rPr lang="en-US" dirty="0"/>
              <a:t>:</a:t>
            </a:r>
          </a:p>
          <a:p>
            <a:pPr marL="1603375" lvl="3" indent="-238125">
              <a:buFont typeface="Wingdings" pitchFamily="2" charset="2"/>
              <a:buChar char="§"/>
            </a:pPr>
            <a:r>
              <a:rPr lang="en-US" sz="1770" dirty="0"/>
              <a:t>As previously mentioned, on January 30, 2018, the District Court issued its opinion (</a:t>
            </a:r>
            <a:r>
              <a:rPr lang="en-US" sz="1770" i="1" dirty="0"/>
              <a:t>Assured Guaranty Corp. v. Commonwealth of Puerto Rico (In re The Financial Oversight and Management Board for Puerto Rico, as representative of Commonwealth of Puerto Rico</a:t>
            </a:r>
            <a:r>
              <a:rPr lang="en-US" sz="1770" dirty="0"/>
              <a:t>)), unprecedented in special revenue jurisprudence. The insurer of bonds issued by the Puerto Rico Highways and Transportation Authority ("PRHTA") had filed an adversary proceeding requesting, among other things, an order requiring the defendants remit the revenues securing the PRHTA bonds to pay principal and interest. Both SIFMA and NFMA filed Amicus Curiae briefs supporting the reversal of the PROMESA court's limitation on payment of special revenues. Unfortunately, the First Circuit failed to follow the interpretation given Sections 922(d) and 928(a) by the </a:t>
            </a:r>
            <a:r>
              <a:rPr lang="en-US" sz="1770" i="1" dirty="0"/>
              <a:t>Jefferson County</a:t>
            </a:r>
            <a:r>
              <a:rPr lang="en-US" sz="1770" dirty="0"/>
              <a:t> court, commentators and the legislative history.</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164</a:t>
            </a:fld>
            <a:endParaRPr lang="en-US" altLang="en-US" dirty="0"/>
          </a:p>
        </p:txBody>
      </p:sp>
      <p:sp>
        <p:nvSpPr>
          <p:cNvPr id="7" name="Title 1">
            <a:extLst>
              <a:ext uri="{FF2B5EF4-FFF2-40B4-BE49-F238E27FC236}">
                <a16:creationId xmlns:a16="http://schemas.microsoft.com/office/drawing/2014/main" xmlns:p14="http://schemas.microsoft.com/office/powerpoint/2010/main" xmlns="" id="{AC317D75-921E-F04B-AB58-73B102FBCD3D}"/>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4079999446"/>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1600" lvl="2" indent="-463550">
              <a:buNone/>
            </a:pPr>
            <a:r>
              <a:rPr lang="en-US" dirty="0"/>
              <a:t>(d)	</a:t>
            </a:r>
            <a:r>
              <a:rPr lang="en-US" u="sng" dirty="0"/>
              <a:t>General obligation bondholder suit</a:t>
            </a:r>
            <a:r>
              <a:rPr lang="en-US" dirty="0"/>
              <a:t>:</a:t>
            </a:r>
          </a:p>
          <a:p>
            <a:pPr marL="1603375" lvl="3" indent="-238125">
              <a:buFont typeface="Wingdings" pitchFamily="2" charset="2"/>
              <a:buChar char="§"/>
            </a:pPr>
            <a:r>
              <a:rPr lang="en-US" dirty="0"/>
              <a:t>By order dated January 30, 2018, the court has dismissed the Complaint filed by a number of general obligation bondholders led by Aurelius Capital. The bondholders asserted that as "Constitutional Debtholders," they are secured by a first lien on all the Commonwealth's available resources and that they were entitled to special property tax revenues and the proceeds of certain taxes and fees generally used to repay certain Commonwealth instrumentality obligations that can be "clawed back." Further, they said that the Commonwealth failed to segregate revenues and dedicate them to the payment of debt service on Constitutional Debt.</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165</a:t>
            </a:fld>
            <a:endParaRPr lang="en-US" altLang="en-US" dirty="0"/>
          </a:p>
        </p:txBody>
      </p:sp>
      <p:sp>
        <p:nvSpPr>
          <p:cNvPr id="7" name="Title 1">
            <a:extLst>
              <a:ext uri="{FF2B5EF4-FFF2-40B4-BE49-F238E27FC236}">
                <a16:creationId xmlns:a16="http://schemas.microsoft.com/office/drawing/2014/main" xmlns:p14="http://schemas.microsoft.com/office/powerpoint/2010/main" xmlns="" id="{3001C779-401F-9745-8A1A-5D049AE49170}"/>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361513821"/>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603375" lvl="3" indent="-238125">
              <a:buFont typeface="Wingdings" pitchFamily="2" charset="2"/>
              <a:buChar char="§"/>
            </a:pPr>
            <a:r>
              <a:rPr lang="en-US" dirty="0"/>
              <a:t>Judge Swain dismissed a plaintiffs' request for a ruling that the revenues were "restricted" as vague and inconclusive and insufficient to frame a case or controversy. "The Court thus lacks subject matter jurisdiction of that aspect of the request," she said.</a:t>
            </a:r>
          </a:p>
          <a:p>
            <a:pPr marL="1603375" lvl="3" indent="-238125">
              <a:buFont typeface="Wingdings" pitchFamily="2" charset="2"/>
              <a:buChar char="§"/>
            </a:pPr>
            <a:r>
              <a:rPr lang="en-US" dirty="0"/>
              <a:t>Further, the judge dismissed the rest of the suit holding she could not order the government to make payments because she lacked jurisdiction.</a:t>
            </a:r>
          </a:p>
          <a:p>
            <a:pPr marL="1603375" lvl="3" indent="-238125">
              <a:buFont typeface="Wingdings" pitchFamily="2" charset="2"/>
              <a:buChar char="§"/>
            </a:pPr>
            <a:r>
              <a:rPr lang="en-US" dirty="0"/>
              <a:t>The First Circuit affirmed the decision of the District Court (919 F.3d 638 (1</a:t>
            </a:r>
            <a:r>
              <a:rPr lang="en-US" baseline="30000" dirty="0"/>
              <a:t>st</a:t>
            </a:r>
            <a:r>
              <a:rPr lang="en-US" dirty="0"/>
              <a:t> Cir. 2019)), holding there was as yet no actual case or controversy and that the Court could not interfere with the Commonwealth's powers or property.</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166</a:t>
            </a:fld>
            <a:endParaRPr lang="en-US" altLang="en-US" dirty="0"/>
          </a:p>
        </p:txBody>
      </p:sp>
      <p:sp>
        <p:nvSpPr>
          <p:cNvPr id="7" name="Title 1">
            <a:extLst>
              <a:ext uri="{FF2B5EF4-FFF2-40B4-BE49-F238E27FC236}">
                <a16:creationId xmlns:a16="http://schemas.microsoft.com/office/drawing/2014/main" xmlns:p14="http://schemas.microsoft.com/office/powerpoint/2010/main" xmlns="" id="{EABCBB75-861E-8F41-95EE-1EEB0251B735}"/>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190667724"/>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1600" lvl="2" indent="-454025">
              <a:buNone/>
            </a:pPr>
            <a:r>
              <a:rPr lang="en-US" dirty="0"/>
              <a:t>(e)	</a:t>
            </a:r>
            <a:r>
              <a:rPr lang="en-US" u="sng" dirty="0"/>
              <a:t>Insurers challenge to fiscal plan and claims for payments of special revenues</a:t>
            </a:r>
            <a:r>
              <a:rPr lang="en-US" dirty="0"/>
              <a:t>:</a:t>
            </a:r>
          </a:p>
          <a:p>
            <a:pPr marL="1603375" lvl="3" indent="-238125">
              <a:buFont typeface="Wingdings" pitchFamily="2" charset="2"/>
              <a:buChar char="§"/>
            </a:pPr>
            <a:r>
              <a:rPr lang="en-US" dirty="0"/>
              <a:t>Insurers insured bonds issued by PRHTA, the Puerto Rico Convention Center District Authority ("PRCCDA") and the Puerto Rico Infrastructure Financing Authority ("PRIFA"). The insurers allege the bonds are secured by special revenues.</a:t>
            </a:r>
          </a:p>
          <a:p>
            <a:pPr marL="1603375" lvl="3" indent="-238125">
              <a:buFont typeface="Wingdings" pitchFamily="2" charset="2"/>
              <a:buChar char="§"/>
            </a:pPr>
            <a:r>
              <a:rPr lang="en-US" dirty="0"/>
              <a:t>Plaintiffs allege the fiscal plans authorize the Commonwealth to redirect the pledged special revenues to the Commonwealth and instructed the bond trustee for the PRHTA bonds to refrain from making a scheduled payment from the reserve account.</a:t>
            </a:r>
          </a:p>
          <a:p>
            <a:pPr marL="1603375" lvl="3" indent="-238125">
              <a:buFont typeface="Wingdings" pitchFamily="2" charset="2"/>
              <a:buChar char="§"/>
            </a:pPr>
            <a:r>
              <a:rPr lang="en-US" dirty="0"/>
              <a:t>Citing Section 305 of PROMESA, the judge dismissed the adversary proceeding in an opinion also dated January 30, 2018.</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167</a:t>
            </a:fld>
            <a:endParaRPr lang="en-US" altLang="en-US" dirty="0"/>
          </a:p>
        </p:txBody>
      </p:sp>
      <p:sp>
        <p:nvSpPr>
          <p:cNvPr id="7" name="Title 1">
            <a:extLst>
              <a:ext uri="{FF2B5EF4-FFF2-40B4-BE49-F238E27FC236}">
                <a16:creationId xmlns:a16="http://schemas.microsoft.com/office/drawing/2014/main" xmlns:p14="http://schemas.microsoft.com/office/powerpoint/2010/main" xmlns="" id="{9C727159-6D26-8640-998E-C5C911E4864A}"/>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958992085"/>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603375" lvl="3" indent="-238125">
              <a:buFont typeface="Wingdings" pitchFamily="2" charset="2"/>
              <a:buChar char="§"/>
            </a:pPr>
            <a:r>
              <a:rPr lang="en-US" dirty="0"/>
              <a:t>Judge Swain sided with government's assertion that her court lacked the power to order payment of pledged special revenues to bondholders or to evaluate challenges to the fiscal plans at this time. She also sided with government assertions that Section 305 of the PROMESA federal law deprived the court of jurisdiction to grant the relief the bond insurers were seeking, which was an order declaring that revenues must be disbursed to its bonds.</a:t>
            </a:r>
          </a:p>
          <a:p>
            <a:pPr marL="1603375" lvl="3" indent="-238125">
              <a:buFont typeface="Wingdings" pitchFamily="2" charset="2"/>
              <a:buChar char="§"/>
            </a:pPr>
            <a:r>
              <a:rPr lang="en-US" dirty="0"/>
              <a:t>After analyzing the law, the judge concluded that "</a:t>
            </a:r>
            <a:r>
              <a:rPr lang="en-US" dirty="0" err="1"/>
              <a:t>Promesa</a:t>
            </a:r>
            <a:r>
              <a:rPr lang="en-US" dirty="0"/>
              <a:t> Section 305's prohibitions on interference with debtor property interest, revenues and use and enjoyment of income-producing property" deprive her court from interfering was the debtors' dealings.</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168</a:t>
            </a:fld>
            <a:endParaRPr lang="en-US" altLang="en-US" dirty="0"/>
          </a:p>
        </p:txBody>
      </p:sp>
      <p:sp>
        <p:nvSpPr>
          <p:cNvPr id="7" name="Title 1">
            <a:extLst>
              <a:ext uri="{FF2B5EF4-FFF2-40B4-BE49-F238E27FC236}">
                <a16:creationId xmlns:a16="http://schemas.microsoft.com/office/drawing/2014/main" xmlns:p14="http://schemas.microsoft.com/office/powerpoint/2010/main" xmlns="" id="{E8E37E07-5939-7540-A509-8FEDC81F659B}"/>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21607113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2"/>
          <p:cNvSpPr>
            <a:spLocks noGrp="1"/>
          </p:cNvSpPr>
          <p:nvPr>
            <p:ph idx="1"/>
          </p:nvPr>
        </p:nvSpPr>
        <p:spPr/>
        <p:txBody>
          <a:bodyPr/>
          <a:lstStyle/>
          <a:p>
            <a:pPr marL="914400" lvl="1" indent="-457200">
              <a:buNone/>
            </a:pPr>
            <a:r>
              <a:rPr lang="en-US" altLang="en-US" sz="1600" dirty="0">
                <a:latin typeface="Arial" charset="0"/>
                <a:ea typeface="ＭＳ Ｐゴシック" charset="-128"/>
                <a:cs typeface="Helvetica" charset="0"/>
              </a:rPr>
              <a:t>3.	</a:t>
            </a:r>
            <a:r>
              <a:rPr lang="en-US" altLang="en-US" sz="1600" u="sng" dirty="0">
                <a:latin typeface="Arial" charset="0"/>
                <a:ea typeface="ＭＳ Ｐゴシック" charset="-128"/>
                <a:cs typeface="Helvetica" charset="0"/>
              </a:rPr>
              <a:t>Solving the tax collection problem through identification and implementation of new or increased tax sources along with increasing efficiency of tax collection</a:t>
            </a:r>
            <a:r>
              <a:rPr lang="en-US" altLang="en-US" sz="1600" dirty="0">
                <a:latin typeface="Arial" charset="0"/>
                <a:ea typeface="ＭＳ Ｐゴシック" charset="-128"/>
                <a:cs typeface="Helvetica" charset="0"/>
              </a:rPr>
              <a:t> – The exploration of new tax policies that would stimulate economic development and new tax sources that do not adversely affect such economic development efforts should be undertaken. Further dealing with subterranean economy and deficiencies in tax collection methods is important. As the "shared economy" continues to grow, traditional tax sources' viability will be questioned, such as gas and fuel taxes in the rise of electric autonomous vehicles, online sales and sales taxes not collected or collected at point of distribution rather than the point of the sale. Traditional tax sources will be further challenged by the Airbnb phenomenon and accompanying failure to pay state and local taxes, automation replacing workers thereby eliminating income tax on salaries and consumer taxes on expenditures by workers, shared equipment by groups of individuals eliminating purchases by each household, such as recreational and gardening equipment that is used periodically. This financial crisis is an opportunity for Puerto Rico to develop the next generation of taxation that effectively captures income, wealth, consumption and value added.</a:t>
            </a:r>
          </a:p>
        </p:txBody>
      </p:sp>
      <p:sp>
        <p:nvSpPr>
          <p:cNvPr id="21507"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charset="2"/>
              <a:buChar char="§"/>
              <a:defRPr sz="2400">
                <a:solidFill>
                  <a:srgbClr val="404040"/>
                </a:solidFill>
                <a:latin typeface="Arial" charset="0"/>
                <a:ea typeface="ＭＳ Ｐゴシック" charset="-128"/>
                <a:cs typeface="Helvetica" charset="0"/>
              </a:defRPr>
            </a:lvl1pPr>
            <a:lvl2pPr marL="37931725" indent="-37474525">
              <a:spcBef>
                <a:spcPct val="20000"/>
              </a:spcBef>
              <a:buFont typeface="Arial" charset="0"/>
              <a:buChar char="–"/>
              <a:defRPr sz="2000">
                <a:solidFill>
                  <a:srgbClr val="404040"/>
                </a:solidFill>
                <a:latin typeface="Arial" charset="0"/>
                <a:ea typeface="ＭＳ Ｐゴシック" charset="-128"/>
                <a:cs typeface="Helvetica" charset="0"/>
              </a:defRPr>
            </a:lvl2pPr>
            <a:lvl3pPr marL="1143000" indent="-228600">
              <a:spcBef>
                <a:spcPct val="20000"/>
              </a:spcBef>
              <a:buFont typeface="Wingdings" charset="2"/>
              <a:buChar char="§"/>
              <a:defRPr sz="2000">
                <a:solidFill>
                  <a:srgbClr val="404040"/>
                </a:solidFill>
                <a:latin typeface="Arial" charset="0"/>
                <a:ea typeface="ＭＳ Ｐゴシック" charset="-128"/>
                <a:cs typeface="Helvetica" charset="0"/>
              </a:defRPr>
            </a:lvl3pPr>
            <a:lvl4pPr marL="1600200" indent="-228600">
              <a:spcBef>
                <a:spcPct val="20000"/>
              </a:spcBef>
              <a:buFont typeface="Arial" charset="0"/>
              <a:buChar char="–"/>
              <a:defRPr>
                <a:solidFill>
                  <a:srgbClr val="404040"/>
                </a:solidFill>
                <a:latin typeface="Arial" charset="0"/>
                <a:ea typeface="ＭＳ Ｐゴシック" charset="-128"/>
                <a:cs typeface="Helvetica" charset="0"/>
              </a:defRPr>
            </a:lvl4pPr>
            <a:lvl5pPr marL="2057400" indent="-228600">
              <a:spcBef>
                <a:spcPct val="20000"/>
              </a:spcBef>
              <a:buFont typeface="Wingdings" charset="2"/>
              <a:buChar char="§"/>
              <a:defRPr>
                <a:solidFill>
                  <a:srgbClr val="404040"/>
                </a:solidFill>
                <a:latin typeface="Arial" charset="0"/>
                <a:ea typeface="ＭＳ Ｐゴシック" charset="-128"/>
                <a:cs typeface="Helvetica" charset="0"/>
              </a:defRPr>
            </a:lvl5pPr>
            <a:lvl6pPr marL="25146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6pPr>
            <a:lvl7pPr marL="29718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7pPr>
            <a:lvl8pPr marL="34290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8pPr>
            <a:lvl9pPr marL="38862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9pPr>
          </a:lstStyle>
          <a:p>
            <a:pPr>
              <a:spcBef>
                <a:spcPct val="0"/>
              </a:spcBef>
              <a:buFontTx/>
              <a:buNone/>
            </a:pPr>
            <a:fld id="{ADA2211F-932E-154D-AAD7-2A5DCF4F02AF}" type="slidenum">
              <a:rPr lang="en-US" altLang="en-US" sz="1000">
                <a:solidFill>
                  <a:srgbClr val="FFFFFF"/>
                </a:solidFill>
              </a:rPr>
              <a:pPr>
                <a:spcBef>
                  <a:spcPct val="0"/>
                </a:spcBef>
                <a:buFontTx/>
                <a:buNone/>
              </a:pPr>
              <a:t>16</a:t>
            </a:fld>
            <a:endParaRPr lang="en-US" altLang="en-US" sz="1000" dirty="0">
              <a:solidFill>
                <a:srgbClr val="FFFFFF"/>
              </a:solidFill>
            </a:endParaRPr>
          </a:p>
        </p:txBody>
      </p:sp>
      <p:sp>
        <p:nvSpPr>
          <p:cNvPr id="6" name="Title 11"/>
          <p:cNvSpPr>
            <a:spLocks noGrp="1"/>
          </p:cNvSpPr>
          <p:nvPr>
            <p:ph type="title"/>
          </p:nvPr>
        </p:nvSpPr>
        <p:spPr>
          <a:xfrm>
            <a:off x="457200" y="274638"/>
            <a:ext cx="8229600" cy="1143000"/>
          </a:xfrm>
        </p:spPr>
        <p:txBody>
          <a:bodyPr/>
          <a:lstStyle/>
          <a:p>
            <a:pPr marL="342900" indent="-342900"/>
            <a:r>
              <a:rPr lang="en-US" altLang="en-US" sz="2000" dirty="0">
                <a:latin typeface="Arial" charset="0"/>
                <a:ea typeface="ＭＳ Ｐゴシック" charset="-128"/>
                <a:cs typeface="Helvetica" charset="0"/>
              </a:rPr>
              <a:t>I.	The Gathering Storm of Puerto Rico's Financial Distress:</a:t>
            </a:r>
            <a:br>
              <a:rPr lang="en-US" altLang="en-US" sz="2000" dirty="0">
                <a:latin typeface="Arial" charset="0"/>
                <a:ea typeface="ＭＳ Ｐゴシック" charset="-128"/>
                <a:cs typeface="Helvetica" charset="0"/>
              </a:rPr>
            </a:br>
            <a:r>
              <a:rPr lang="en-US" altLang="en-US" sz="2000" dirty="0">
                <a:latin typeface="Arial" charset="0"/>
                <a:ea typeface="ＭＳ Ｐゴシック" charset="-128"/>
                <a:cs typeface="Helvetica" charset="0"/>
              </a:rPr>
              <a:t>To Understand the Purpose, Function and Desired Result of PROMESA, It Is Important to Understand the Systemic Causes of Puerto Rico's Financial Distress</a:t>
            </a:r>
          </a:p>
        </p:txBody>
      </p:sp>
    </p:spTree>
    <p:extLst>
      <p:ext uri="{BB962C8B-B14F-4D97-AF65-F5344CB8AC3E}">
        <p14:creationId xmlns:p14="http://schemas.microsoft.com/office/powerpoint/2010/main" val="2031564528"/>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603375" lvl="3" indent="-238125">
              <a:buFont typeface="Wingdings" pitchFamily="2" charset="2"/>
              <a:buChar char="§"/>
            </a:pPr>
            <a:r>
              <a:rPr lang="en-US" dirty="0"/>
              <a:t>She also said the insurers had not submitted evidence to rebut the territory's enactment of emergency measures that disrupted debt service payments.</a:t>
            </a:r>
          </a:p>
          <a:p>
            <a:pPr marL="1603375" lvl="3" indent="-238125">
              <a:buFont typeface="Wingdings" pitchFamily="2" charset="2"/>
              <a:buChar char="§"/>
            </a:pPr>
            <a:r>
              <a:rPr lang="en-US" dirty="0"/>
              <a:t>In effect, these special revenue bonds were treated as subject to the automatic stay and did not need to be paid during the case.</a:t>
            </a:r>
          </a:p>
          <a:p>
            <a:pPr marL="1371600" lvl="2" indent="-454025">
              <a:buNone/>
            </a:pPr>
            <a:r>
              <a:rPr lang="en-US" dirty="0"/>
              <a:t>(f)	</a:t>
            </a:r>
            <a:r>
              <a:rPr lang="en-US" u="sng" dirty="0"/>
              <a:t>Interest payments on pension bonds</a:t>
            </a:r>
            <a:r>
              <a:rPr lang="en-US" dirty="0"/>
              <a:t>:</a:t>
            </a:r>
          </a:p>
          <a:p>
            <a:pPr marL="1603375" lvl="3" indent="-238125">
              <a:buFont typeface="Wingdings" pitchFamily="2" charset="2"/>
              <a:buChar char="§"/>
            </a:pPr>
            <a:r>
              <a:rPr lang="en-US" dirty="0"/>
              <a:t>In December of 2017, the court entered an order providing that monthly interest payments must continue to be paid from a prepetition segregated account until the fund is exhausted until the court makes a final determination as to the validity of the pledged security lien.</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169</a:t>
            </a:fld>
            <a:endParaRPr lang="en-US" altLang="en-US" dirty="0"/>
          </a:p>
        </p:txBody>
      </p:sp>
      <p:sp>
        <p:nvSpPr>
          <p:cNvPr id="7" name="Title 1">
            <a:extLst>
              <a:ext uri="{FF2B5EF4-FFF2-40B4-BE49-F238E27FC236}">
                <a16:creationId xmlns:a16="http://schemas.microsoft.com/office/drawing/2014/main" xmlns:p14="http://schemas.microsoft.com/office/powerpoint/2010/main" xmlns="" id="{AC6112B0-D96D-AD49-A93F-7BC76357FE62}"/>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1907755851"/>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1600" lvl="2" indent="-454025">
              <a:buNone/>
            </a:pPr>
            <a:r>
              <a:rPr lang="en-US" dirty="0"/>
              <a:t>(g)	</a:t>
            </a:r>
            <a:r>
              <a:rPr lang="en-US" u="sng" dirty="0"/>
              <a:t>Intervention by the Unsecured Creditors' Committee</a:t>
            </a:r>
            <a:r>
              <a:rPr lang="en-US" dirty="0"/>
              <a:t>:</a:t>
            </a:r>
          </a:p>
          <a:p>
            <a:pPr marL="1603375" lvl="3" indent="-238125">
              <a:buFont typeface="Wingdings" pitchFamily="2" charset="2"/>
              <a:buChar char="§"/>
            </a:pPr>
            <a:r>
              <a:rPr lang="en-US" dirty="0"/>
              <a:t>The District Court had denied the request of Creditors' Committee to intervene in an adversary proceeding in the Title III case. On appeal, the First Circuit held that while the Creditors' Committee had an absolute right to intervene, the scope of the intervention was in the court's discretion. 872 F.3d 57 (1</a:t>
            </a:r>
            <a:r>
              <a:rPr lang="en-US" baseline="30000" dirty="0"/>
              <a:t>st</a:t>
            </a:r>
            <a:r>
              <a:rPr lang="en-US" dirty="0"/>
              <a:t> Cir. 2017).</a:t>
            </a:r>
          </a:p>
          <a:p>
            <a:pPr marL="1603375" lvl="3" indent="-238125">
              <a:buFont typeface="Wingdings" pitchFamily="2" charset="2"/>
              <a:buChar char="§"/>
            </a:pPr>
            <a:endParaRPr lang="en-US" dirty="0"/>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170</a:t>
            </a:fld>
            <a:endParaRPr lang="en-US" altLang="en-US" dirty="0"/>
          </a:p>
        </p:txBody>
      </p:sp>
      <p:sp>
        <p:nvSpPr>
          <p:cNvPr id="7" name="Title 1">
            <a:extLst>
              <a:ext uri="{FF2B5EF4-FFF2-40B4-BE49-F238E27FC236}">
                <a16:creationId xmlns:a16="http://schemas.microsoft.com/office/drawing/2014/main" xmlns:p14="http://schemas.microsoft.com/office/powerpoint/2010/main" xmlns="" id="{AC6112B0-D96D-AD49-A93F-7BC76357FE62}"/>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2244080519"/>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171</a:t>
            </a:fld>
            <a:endParaRPr lang="en-US" altLang="en-US" dirty="0"/>
          </a:p>
        </p:txBody>
      </p:sp>
      <p:sp>
        <p:nvSpPr>
          <p:cNvPr id="6" name="Content Placeholder 2"/>
          <p:cNvSpPr>
            <a:spLocks noGrp="1"/>
          </p:cNvSpPr>
          <p:nvPr>
            <p:ph idx="1"/>
          </p:nvPr>
        </p:nvSpPr>
        <p:spPr>
          <a:xfrm>
            <a:off x="457200" y="1600200"/>
            <a:ext cx="8229600" cy="4525963"/>
          </a:xfrm>
        </p:spPr>
        <p:txBody>
          <a:bodyPr/>
          <a:lstStyle/>
          <a:p>
            <a:pPr marL="0" indent="0">
              <a:buNone/>
            </a:pPr>
            <a:r>
              <a:rPr lang="en-US" sz="2000" b="1" dirty="0">
                <a:effectLst/>
              </a:rPr>
              <a:t>Summary of debt outstanding as of February 2017 ($MM)</a:t>
            </a:r>
          </a:p>
          <a:p>
            <a:pPr marL="0" indent="0">
              <a:buNone/>
            </a:pPr>
            <a:endParaRPr lang="en-US" sz="2300" b="1" dirty="0"/>
          </a:p>
          <a:p>
            <a:pPr marL="0" indent="0">
              <a:buNone/>
            </a:pPr>
            <a:endParaRPr lang="en-US" sz="2300" b="1" dirty="0"/>
          </a:p>
          <a:p>
            <a:pPr marL="0" indent="0">
              <a:buNone/>
            </a:pPr>
            <a:endParaRPr lang="en-US" sz="2300" b="1" dirty="0"/>
          </a:p>
          <a:p>
            <a:pPr marL="0" indent="0">
              <a:buNone/>
            </a:pPr>
            <a:endParaRPr lang="en-US" sz="2300" b="1" dirty="0"/>
          </a:p>
          <a:p>
            <a:pPr marL="0" indent="0">
              <a:buNone/>
            </a:pPr>
            <a:endParaRPr lang="en-US" sz="2300" b="1" dirty="0"/>
          </a:p>
          <a:p>
            <a:pPr marL="0" indent="0">
              <a:buNone/>
            </a:pPr>
            <a:endParaRPr lang="en-US" sz="2300" b="1" dirty="0"/>
          </a:p>
          <a:p>
            <a:pPr marL="0" indent="0">
              <a:buNone/>
            </a:pPr>
            <a:endParaRPr lang="en-US" sz="2300" b="1" dirty="0"/>
          </a:p>
          <a:p>
            <a:pPr marL="0" indent="0">
              <a:buNone/>
            </a:pPr>
            <a:endParaRPr lang="en-US" sz="2000" b="1" dirty="0"/>
          </a:p>
          <a:p>
            <a:pPr marL="0" indent="0">
              <a:spcBef>
                <a:spcPts val="0"/>
              </a:spcBef>
              <a:buNone/>
            </a:pPr>
            <a:r>
              <a:rPr lang="en-US" sz="600" b="1" dirty="0"/>
              <a:t>Notes:</a:t>
            </a:r>
          </a:p>
          <a:p>
            <a:pPr marL="114300" indent="-114300">
              <a:spcBef>
                <a:spcPts val="0"/>
              </a:spcBef>
              <a:buNone/>
            </a:pPr>
            <a:r>
              <a:rPr lang="en-US" sz="600" dirty="0"/>
              <a:t>1)	Unpaid principal and interest includes debt service that has been paid by insurers and is owed by the government</a:t>
            </a:r>
          </a:p>
          <a:p>
            <a:pPr marL="114300" indent="-114300">
              <a:spcBef>
                <a:spcPts val="0"/>
              </a:spcBef>
              <a:buNone/>
            </a:pPr>
            <a:r>
              <a:rPr lang="en-US" sz="600" dirty="0"/>
              <a:t>2)	HTA includes Teodoro Moscoso bonds</a:t>
            </a:r>
          </a:p>
          <a:p>
            <a:pPr marL="114300" indent="-114300">
              <a:spcBef>
                <a:spcPts val="0"/>
              </a:spcBef>
              <a:buNone/>
            </a:pPr>
            <a:r>
              <a:rPr lang="en-US" sz="600" dirty="0"/>
              <a:t>3)	GDB private loans includes Tourism Development Fund ("TDF") guarantees</a:t>
            </a:r>
          </a:p>
          <a:p>
            <a:pPr marL="114300" indent="-114300">
              <a:spcBef>
                <a:spcPts val="0"/>
              </a:spcBef>
              <a:buNone/>
            </a:pPr>
            <a:r>
              <a:rPr lang="en-US" sz="600" dirty="0"/>
              <a:t>4)	Includes GDB Senior Guaranteed Notes Series 2013-B1 ("CFSE")</a:t>
            </a:r>
          </a:p>
          <a:p>
            <a:pPr marL="114300" indent="-114300">
              <a:spcBef>
                <a:spcPts val="0"/>
              </a:spcBef>
              <a:buNone/>
            </a:pPr>
            <a:r>
              <a:rPr lang="en-US" sz="600" dirty="0"/>
              <a:t>5)	PRIFA includes PRIFA Rum bonds, PRIFA Petroleum Products Excise Tax BANs, PRIFA Port Authority bonds and $34.9m of PRIFA ASSMCA bonds</a:t>
            </a:r>
          </a:p>
          <a:p>
            <a:pPr marL="114300" indent="-114300">
              <a:spcBef>
                <a:spcPts val="0"/>
              </a:spcBef>
              <a:buNone/>
            </a:pPr>
            <a:r>
              <a:rPr lang="en-US" sz="600" dirty="0"/>
              <a:t>6)	UPR includes $64.2m of AFICA Desarrollos Universitarios University Plaza Project bonds</a:t>
            </a:r>
          </a:p>
          <a:p>
            <a:pPr marL="114300" indent="-114300">
              <a:spcBef>
                <a:spcPts val="0"/>
              </a:spcBef>
              <a:buNone/>
            </a:pPr>
            <a:r>
              <a:rPr lang="en-US" sz="600" dirty="0"/>
              <a:t>7)	PRASA bonds includes Revenue Bonds, Rural Development Bonds, Guaranteed 2008 Ref Bonds</a:t>
            </a:r>
          </a:p>
          <a:p>
            <a:pPr marL="114300" indent="-114300">
              <a:spcBef>
                <a:spcPts val="0"/>
              </a:spcBef>
              <a:buNone/>
            </a:pPr>
            <a:r>
              <a:rPr lang="en-US" sz="600" dirty="0"/>
              <a:t>8)	Municipality Related Debt includes AFICA Guyanabo Municipal Government Center and Guaynabo Warehouse for Emergencies bonds</a:t>
            </a:r>
          </a:p>
        </p:txBody>
      </p:sp>
      <p:graphicFrame>
        <p:nvGraphicFramePr>
          <p:cNvPr id="7" name="Object 6"/>
          <p:cNvGraphicFramePr>
            <a:graphicFrameLocks noChangeAspect="1"/>
          </p:cNvGraphicFramePr>
          <p:nvPr>
            <p:extLst>
              <p:ext uri="{D42A27DB-BD31-4B8C-83A1-F6EECF244321}">
                <p14:modId xmlns:p14="http://schemas.microsoft.com/office/powerpoint/2010/main" val="1453385016"/>
              </p:ext>
            </p:extLst>
          </p:nvPr>
        </p:nvGraphicFramePr>
        <p:xfrm>
          <a:off x="520700" y="1992313"/>
          <a:ext cx="8402638" cy="3341687"/>
        </p:xfrm>
        <a:graphic>
          <a:graphicData uri="http://schemas.openxmlformats.org/presentationml/2006/ole">
            <mc:AlternateContent xmlns:mc="http://schemas.openxmlformats.org/markup-compatibility/2006">
              <mc:Choice xmlns:v="urn:schemas-microsoft-com:vml" Requires="v">
                <p:oleObj spid="_x0000_s2037" name="Document" r:id="rId4" imgW="8229600" imgH="3289300" progId="Word.Document.12">
                  <p:embed/>
                </p:oleObj>
              </mc:Choice>
              <mc:Fallback>
                <p:oleObj name="Document" r:id="rId4" imgW="8229600" imgH="3289300" progId="Word.Document.12">
                  <p:embed/>
                  <p:pic>
                    <p:nvPicPr>
                      <p:cNvPr id="0" name=""/>
                      <p:cNvPicPr/>
                      <p:nvPr/>
                    </p:nvPicPr>
                    <p:blipFill>
                      <a:blip r:embed="rId5"/>
                      <a:stretch>
                        <a:fillRect/>
                      </a:stretch>
                    </p:blipFill>
                    <p:spPr>
                      <a:xfrm>
                        <a:off x="520700" y="1992313"/>
                        <a:ext cx="8402638" cy="3341687"/>
                      </a:xfrm>
                      <a:prstGeom prst="rect">
                        <a:avLst/>
                      </a:prstGeom>
                    </p:spPr>
                  </p:pic>
                </p:oleObj>
              </mc:Fallback>
            </mc:AlternateContent>
          </a:graphicData>
        </a:graphic>
      </p:graphicFrame>
      <p:sp>
        <p:nvSpPr>
          <p:cNvPr id="8" name="Title 1">
            <a:extLst>
              <a:ext uri="{FF2B5EF4-FFF2-40B4-BE49-F238E27FC236}">
                <a16:creationId xmlns:a16="http://schemas.microsoft.com/office/drawing/2014/main" xmlns:v="urn:schemas-microsoft-com:vml" xmlns:mc="http://schemas.openxmlformats.org/markup-compatibility/2006" xmlns:p14="http://schemas.microsoft.com/office/powerpoint/2010/main" xmlns="" id="{B12FE529-DC26-DD4F-8707-94AEF991B8CA}"/>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1144099717"/>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indent="-457200">
              <a:buNone/>
            </a:pPr>
            <a:r>
              <a:rPr lang="en-US" dirty="0"/>
              <a:t>D.	</a:t>
            </a:r>
            <a:r>
              <a:rPr lang="en-US" u="sng" dirty="0"/>
              <a:t>The impact of Hurricane Maria on the process</a:t>
            </a:r>
            <a:r>
              <a:rPr lang="en-US" dirty="0"/>
              <a:t>:</a:t>
            </a:r>
          </a:p>
          <a:p>
            <a:pPr marL="914400" lvl="1" indent="-457200">
              <a:buNone/>
            </a:pPr>
            <a:r>
              <a:rPr lang="en-US" dirty="0"/>
              <a:t>1.	</a:t>
            </a:r>
            <a:r>
              <a:rPr lang="en-US" u="sng" dirty="0"/>
              <a:t>While it is too early to know the extent of the impact of Hurricane Maria on the economic problems of Puerto Rico, certain observations can be made</a:t>
            </a:r>
            <a:r>
              <a:rPr lang="en-US" dirty="0"/>
              <a:t>:</a:t>
            </a:r>
          </a:p>
          <a:p>
            <a:pPr marL="1371600" lvl="2" indent="-457200">
              <a:buNone/>
            </a:pPr>
            <a:r>
              <a:rPr lang="en-US" dirty="0"/>
              <a:t>(a)	Prior to the hurricane, Puerto Rico owed $74 billion in debt and over $50 billion in unfunded pensions.</a:t>
            </a:r>
          </a:p>
          <a:p>
            <a:pPr marL="1371600" lvl="2" indent="-457200">
              <a:buNone/>
            </a:pPr>
            <a:r>
              <a:rPr lang="en-US" dirty="0"/>
              <a:t>(b)	The Control Board has stated that the hurricane may have caused as much as $95 billion in damages.</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172</a:t>
            </a:fld>
            <a:endParaRPr lang="en-US" altLang="en-US" dirty="0"/>
          </a:p>
        </p:txBody>
      </p:sp>
      <p:sp>
        <p:nvSpPr>
          <p:cNvPr id="7" name="Title 1">
            <a:extLst>
              <a:ext uri="{FF2B5EF4-FFF2-40B4-BE49-F238E27FC236}">
                <a16:creationId xmlns:a16="http://schemas.microsoft.com/office/drawing/2014/main" xmlns:p14="http://schemas.microsoft.com/office/powerpoint/2010/main" xmlns="" id="{9C727660-B98D-3841-AC43-C20CCDF58841}"/>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1713655533"/>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1600" lvl="2" indent="-457200">
              <a:buNone/>
            </a:pPr>
            <a:r>
              <a:rPr lang="en-US" dirty="0"/>
              <a:t>(c)	The Oversight Board, HTA and PREPA filed a motion in the Title III case to protect any federal disaster relief funds from the claims of existing creditors or third parties. The court granted the motion on October 25, 2017. The federal disaster relief funds will be used solely for their intended purposes and will be deposited into a segregated and non-commingled account. To the extent the Commonwealth asserts a reimbursement claim against a non-federal entity (instrumentalities, public corporations, municipalities, and other non-federal entities, including PREPA and HTA) for such disaster relief funds the reimbursement claim shall be a super-priority, administrative expense claim in such non-federal entity's Title III case. The motion was granted.</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173</a:t>
            </a:fld>
            <a:endParaRPr lang="en-US" altLang="en-US" dirty="0"/>
          </a:p>
        </p:txBody>
      </p:sp>
      <p:sp>
        <p:nvSpPr>
          <p:cNvPr id="7" name="Title 1">
            <a:extLst>
              <a:ext uri="{FF2B5EF4-FFF2-40B4-BE49-F238E27FC236}">
                <a16:creationId xmlns:a16="http://schemas.microsoft.com/office/drawing/2014/main" xmlns:p14="http://schemas.microsoft.com/office/powerpoint/2010/main" xmlns="" id="{F5A1B1BE-6683-BE4F-8C1E-19C0C367C820}"/>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2299960188"/>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81125" lvl="2" indent="-457200">
              <a:buNone/>
            </a:pPr>
            <a:r>
              <a:rPr lang="en-US" dirty="0"/>
              <a:t>(d)	FGIC filed an urgent motion seeking to stay all litigation among financial creditors and adversary proceedings for a period of 90 days on account of the impact of Hurricane Maria and pending the revised Fiscal Plan. This motion was objected to by, </a:t>
            </a:r>
            <a:r>
              <a:rPr lang="en-US" i="1" dirty="0"/>
              <a:t>inter alia,</a:t>
            </a:r>
            <a:r>
              <a:rPr lang="en-US" dirty="0"/>
              <a:t> the Puerto Rico Fiscal Agency and Advisory Authority ("AAFAF") and the Unsecured Creditors Committee. The court denied the motion to stay at the hearing on November 15, 2017.</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174</a:t>
            </a:fld>
            <a:endParaRPr lang="en-US" altLang="en-US" dirty="0"/>
          </a:p>
        </p:txBody>
      </p:sp>
      <p:sp>
        <p:nvSpPr>
          <p:cNvPr id="7" name="Title 1">
            <a:extLst>
              <a:ext uri="{FF2B5EF4-FFF2-40B4-BE49-F238E27FC236}">
                <a16:creationId xmlns:a16="http://schemas.microsoft.com/office/drawing/2014/main" xmlns:p14="http://schemas.microsoft.com/office/powerpoint/2010/main" xmlns="" id="{2AD71401-26B1-A64C-A8CA-F26FE9361A43}"/>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1196026610"/>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914400" lvl="1" indent="-457200">
              <a:buNone/>
            </a:pPr>
            <a:r>
              <a:rPr lang="en-US" dirty="0"/>
              <a:t>2.	</a:t>
            </a:r>
            <a:r>
              <a:rPr lang="en-US" u="sng" dirty="0"/>
              <a:t>There will be no federal bailout of the existing public debt</a:t>
            </a:r>
            <a:r>
              <a:rPr lang="en-US" dirty="0"/>
              <a:t>:</a:t>
            </a:r>
          </a:p>
          <a:p>
            <a:pPr marL="1371600" lvl="2" indent="-457200">
              <a:buNone/>
            </a:pPr>
            <a:r>
              <a:rPr lang="en-US" dirty="0"/>
              <a:t>(a)	President Trump's comment that $73 billion in debt may be forgiven or wiped out has been clarified by U.S. Budget Director Mulvaney. Debtholders should not expect a federal bailout of the public debt, and the PROMESA Title III process will have to go forward with respect to this debt. What assets will be available to satisfy the creditors remains to be seen.</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175</a:t>
            </a:fld>
            <a:endParaRPr lang="en-US" altLang="en-US" dirty="0"/>
          </a:p>
        </p:txBody>
      </p:sp>
      <p:sp>
        <p:nvSpPr>
          <p:cNvPr id="7" name="Title 1">
            <a:extLst>
              <a:ext uri="{FF2B5EF4-FFF2-40B4-BE49-F238E27FC236}">
                <a16:creationId xmlns:a16="http://schemas.microsoft.com/office/drawing/2014/main" xmlns:p14="http://schemas.microsoft.com/office/powerpoint/2010/main" xmlns="" id="{1DDBFFDA-1116-9448-AE4E-FD021F48DCA7}"/>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103431244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914400" lvl="1" indent="-457200">
              <a:buNone/>
            </a:pPr>
            <a:r>
              <a:rPr lang="en-US" dirty="0"/>
              <a:t>3.	</a:t>
            </a:r>
            <a:r>
              <a:rPr lang="en-US" u="sng" dirty="0"/>
              <a:t>A long-range economic recovery plan with a Marshall-type plan for reinvesting and resurrecting essential government services and infrastructure at the desire level to facilitate the economic growth and recovery of Puerto Rico</a:t>
            </a:r>
            <a:r>
              <a:rPr lang="en-US" dirty="0"/>
              <a:t>:</a:t>
            </a:r>
          </a:p>
          <a:p>
            <a:pPr marL="1371600" lvl="2" indent="-457200">
              <a:buNone/>
            </a:pPr>
            <a:r>
              <a:rPr lang="en-US" dirty="0"/>
              <a:t>	As noted above, the Marshall-type plan for Puerto Rico will provide needed infrastructure improvements stimulants and services necessary to economic development and financial recovery. The focus would be establishing Puerto Rico as the center of commerce for the Caribbean in banking, finance, shipping, and foreign trade zone manufacture, assembly and processing. Puerto Rico could be enhanced with new expanded banking and financing powers like the Cayman Islands for specialized investments.</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176</a:t>
            </a:fld>
            <a:endParaRPr lang="en-US" altLang="en-US" dirty="0"/>
          </a:p>
        </p:txBody>
      </p:sp>
      <p:sp>
        <p:nvSpPr>
          <p:cNvPr id="7" name="Title 1">
            <a:extLst>
              <a:ext uri="{FF2B5EF4-FFF2-40B4-BE49-F238E27FC236}">
                <a16:creationId xmlns:a16="http://schemas.microsoft.com/office/drawing/2014/main" xmlns:p14="http://schemas.microsoft.com/office/powerpoint/2010/main" xmlns="" id="{363E6675-F5A8-9249-A0F4-EE37F151A379}"/>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1488242667"/>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61963" indent="-454025">
              <a:buNone/>
            </a:pPr>
            <a:r>
              <a:rPr lang="en-US" dirty="0"/>
              <a:t>E.	</a:t>
            </a:r>
            <a:r>
              <a:rPr lang="en-US" u="sng" dirty="0"/>
              <a:t>Other problems the Commonwealth must address in order to recover financially</a:t>
            </a:r>
            <a:r>
              <a:rPr lang="en-US" dirty="0"/>
              <a:t>: In the Oversight Board's statement in connection with the Title III Petition of the Commonwealth of Puerto Rico, the Oversight Board referred to the other problems facing Puerto Rico that led to that filing, including:</a:t>
            </a:r>
          </a:p>
          <a:p>
            <a:pPr marL="919163" lvl="1" indent="-455613">
              <a:spcBef>
                <a:spcPts val="480"/>
              </a:spcBef>
              <a:buNone/>
            </a:pPr>
            <a:r>
              <a:rPr lang="en-US" dirty="0"/>
              <a:t>1.	Damages from the hurricane,</a:t>
            </a:r>
          </a:p>
          <a:p>
            <a:pPr marL="919163" lvl="1" indent="-455613">
              <a:spcBef>
                <a:spcPts val="480"/>
              </a:spcBef>
              <a:buNone/>
            </a:pPr>
            <a:r>
              <a:rPr lang="en-US" dirty="0"/>
              <a:t>2.	massive pension liabilities and underfunding,</a:t>
            </a:r>
          </a:p>
          <a:p>
            <a:pPr marL="919163" lvl="1" indent="-455613">
              <a:spcBef>
                <a:spcPts val="480"/>
              </a:spcBef>
              <a:buNone/>
            </a:pPr>
            <a:r>
              <a:rPr lang="en-US" dirty="0"/>
              <a:t>3.	collapse in housing and investment,</a:t>
            </a:r>
          </a:p>
          <a:p>
            <a:pPr marL="919163" lvl="1" indent="-455613">
              <a:spcBef>
                <a:spcPts val="480"/>
              </a:spcBef>
              <a:buNone/>
            </a:pPr>
            <a:r>
              <a:rPr lang="en-US" dirty="0"/>
              <a:t>4.	mounting Medicaid program but only fraction covered by federal funds and other alleged inequality in Puerto Rico's treatment,</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177</a:t>
            </a:fld>
            <a:endParaRPr lang="en-US" altLang="en-US" dirty="0"/>
          </a:p>
        </p:txBody>
      </p:sp>
      <p:sp>
        <p:nvSpPr>
          <p:cNvPr id="7" name="Title 1">
            <a:extLst>
              <a:ext uri="{FF2B5EF4-FFF2-40B4-BE49-F238E27FC236}">
                <a16:creationId xmlns:a16="http://schemas.microsoft.com/office/drawing/2014/main" xmlns:p14="http://schemas.microsoft.com/office/powerpoint/2010/main" xmlns="" id="{3621D8A4-C186-084F-8847-731B1B2486AF}"/>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1231733069"/>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919163" lvl="1" indent="-455613">
              <a:spcBef>
                <a:spcPts val="480"/>
              </a:spcBef>
              <a:buNone/>
            </a:pPr>
            <a:r>
              <a:rPr lang="en-US" dirty="0"/>
              <a:t>5.	declining population,</a:t>
            </a:r>
          </a:p>
          <a:p>
            <a:pPr marL="919163" lvl="1" indent="-455613">
              <a:spcBef>
                <a:spcPts val="480"/>
              </a:spcBef>
              <a:buNone/>
            </a:pPr>
            <a:r>
              <a:rPr lang="en-US" dirty="0"/>
              <a:t>6.	high poverty rate with many citizens requiring welfare and other benefits and how labor participants rate,</a:t>
            </a:r>
          </a:p>
          <a:p>
            <a:pPr marL="919163" lvl="1" indent="-455613">
              <a:spcBef>
                <a:spcPts val="480"/>
              </a:spcBef>
              <a:buNone/>
            </a:pPr>
            <a:r>
              <a:rPr lang="en-US" dirty="0"/>
              <a:t>7.	inability to fund basic governmental operations as well as needed infrastructure improvements, and</a:t>
            </a:r>
          </a:p>
          <a:p>
            <a:pPr marL="919163" lvl="1" indent="-455613">
              <a:spcBef>
                <a:spcPts val="480"/>
              </a:spcBef>
              <a:buNone/>
            </a:pPr>
            <a:r>
              <a:rPr lang="en-US" dirty="0"/>
              <a:t>8.	need for economic development and increased business opportunities in Puerto Rico.</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178</a:t>
            </a:fld>
            <a:endParaRPr lang="en-US" altLang="en-US" dirty="0"/>
          </a:p>
        </p:txBody>
      </p:sp>
      <p:sp>
        <p:nvSpPr>
          <p:cNvPr id="7" name="Title 1">
            <a:extLst>
              <a:ext uri="{FF2B5EF4-FFF2-40B4-BE49-F238E27FC236}">
                <a16:creationId xmlns:a16="http://schemas.microsoft.com/office/drawing/2014/main" xmlns:p14="http://schemas.microsoft.com/office/powerpoint/2010/main" xmlns="" id="{3621D8A4-C186-084F-8847-731B1B2486AF}"/>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21999205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2"/>
          <p:cNvSpPr>
            <a:spLocks noGrp="1"/>
          </p:cNvSpPr>
          <p:nvPr>
            <p:ph idx="1"/>
          </p:nvPr>
        </p:nvSpPr>
        <p:spPr/>
        <p:txBody>
          <a:bodyPr/>
          <a:lstStyle/>
          <a:p>
            <a:pPr marL="914400" lvl="1" indent="-457200">
              <a:buNone/>
            </a:pPr>
            <a:r>
              <a:rPr lang="en-US" altLang="en-US" dirty="0">
                <a:latin typeface="Arial" charset="0"/>
                <a:ea typeface="ＭＳ Ｐゴシック" charset="-128"/>
                <a:cs typeface="Helvetica" charset="0"/>
              </a:rPr>
              <a:t>4.	</a:t>
            </a:r>
            <a:r>
              <a:rPr lang="en-US" altLang="en-US" u="sng" dirty="0">
                <a:latin typeface="Arial" charset="0"/>
                <a:ea typeface="ＭＳ Ｐゴシック" charset="-128"/>
                <a:cs typeface="Helvetica" charset="0"/>
              </a:rPr>
              <a:t>Reverse the stigma of financial distress by improving financial creditability in the capital markets</a:t>
            </a:r>
            <a:r>
              <a:rPr lang="en-US" altLang="en-US" dirty="0">
                <a:latin typeface="Arial" charset="0"/>
                <a:ea typeface="ＭＳ Ｐゴシック" charset="-128"/>
                <a:cs typeface="Helvetica" charset="0"/>
              </a:rPr>
              <a:t> – It would be counter-productive to have the result of any recovery plan be less access and increased borrowing cost for Puerto Rico. Accordingly, steps should be taken to assure that the recovery plan will increase market access and lower cost of borrowing both short-term and long-term. This can be done by following established, best practices of government accounting, administrative budgeting and financing.</a:t>
            </a:r>
          </a:p>
        </p:txBody>
      </p:sp>
      <p:sp>
        <p:nvSpPr>
          <p:cNvPr id="21507"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charset="2"/>
              <a:buChar char="§"/>
              <a:defRPr sz="2400">
                <a:solidFill>
                  <a:srgbClr val="404040"/>
                </a:solidFill>
                <a:latin typeface="Arial" charset="0"/>
                <a:ea typeface="ＭＳ Ｐゴシック" charset="-128"/>
                <a:cs typeface="Helvetica" charset="0"/>
              </a:defRPr>
            </a:lvl1pPr>
            <a:lvl2pPr marL="37931725" indent="-37474525">
              <a:spcBef>
                <a:spcPct val="20000"/>
              </a:spcBef>
              <a:buFont typeface="Arial" charset="0"/>
              <a:buChar char="–"/>
              <a:defRPr sz="2000">
                <a:solidFill>
                  <a:srgbClr val="404040"/>
                </a:solidFill>
                <a:latin typeface="Arial" charset="0"/>
                <a:ea typeface="ＭＳ Ｐゴシック" charset="-128"/>
                <a:cs typeface="Helvetica" charset="0"/>
              </a:defRPr>
            </a:lvl2pPr>
            <a:lvl3pPr marL="1143000" indent="-228600">
              <a:spcBef>
                <a:spcPct val="20000"/>
              </a:spcBef>
              <a:buFont typeface="Wingdings" charset="2"/>
              <a:buChar char="§"/>
              <a:defRPr sz="2000">
                <a:solidFill>
                  <a:srgbClr val="404040"/>
                </a:solidFill>
                <a:latin typeface="Arial" charset="0"/>
                <a:ea typeface="ＭＳ Ｐゴシック" charset="-128"/>
                <a:cs typeface="Helvetica" charset="0"/>
              </a:defRPr>
            </a:lvl3pPr>
            <a:lvl4pPr marL="1600200" indent="-228600">
              <a:spcBef>
                <a:spcPct val="20000"/>
              </a:spcBef>
              <a:buFont typeface="Arial" charset="0"/>
              <a:buChar char="–"/>
              <a:defRPr>
                <a:solidFill>
                  <a:srgbClr val="404040"/>
                </a:solidFill>
                <a:latin typeface="Arial" charset="0"/>
                <a:ea typeface="ＭＳ Ｐゴシック" charset="-128"/>
                <a:cs typeface="Helvetica" charset="0"/>
              </a:defRPr>
            </a:lvl4pPr>
            <a:lvl5pPr marL="2057400" indent="-228600">
              <a:spcBef>
                <a:spcPct val="20000"/>
              </a:spcBef>
              <a:buFont typeface="Wingdings" charset="2"/>
              <a:buChar char="§"/>
              <a:defRPr>
                <a:solidFill>
                  <a:srgbClr val="404040"/>
                </a:solidFill>
                <a:latin typeface="Arial" charset="0"/>
                <a:ea typeface="ＭＳ Ｐゴシック" charset="-128"/>
                <a:cs typeface="Helvetica" charset="0"/>
              </a:defRPr>
            </a:lvl5pPr>
            <a:lvl6pPr marL="25146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6pPr>
            <a:lvl7pPr marL="29718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7pPr>
            <a:lvl8pPr marL="34290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8pPr>
            <a:lvl9pPr marL="38862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9pPr>
          </a:lstStyle>
          <a:p>
            <a:pPr>
              <a:spcBef>
                <a:spcPct val="0"/>
              </a:spcBef>
              <a:buFontTx/>
              <a:buNone/>
            </a:pPr>
            <a:fld id="{ADA2211F-932E-154D-AAD7-2A5DCF4F02AF}" type="slidenum">
              <a:rPr lang="en-US" altLang="en-US" sz="1000">
                <a:solidFill>
                  <a:srgbClr val="FFFFFF"/>
                </a:solidFill>
              </a:rPr>
              <a:pPr>
                <a:spcBef>
                  <a:spcPct val="0"/>
                </a:spcBef>
                <a:buFontTx/>
                <a:buNone/>
              </a:pPr>
              <a:t>17</a:t>
            </a:fld>
            <a:endParaRPr lang="en-US" altLang="en-US" sz="1000" dirty="0">
              <a:solidFill>
                <a:srgbClr val="FFFFFF"/>
              </a:solidFill>
            </a:endParaRPr>
          </a:p>
        </p:txBody>
      </p:sp>
      <p:sp>
        <p:nvSpPr>
          <p:cNvPr id="6" name="Title 11"/>
          <p:cNvSpPr>
            <a:spLocks noGrp="1"/>
          </p:cNvSpPr>
          <p:nvPr>
            <p:ph type="title"/>
          </p:nvPr>
        </p:nvSpPr>
        <p:spPr>
          <a:xfrm>
            <a:off x="457200" y="274638"/>
            <a:ext cx="8229600" cy="1143000"/>
          </a:xfrm>
        </p:spPr>
        <p:txBody>
          <a:bodyPr/>
          <a:lstStyle/>
          <a:p>
            <a:pPr marL="342900" indent="-342900"/>
            <a:r>
              <a:rPr lang="en-US" altLang="en-US" sz="2000" dirty="0">
                <a:latin typeface="Arial" charset="0"/>
                <a:ea typeface="ＭＳ Ｐゴシック" charset="-128"/>
                <a:cs typeface="Helvetica" charset="0"/>
              </a:rPr>
              <a:t>I.	The Gathering Storm of Puerto Rico's Financial Distress:</a:t>
            </a:r>
            <a:br>
              <a:rPr lang="en-US" altLang="en-US" sz="2000" dirty="0">
                <a:latin typeface="Arial" charset="0"/>
                <a:ea typeface="ＭＳ Ｐゴシック" charset="-128"/>
                <a:cs typeface="Helvetica" charset="0"/>
              </a:rPr>
            </a:br>
            <a:r>
              <a:rPr lang="en-US" altLang="en-US" sz="2000" dirty="0">
                <a:latin typeface="Arial" charset="0"/>
                <a:ea typeface="ＭＳ Ｐゴシック" charset="-128"/>
                <a:cs typeface="Helvetica" charset="0"/>
              </a:rPr>
              <a:t>To Understand the Purpose, Function and Desired Result of PROMESA, It Is Important to Understand the Systemic Causes of Puerto Rico's Financial Distress</a:t>
            </a:r>
          </a:p>
        </p:txBody>
      </p:sp>
    </p:spTree>
    <p:extLst>
      <p:ext uri="{BB962C8B-B14F-4D97-AF65-F5344CB8AC3E}">
        <p14:creationId xmlns:p14="http://schemas.microsoft.com/office/powerpoint/2010/main" val="3812908313"/>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46237"/>
            <a:ext cx="8229600" cy="4525963"/>
          </a:xfrm>
        </p:spPr>
        <p:txBody>
          <a:bodyPr/>
          <a:lstStyle/>
          <a:p>
            <a:pPr marL="461963" indent="-454025">
              <a:buNone/>
            </a:pPr>
            <a:r>
              <a:rPr lang="en-US" dirty="0"/>
              <a:t>F.	</a:t>
            </a:r>
            <a:r>
              <a:rPr lang="en-US" u="sng" dirty="0"/>
              <a:t>Public corporation public debt financings require the projects or systems to continue to operate in order for their creditors to be paid</a:t>
            </a:r>
            <a:r>
              <a:rPr lang="en-US" dirty="0"/>
              <a:t>:</a:t>
            </a:r>
          </a:p>
          <a:p>
            <a:pPr marL="917575" lvl="1" indent="-455613">
              <a:buNone/>
            </a:pPr>
            <a:r>
              <a:rPr lang="en-US" dirty="0"/>
              <a:t>1.	</a:t>
            </a:r>
            <a:r>
              <a:rPr lang="en-US" u="sng" dirty="0"/>
              <a:t>Special revenue bond financings for certain public corporation</a:t>
            </a:r>
            <a:r>
              <a:rPr lang="en-US" dirty="0"/>
              <a:t>. The financings for PREPA, HTA, PRASA and others claim to be special revenues financings which, as noted above, have special unimpaired treatment of the pledged revenues as collected by the project or system to be paid to their bondholders in a Chapter 9 or Title III.</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179</a:t>
            </a:fld>
            <a:endParaRPr lang="en-US" altLang="en-US" dirty="0"/>
          </a:p>
        </p:txBody>
      </p:sp>
      <p:sp>
        <p:nvSpPr>
          <p:cNvPr id="7" name="Title 1">
            <a:extLst>
              <a:ext uri="{FF2B5EF4-FFF2-40B4-BE49-F238E27FC236}">
                <a16:creationId xmlns:a16="http://schemas.microsoft.com/office/drawing/2014/main" xmlns:p14="http://schemas.microsoft.com/office/powerpoint/2010/main" xmlns="" id="{E7B95E87-D45D-4543-8457-84C219F77722}"/>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208786287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46237"/>
            <a:ext cx="8229600" cy="4525963"/>
          </a:xfrm>
        </p:spPr>
        <p:txBody>
          <a:bodyPr/>
          <a:lstStyle/>
          <a:p>
            <a:pPr marL="917575" lvl="1" indent="-455613">
              <a:buNone/>
            </a:pPr>
            <a:r>
              <a:rPr lang="en-US" dirty="0"/>
              <a:t>2.	</a:t>
            </a:r>
            <a:r>
              <a:rPr lang="en-US" u="sng" dirty="0"/>
              <a:t>Continual funding of operations of the projects and systems is necessary to be able to pay their respective bondholders</a:t>
            </a:r>
            <a:r>
              <a:rPr lang="en-US" dirty="0"/>
              <a:t>. It is a truism that, without funding of operations and maintenance of the financing of certain public corporations in Puerto Rico, the bonds cannot be paid. As noted above, Section 928(b) of the Bankruptcy Code provides for funding necessary operating costs in order to assure the ultimate payment of the associated debt.</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180</a:t>
            </a:fld>
            <a:endParaRPr lang="en-US" altLang="en-US" dirty="0"/>
          </a:p>
        </p:txBody>
      </p:sp>
      <p:sp>
        <p:nvSpPr>
          <p:cNvPr id="7" name="Title 1">
            <a:extLst>
              <a:ext uri="{FF2B5EF4-FFF2-40B4-BE49-F238E27FC236}">
                <a16:creationId xmlns:a16="http://schemas.microsoft.com/office/drawing/2014/main" xmlns:p14="http://schemas.microsoft.com/office/powerpoint/2010/main" xmlns="" id="{E7B95E87-D45D-4543-8457-84C219F77722}"/>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253588522"/>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917575" lvl="1" indent="-455613">
              <a:buNone/>
            </a:pPr>
            <a:r>
              <a:rPr lang="en-US" dirty="0"/>
              <a:t>3.	</a:t>
            </a:r>
            <a:r>
              <a:rPr lang="en-US" u="sng" dirty="0"/>
              <a:t>Feasible, affordable and sustainable plan for operating the project or system provides the best resolution for its debt holders</a:t>
            </a:r>
            <a:r>
              <a:rPr lang="en-US" dirty="0"/>
              <a:t>. Regardless of claims of "gross revenues" pledges that require all revenues to be used to pay bonds before the payment of operations and maintenance costs, the only long-term solution to the financial distress of such entities is a feasible recovery plan that pays the necessary operating and maintenance costs to ensure continual operation so that the revenues, needed to pay the bonds, continue to flow. This symbiotic relationship between the need for the continual operation of the enterprise to generate revenue that is required as the source of payment on the bonds should facilitate constructive and feasible restructuring of debt.</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181</a:t>
            </a:fld>
            <a:endParaRPr lang="en-US" altLang="en-US" dirty="0"/>
          </a:p>
        </p:txBody>
      </p:sp>
      <p:sp>
        <p:nvSpPr>
          <p:cNvPr id="7" name="Title 1">
            <a:extLst>
              <a:ext uri="{FF2B5EF4-FFF2-40B4-BE49-F238E27FC236}">
                <a16:creationId xmlns:a16="http://schemas.microsoft.com/office/drawing/2014/main" xmlns:p14="http://schemas.microsoft.com/office/powerpoint/2010/main" xmlns="" id="{F5DE7F5D-AB27-FD43-A978-907CD7194DDA}"/>
              </a:ext>
            </a:extLst>
          </p:cNvPr>
          <p:cNvSpPr>
            <a:spLocks noGrp="1"/>
          </p:cNvSpPr>
          <p:nvPr>
            <p:ph type="title"/>
          </p:nvPr>
        </p:nvSpPr>
        <p:spPr>
          <a:xfrm>
            <a:off x="457200" y="274638"/>
            <a:ext cx="8229600" cy="1143000"/>
          </a:xfrm>
        </p:spPr>
        <p:txBody>
          <a:bodyPr/>
          <a:lstStyle/>
          <a:p>
            <a:pPr marL="857250" indent="-857250"/>
            <a:r>
              <a:rPr lang="en-US" dirty="0"/>
              <a:t>XI.	How Has Title III of PROMESA Worked So Far?</a:t>
            </a:r>
          </a:p>
        </p:txBody>
      </p:sp>
    </p:spTree>
    <p:extLst>
      <p:ext uri="{BB962C8B-B14F-4D97-AF65-F5344CB8AC3E}">
        <p14:creationId xmlns:p14="http://schemas.microsoft.com/office/powerpoint/2010/main" val="194899886"/>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charset="2"/>
              <a:buChar char="§"/>
              <a:defRPr sz="2400">
                <a:solidFill>
                  <a:srgbClr val="404040"/>
                </a:solidFill>
                <a:latin typeface="Arial" charset="0"/>
                <a:ea typeface="ＭＳ Ｐゴシック" charset="-128"/>
                <a:cs typeface="Helvetica" charset="0"/>
              </a:defRPr>
            </a:lvl1pPr>
            <a:lvl2pPr marL="37931725" indent="-37474525">
              <a:spcBef>
                <a:spcPct val="20000"/>
              </a:spcBef>
              <a:buFont typeface="Arial" charset="0"/>
              <a:buChar char="–"/>
              <a:defRPr sz="2000">
                <a:solidFill>
                  <a:srgbClr val="404040"/>
                </a:solidFill>
                <a:latin typeface="Arial" charset="0"/>
                <a:ea typeface="ＭＳ Ｐゴシック" charset="-128"/>
                <a:cs typeface="Helvetica" charset="0"/>
              </a:defRPr>
            </a:lvl2pPr>
            <a:lvl3pPr marL="1143000" indent="-228600">
              <a:spcBef>
                <a:spcPct val="20000"/>
              </a:spcBef>
              <a:buFont typeface="Wingdings" charset="2"/>
              <a:buChar char="§"/>
              <a:defRPr sz="2000">
                <a:solidFill>
                  <a:srgbClr val="404040"/>
                </a:solidFill>
                <a:latin typeface="Arial" charset="0"/>
                <a:ea typeface="ＭＳ Ｐゴシック" charset="-128"/>
                <a:cs typeface="Helvetica" charset="0"/>
              </a:defRPr>
            </a:lvl3pPr>
            <a:lvl4pPr marL="1600200" indent="-228600">
              <a:spcBef>
                <a:spcPct val="20000"/>
              </a:spcBef>
              <a:buFont typeface="Arial" charset="0"/>
              <a:buChar char="–"/>
              <a:defRPr>
                <a:solidFill>
                  <a:srgbClr val="404040"/>
                </a:solidFill>
                <a:latin typeface="Arial" charset="0"/>
                <a:ea typeface="ＭＳ Ｐゴシック" charset="-128"/>
                <a:cs typeface="Helvetica" charset="0"/>
              </a:defRPr>
            </a:lvl4pPr>
            <a:lvl5pPr marL="2057400" indent="-228600">
              <a:spcBef>
                <a:spcPct val="20000"/>
              </a:spcBef>
              <a:buFont typeface="Wingdings" charset="2"/>
              <a:buChar char="§"/>
              <a:defRPr>
                <a:solidFill>
                  <a:srgbClr val="404040"/>
                </a:solidFill>
                <a:latin typeface="Arial" charset="0"/>
                <a:ea typeface="ＭＳ Ｐゴシック" charset="-128"/>
                <a:cs typeface="Helvetica" charset="0"/>
              </a:defRPr>
            </a:lvl5pPr>
            <a:lvl6pPr marL="25146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6pPr>
            <a:lvl7pPr marL="29718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7pPr>
            <a:lvl8pPr marL="34290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8pPr>
            <a:lvl9pPr marL="38862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9pPr>
          </a:lstStyle>
          <a:p>
            <a:pPr>
              <a:spcBef>
                <a:spcPct val="0"/>
              </a:spcBef>
              <a:buFontTx/>
              <a:buNone/>
            </a:pPr>
            <a:fld id="{0044259B-D710-9C42-B27F-90421BF79AE1}" type="slidenum">
              <a:rPr lang="en-US" altLang="en-US" sz="1000">
                <a:solidFill>
                  <a:srgbClr val="FFFFFF"/>
                </a:solidFill>
                <a:latin typeface="Helvetica" charset="0"/>
              </a:rPr>
              <a:pPr>
                <a:spcBef>
                  <a:spcPct val="0"/>
                </a:spcBef>
                <a:buFontTx/>
                <a:buNone/>
              </a:pPr>
              <a:t>182</a:t>
            </a:fld>
            <a:endParaRPr lang="en-US" altLang="en-US" sz="1000" dirty="0">
              <a:solidFill>
                <a:srgbClr val="FFFFFF"/>
              </a:solidFill>
              <a:latin typeface="Helvetica"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2"/>
          <p:cNvSpPr>
            <a:spLocks noGrp="1"/>
          </p:cNvSpPr>
          <p:nvPr>
            <p:ph idx="1"/>
          </p:nvPr>
        </p:nvSpPr>
        <p:spPr/>
        <p:txBody>
          <a:bodyPr/>
          <a:lstStyle/>
          <a:p>
            <a:pPr marL="914400" lvl="1" indent="-457200">
              <a:buNone/>
            </a:pPr>
            <a:r>
              <a:rPr lang="en-US" altLang="en-US" sz="1950" dirty="0">
                <a:latin typeface="Arial" charset="0"/>
                <a:ea typeface="ＭＳ Ｐゴシック" charset="-128"/>
                <a:cs typeface="Helvetica" charset="0"/>
              </a:rPr>
              <a:t>5.	</a:t>
            </a:r>
            <a:r>
              <a:rPr lang="en-US" altLang="en-US" sz="1950" u="sng" dirty="0">
                <a:latin typeface="Arial" charset="0"/>
                <a:ea typeface="ＭＳ Ｐゴシック" charset="-128"/>
                <a:cs typeface="Helvetica" charset="0"/>
              </a:rPr>
              <a:t>Treatment of outstanding public debt by PROMESA process must be perceived by the market as fair</a:t>
            </a:r>
            <a:r>
              <a:rPr lang="en-US" altLang="en-US" sz="1950" dirty="0">
                <a:latin typeface="Arial" charset="0"/>
                <a:ea typeface="ＭＳ Ｐゴシック" charset="-128"/>
                <a:cs typeface="Helvetica" charset="0"/>
              </a:rPr>
              <a:t> – As a result of the widespread devastation of the island caused by Hurricane Maria, holders of the public debt of the Commonwealth and other related issuers are faced with an </a:t>
            </a:r>
            <a:r>
              <a:rPr lang="en-US" altLang="en-US" sz="1950" u="sng" dirty="0">
                <a:latin typeface="Arial" charset="0"/>
                <a:ea typeface="ＭＳ Ｐゴシック" charset="-128"/>
                <a:cs typeface="Helvetica" charset="0"/>
              </a:rPr>
              <a:t>inability to pay</a:t>
            </a:r>
            <a:r>
              <a:rPr lang="en-US" altLang="en-US" sz="1950" dirty="0">
                <a:latin typeface="Arial" charset="0"/>
                <a:ea typeface="ＭＳ Ｐゴシック" charset="-128"/>
                <a:cs typeface="Helvetica" charset="0"/>
              </a:rPr>
              <a:t> situation. While federal assistance to the island will be forthcoming, it is unlikely that this assistance will take the form of a bailout of outstanding public debt. Some members of Congress, while rejecting any notion that such debt will be cancelled by executive order, have suggested that the PROMESA process, to be discussed in the next few slides, should be allowed to play out for such debt but that revenues to debtholders would be reduced from those proposed by the fiscal plan. It will be important that the ultimate resolution of the outstanding public debt be perceived as fair and not arbitrary under the circumstances.</a:t>
            </a:r>
          </a:p>
        </p:txBody>
      </p:sp>
      <p:sp>
        <p:nvSpPr>
          <p:cNvPr id="21507"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charset="2"/>
              <a:buChar char="§"/>
              <a:defRPr sz="2400">
                <a:solidFill>
                  <a:srgbClr val="404040"/>
                </a:solidFill>
                <a:latin typeface="Arial" charset="0"/>
                <a:ea typeface="ＭＳ Ｐゴシック" charset="-128"/>
                <a:cs typeface="Helvetica" charset="0"/>
              </a:defRPr>
            </a:lvl1pPr>
            <a:lvl2pPr marL="37931725" indent="-37474525">
              <a:spcBef>
                <a:spcPct val="20000"/>
              </a:spcBef>
              <a:buFont typeface="Arial" charset="0"/>
              <a:buChar char="–"/>
              <a:defRPr sz="2000">
                <a:solidFill>
                  <a:srgbClr val="404040"/>
                </a:solidFill>
                <a:latin typeface="Arial" charset="0"/>
                <a:ea typeface="ＭＳ Ｐゴシック" charset="-128"/>
                <a:cs typeface="Helvetica" charset="0"/>
              </a:defRPr>
            </a:lvl2pPr>
            <a:lvl3pPr marL="1143000" indent="-228600">
              <a:spcBef>
                <a:spcPct val="20000"/>
              </a:spcBef>
              <a:buFont typeface="Wingdings" charset="2"/>
              <a:buChar char="§"/>
              <a:defRPr sz="2000">
                <a:solidFill>
                  <a:srgbClr val="404040"/>
                </a:solidFill>
                <a:latin typeface="Arial" charset="0"/>
                <a:ea typeface="ＭＳ Ｐゴシック" charset="-128"/>
                <a:cs typeface="Helvetica" charset="0"/>
              </a:defRPr>
            </a:lvl3pPr>
            <a:lvl4pPr marL="1600200" indent="-228600">
              <a:spcBef>
                <a:spcPct val="20000"/>
              </a:spcBef>
              <a:buFont typeface="Arial" charset="0"/>
              <a:buChar char="–"/>
              <a:defRPr>
                <a:solidFill>
                  <a:srgbClr val="404040"/>
                </a:solidFill>
                <a:latin typeface="Arial" charset="0"/>
                <a:ea typeface="ＭＳ Ｐゴシック" charset="-128"/>
                <a:cs typeface="Helvetica" charset="0"/>
              </a:defRPr>
            </a:lvl4pPr>
            <a:lvl5pPr marL="2057400" indent="-228600">
              <a:spcBef>
                <a:spcPct val="20000"/>
              </a:spcBef>
              <a:buFont typeface="Wingdings" charset="2"/>
              <a:buChar char="§"/>
              <a:defRPr>
                <a:solidFill>
                  <a:srgbClr val="404040"/>
                </a:solidFill>
                <a:latin typeface="Arial" charset="0"/>
                <a:ea typeface="ＭＳ Ｐゴシック" charset="-128"/>
                <a:cs typeface="Helvetica" charset="0"/>
              </a:defRPr>
            </a:lvl5pPr>
            <a:lvl6pPr marL="25146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6pPr>
            <a:lvl7pPr marL="29718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7pPr>
            <a:lvl8pPr marL="34290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8pPr>
            <a:lvl9pPr marL="38862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9pPr>
          </a:lstStyle>
          <a:p>
            <a:pPr>
              <a:spcBef>
                <a:spcPct val="0"/>
              </a:spcBef>
              <a:buFontTx/>
              <a:buNone/>
            </a:pPr>
            <a:fld id="{ADA2211F-932E-154D-AAD7-2A5DCF4F02AF}" type="slidenum">
              <a:rPr lang="en-US" altLang="en-US" sz="1000">
                <a:solidFill>
                  <a:srgbClr val="FFFFFF"/>
                </a:solidFill>
              </a:rPr>
              <a:pPr>
                <a:spcBef>
                  <a:spcPct val="0"/>
                </a:spcBef>
                <a:buFontTx/>
                <a:buNone/>
              </a:pPr>
              <a:t>18</a:t>
            </a:fld>
            <a:endParaRPr lang="en-US" altLang="en-US" sz="1000" dirty="0">
              <a:solidFill>
                <a:srgbClr val="FFFFFF"/>
              </a:solidFill>
            </a:endParaRPr>
          </a:p>
        </p:txBody>
      </p:sp>
      <p:sp>
        <p:nvSpPr>
          <p:cNvPr id="6" name="Title 11"/>
          <p:cNvSpPr>
            <a:spLocks noGrp="1"/>
          </p:cNvSpPr>
          <p:nvPr>
            <p:ph type="title"/>
          </p:nvPr>
        </p:nvSpPr>
        <p:spPr>
          <a:xfrm>
            <a:off x="457200" y="274638"/>
            <a:ext cx="8229600" cy="1143000"/>
          </a:xfrm>
        </p:spPr>
        <p:txBody>
          <a:bodyPr/>
          <a:lstStyle/>
          <a:p>
            <a:pPr marL="342900" indent="-342900"/>
            <a:r>
              <a:rPr lang="en-US" altLang="en-US" sz="2000" dirty="0">
                <a:latin typeface="Arial" charset="0"/>
                <a:ea typeface="ＭＳ Ｐゴシック" charset="-128"/>
                <a:cs typeface="Helvetica" charset="0"/>
              </a:rPr>
              <a:t>I.	The Gathering Storm of Puerto Rico's Financial Distress:</a:t>
            </a:r>
            <a:br>
              <a:rPr lang="en-US" altLang="en-US" sz="2000" dirty="0">
                <a:latin typeface="Arial" charset="0"/>
                <a:ea typeface="ＭＳ Ｐゴシック" charset="-128"/>
                <a:cs typeface="Helvetica" charset="0"/>
              </a:rPr>
            </a:br>
            <a:r>
              <a:rPr lang="en-US" altLang="en-US" sz="2000" dirty="0">
                <a:latin typeface="Arial" charset="0"/>
                <a:ea typeface="ＭＳ Ｐゴシック" charset="-128"/>
                <a:cs typeface="Helvetica" charset="0"/>
              </a:rPr>
              <a:t>To Understand the Purpose, Function and Desired Result of PROMESA, It Is Important to Understand the Systemic Causes of Puerto Rico's Financial Distress</a:t>
            </a:r>
          </a:p>
        </p:txBody>
      </p:sp>
    </p:spTree>
    <p:extLst>
      <p:ext uri="{BB962C8B-B14F-4D97-AF65-F5344CB8AC3E}">
        <p14:creationId xmlns:p14="http://schemas.microsoft.com/office/powerpoint/2010/main" val="285366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Table of Contents</a:t>
            </a:r>
          </a:p>
        </p:txBody>
      </p:sp>
      <p:sp>
        <p:nvSpPr>
          <p:cNvPr id="3" name="Content Placeholder 2"/>
          <p:cNvSpPr>
            <a:spLocks noGrp="1"/>
          </p:cNvSpPr>
          <p:nvPr>
            <p:ph idx="1"/>
          </p:nvPr>
        </p:nvSpPr>
        <p:spPr/>
        <p:txBody>
          <a:bodyPr/>
          <a:lstStyle/>
          <a:p>
            <a:pPr marL="466725" indent="-457200">
              <a:buNone/>
              <a:tabLst>
                <a:tab pos="7994650" algn="r"/>
              </a:tabLst>
            </a:pPr>
            <a:r>
              <a:rPr lang="en-US" altLang="en-US" sz="1400" dirty="0">
                <a:latin typeface="Arial" charset="0"/>
                <a:ea typeface="ＭＳ Ｐゴシック" charset="-128"/>
                <a:cs typeface="Helvetica" charset="0"/>
              </a:rPr>
              <a:t>I.	The Gathering Storm of Puerto Rico's Financial Distress: To Understand</a:t>
            </a:r>
            <a:br>
              <a:rPr lang="en-US" altLang="en-US" sz="1400" dirty="0">
                <a:latin typeface="Arial" charset="0"/>
                <a:ea typeface="ＭＳ Ｐゴシック" charset="-128"/>
                <a:cs typeface="Helvetica" charset="0"/>
              </a:rPr>
            </a:br>
            <a:r>
              <a:rPr lang="en-US" altLang="en-US" sz="1400" dirty="0">
                <a:latin typeface="Arial" charset="0"/>
                <a:ea typeface="ＭＳ Ｐゴシック" charset="-128"/>
                <a:cs typeface="Helvetica" charset="0"/>
              </a:rPr>
              <a:t>the Purpose, Function and Desired Result of PROMESA, It Is Important</a:t>
            </a:r>
            <a:br>
              <a:rPr lang="en-US" altLang="en-US" sz="1400" dirty="0">
                <a:latin typeface="Arial" charset="0"/>
                <a:ea typeface="ＭＳ Ｐゴシック" charset="-128"/>
                <a:cs typeface="Helvetica" charset="0"/>
              </a:rPr>
            </a:br>
            <a:r>
              <a:rPr lang="en-US" altLang="en-US" sz="1400" dirty="0">
                <a:latin typeface="Arial" charset="0"/>
                <a:ea typeface="ＭＳ Ｐゴシック" charset="-128"/>
                <a:cs typeface="Helvetica" charset="0"/>
              </a:rPr>
              <a:t>to Understand the Systemic Causes of Puerto Rico's Financial Distress 	7</a:t>
            </a:r>
          </a:p>
          <a:p>
            <a:pPr marL="923925" indent="-457200">
              <a:buNone/>
              <a:tabLst>
                <a:tab pos="7994650" algn="r"/>
              </a:tabLst>
            </a:pPr>
            <a:r>
              <a:rPr lang="en-US" altLang="en-US" sz="1400" dirty="0">
                <a:latin typeface="Arial" charset="0"/>
                <a:ea typeface="ＭＳ Ｐゴシック" charset="-128"/>
                <a:cs typeface="Helvetica" charset="0"/>
              </a:rPr>
              <a:t>A.	Puerto Rico's financial problems did not begin with the</a:t>
            </a:r>
            <a:br>
              <a:rPr lang="en-US" altLang="en-US" sz="1400" dirty="0">
                <a:latin typeface="Arial" charset="0"/>
                <a:ea typeface="ＭＳ Ｐゴシック" charset="-128"/>
                <a:cs typeface="Helvetica" charset="0"/>
              </a:rPr>
            </a:br>
            <a:r>
              <a:rPr lang="en-US" altLang="en-US" sz="1400" dirty="0">
                <a:latin typeface="Arial" charset="0"/>
                <a:ea typeface="ＭＳ Ｐゴシック" charset="-128"/>
                <a:cs typeface="Helvetica" charset="0"/>
              </a:rPr>
              <a:t>Great Recession of 2007 	7</a:t>
            </a:r>
          </a:p>
          <a:p>
            <a:pPr marL="923925" indent="-461963">
              <a:buNone/>
              <a:tabLst>
                <a:tab pos="7994650" algn="r"/>
              </a:tabLst>
            </a:pPr>
            <a:r>
              <a:rPr lang="en-US" altLang="en-US" sz="1400" dirty="0">
                <a:latin typeface="Arial" charset="0"/>
                <a:ea typeface="ＭＳ Ｐゴシック" charset="-128"/>
                <a:cs typeface="Helvetica" charset="0"/>
              </a:rPr>
              <a:t>B.	Part of the Puerto Rico solution to the 2006 budget crisis was to</a:t>
            </a:r>
            <a:br>
              <a:rPr lang="en-US" altLang="en-US" sz="1400" dirty="0">
                <a:latin typeface="Arial" charset="0"/>
                <a:ea typeface="ＭＳ Ｐゴシック" charset="-128"/>
                <a:cs typeface="Helvetica" charset="0"/>
              </a:rPr>
            </a:br>
            <a:r>
              <a:rPr lang="en-US" altLang="en-US" sz="1400" dirty="0">
                <a:latin typeface="Arial" charset="0"/>
                <a:ea typeface="ＭＳ Ｐゴシック" charset="-128"/>
                <a:cs typeface="Helvetica" charset="0"/>
              </a:rPr>
              <a:t>borrow funds to help balance the budget – a fatal budgetary policy	11</a:t>
            </a:r>
          </a:p>
          <a:p>
            <a:pPr marL="923925" indent="-461963">
              <a:buNone/>
              <a:tabLst>
                <a:tab pos="7994650" algn="r"/>
              </a:tabLst>
            </a:pPr>
            <a:r>
              <a:rPr lang="en-US" altLang="en-US" sz="1400" dirty="0">
                <a:latin typeface="Arial" charset="0"/>
                <a:ea typeface="ＭＳ Ｐゴシック" charset="-128"/>
                <a:cs typeface="Helvetica" charset="0"/>
              </a:rPr>
              <a:t>C.	After 2006, Puerto Rico's financial situation took a steeper</a:t>
            </a:r>
            <a:br>
              <a:rPr lang="en-US" altLang="en-US" sz="1400" dirty="0">
                <a:latin typeface="Arial" charset="0"/>
                <a:ea typeface="ＭＳ Ｐゴシック" charset="-128"/>
                <a:cs typeface="Helvetica" charset="0"/>
              </a:rPr>
            </a:br>
            <a:r>
              <a:rPr lang="en-US" altLang="en-US" sz="1400" dirty="0">
                <a:latin typeface="Arial" charset="0"/>
                <a:ea typeface="ＭＳ Ｐゴシック" charset="-128"/>
                <a:cs typeface="Helvetica" charset="0"/>
              </a:rPr>
              <a:t>downward path into financial distress	12</a:t>
            </a:r>
          </a:p>
          <a:p>
            <a:pPr marL="923925" indent="-461963">
              <a:buNone/>
              <a:tabLst>
                <a:tab pos="7994650" algn="r"/>
              </a:tabLst>
            </a:pPr>
            <a:r>
              <a:rPr lang="en-US" altLang="en-US" sz="1400" dirty="0">
                <a:latin typeface="Arial" charset="0"/>
                <a:ea typeface="ＭＳ Ｐゴシック" charset="-128"/>
                <a:cs typeface="Helvetica" charset="0"/>
              </a:rPr>
              <a:t>D.	There are systematic causes of Puerto Rico's financial distress</a:t>
            </a:r>
            <a:br>
              <a:rPr lang="en-US" altLang="en-US" sz="1400" dirty="0">
                <a:latin typeface="Arial" charset="0"/>
                <a:ea typeface="ＭＳ Ｐゴシック" charset="-128"/>
                <a:cs typeface="Helvetica" charset="0"/>
              </a:rPr>
            </a:br>
            <a:r>
              <a:rPr lang="en-US" altLang="en-US" sz="1400" dirty="0">
                <a:latin typeface="Arial" charset="0"/>
                <a:ea typeface="ＭＳ Ｐゴシック" charset="-128"/>
                <a:cs typeface="Helvetica" charset="0"/>
              </a:rPr>
              <a:t>separate and apart from the devastation caused by Hurricane</a:t>
            </a:r>
            <a:br>
              <a:rPr lang="en-US" altLang="en-US" sz="1400" dirty="0">
                <a:latin typeface="Arial" charset="0"/>
                <a:ea typeface="ＭＳ Ｐゴシック" charset="-128"/>
                <a:cs typeface="Helvetica" charset="0"/>
              </a:rPr>
            </a:br>
            <a:r>
              <a:rPr lang="en-US" altLang="en-US" sz="1400" dirty="0">
                <a:latin typeface="Arial" charset="0"/>
                <a:ea typeface="ＭＳ Ｐゴシック" charset="-128"/>
                <a:cs typeface="Helvetica" charset="0"/>
              </a:rPr>
              <a:t>Maria that PROMESA and any recovery plan must address	14</a:t>
            </a:r>
          </a:p>
          <a:p>
            <a:pPr marL="923925" indent="-461963">
              <a:buNone/>
              <a:tabLst>
                <a:tab pos="7994650" algn="r"/>
              </a:tabLst>
            </a:pPr>
            <a:r>
              <a:rPr lang="en-US" altLang="en-US" sz="1400" dirty="0">
                <a:latin typeface="Arial" charset="0"/>
                <a:ea typeface="ＭＳ Ｐゴシック" charset="-128"/>
                <a:cs typeface="Helvetica" charset="0"/>
              </a:rPr>
              <a:t>E.	Proposed further response to Hurricane Maria to address the need</a:t>
            </a:r>
            <a:br>
              <a:rPr lang="en-US" altLang="en-US" sz="1400" dirty="0">
                <a:latin typeface="Arial" charset="0"/>
                <a:ea typeface="ＭＳ Ｐゴシック" charset="-128"/>
                <a:cs typeface="Helvetica" charset="0"/>
              </a:rPr>
            </a:br>
            <a:r>
              <a:rPr lang="en-US" altLang="en-US" sz="1400" dirty="0">
                <a:latin typeface="Arial" charset="0"/>
                <a:ea typeface="ＭＳ Ｐゴシック" charset="-128"/>
                <a:cs typeface="Helvetica" charset="0"/>
              </a:rPr>
              <a:t>to rebuild Puerto Rico's infrastructure and stimulate its economy 	10</a:t>
            </a:r>
          </a:p>
          <a:p>
            <a:pPr marL="466725" indent="-466725">
              <a:buNone/>
              <a:tabLst>
                <a:tab pos="7994650" algn="r"/>
              </a:tabLst>
            </a:pPr>
            <a:r>
              <a:rPr lang="en-US" sz="1400" dirty="0"/>
              <a:t>II.	</a:t>
            </a:r>
            <a:r>
              <a:rPr lang="en-US" altLang="en-US" sz="1400" dirty="0">
                <a:latin typeface="Arial" charset="0"/>
                <a:ea typeface="ＭＳ Ｐゴシック" charset="-128"/>
                <a:cs typeface="Helvetica" charset="0"/>
              </a:rPr>
              <a:t>The Enactment of PROMESA and Its Provisions	28</a:t>
            </a:r>
          </a:p>
          <a:p>
            <a:pPr marL="923925" indent="-457200">
              <a:buNone/>
              <a:tabLst>
                <a:tab pos="7994650" algn="r"/>
              </a:tabLst>
            </a:pPr>
            <a:r>
              <a:rPr lang="en-US" sz="1400" dirty="0"/>
              <a:t>A.	The impending fiscal crisis</a:t>
            </a:r>
            <a:r>
              <a:rPr lang="en-US" altLang="en-US" sz="1400" dirty="0">
                <a:latin typeface="Arial" charset="0"/>
                <a:ea typeface="ＭＳ Ｐゴシック" charset="-128"/>
                <a:cs typeface="Helvetica" charset="0"/>
              </a:rPr>
              <a:t>	28</a:t>
            </a:r>
            <a:endParaRPr lang="en-US" sz="1400" dirty="0"/>
          </a:p>
          <a:p>
            <a:pPr marL="923925" indent="-457200">
              <a:buNone/>
              <a:tabLst>
                <a:tab pos="7994650" algn="r"/>
              </a:tabLst>
            </a:pPr>
            <a:r>
              <a:rPr lang="en-US" sz="1400" dirty="0"/>
              <a:t>B.	The PROMESA solution</a:t>
            </a:r>
            <a:r>
              <a:rPr lang="en-US" altLang="en-US" sz="1400" dirty="0">
                <a:latin typeface="Arial" charset="0"/>
                <a:ea typeface="ＭＳ Ｐゴシック" charset="-128"/>
                <a:cs typeface="Helvetica" charset="0"/>
              </a:rPr>
              <a:t>	30</a:t>
            </a:r>
            <a:endParaRPr lang="en-US" sz="1400" dirty="0"/>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a:t>
            </a:fld>
            <a:endParaRPr lang="en-US" altLang="en-US" dirty="0"/>
          </a:p>
        </p:txBody>
      </p:sp>
    </p:spTree>
    <p:extLst>
      <p:ext uri="{BB962C8B-B14F-4D97-AF65-F5344CB8AC3E}">
        <p14:creationId xmlns:p14="http://schemas.microsoft.com/office/powerpoint/2010/main" val="42587622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2"/>
          <p:cNvSpPr>
            <a:spLocks noGrp="1"/>
          </p:cNvSpPr>
          <p:nvPr>
            <p:ph idx="1"/>
          </p:nvPr>
        </p:nvSpPr>
        <p:spPr/>
        <p:txBody>
          <a:bodyPr/>
          <a:lstStyle/>
          <a:p>
            <a:pPr marL="457200" indent="-457200">
              <a:buNone/>
            </a:pPr>
            <a:r>
              <a:rPr lang="en-US" altLang="en-US" sz="2000" dirty="0">
                <a:latin typeface="Arial" charset="0"/>
                <a:ea typeface="ＭＳ Ｐゴシック" charset="-128"/>
                <a:cs typeface="Helvetica" charset="0"/>
              </a:rPr>
              <a:t>E.	</a:t>
            </a:r>
            <a:r>
              <a:rPr lang="en-US" altLang="en-US" sz="2000" u="sng" dirty="0">
                <a:latin typeface="Arial" charset="0"/>
                <a:ea typeface="ＭＳ Ｐゴシック" charset="-128"/>
                <a:cs typeface="Helvetica" charset="0"/>
              </a:rPr>
              <a:t>Proposed further response to Hurricane Maria to address the need to rebuild Puerto Rico's infrastructure and stimulate its economy</a:t>
            </a:r>
            <a:r>
              <a:rPr lang="en-US" altLang="en-US" sz="2000" dirty="0">
                <a:latin typeface="Arial" charset="0"/>
                <a:ea typeface="ＭＳ Ｐゴシック" charset="-128"/>
                <a:cs typeface="Helvetica" charset="0"/>
              </a:rPr>
              <a:t>:</a:t>
            </a:r>
          </a:p>
          <a:p>
            <a:pPr marL="914400" lvl="1" indent="-457200">
              <a:buNone/>
            </a:pPr>
            <a:r>
              <a:rPr lang="en-US" altLang="en-US" sz="1490" dirty="0">
                <a:latin typeface="Arial" charset="0"/>
                <a:ea typeface="ＭＳ Ｐゴシック" charset="-128"/>
                <a:cs typeface="Helvetica" charset="0"/>
              </a:rPr>
              <a:t>1.	</a:t>
            </a:r>
            <a:r>
              <a:rPr lang="en-US" sz="1490" u="sng" dirty="0"/>
              <a:t>The United States has a history of helping those who have endured events that caused human suffering</a:t>
            </a:r>
            <a:r>
              <a:rPr lang="en-US" sz="1490" dirty="0"/>
              <a:t> – The United States has a long and proud history of helping others in time of natural disasters, to reduce human suffering going back to the earthquake that hit Venezuela in 1812 during the War of 1812. This aid by the United States continued on in helping others during times of natural and manmade disasters such as earthquakes in Sicily and Calabria in 1908, floods in France in 1911, volcanic eruption on Martinique and St. Vincent in 1902, the Marshall Plan for Europe and the rebuilding of Japan after World War II, civil strife in Cypress in 1964-1965, Jordan in 1970, the Seven Day War in the Mideast in 1967, and more recently, the tsunami in the Indian Ocean in 2004 striking 14 countries, the earthquake in Haiti in 2010, and the earthquake, tsunami and nuclear disaster in Japan in 2011 to name a few. Accordingly, it should be more compelling to provide the rebuilding of Puerto Rico by the Federal Government and U.S. Congress, since it is a U.S. Territory and its inhabitants are U.S. citizens. Further, U.S. Congress has the mandate and power under the Constitution to dispose of and make needful rules and regulations respecting U.S. territories (U.S. Constitution, Article IV, Section 3, cl. 2).</a:t>
            </a:r>
            <a:endParaRPr lang="en-US" altLang="en-US" sz="1490" dirty="0">
              <a:latin typeface="Arial" charset="0"/>
              <a:ea typeface="ＭＳ Ｐゴシック" charset="-128"/>
              <a:cs typeface="Helvetica" charset="0"/>
            </a:endParaRPr>
          </a:p>
        </p:txBody>
      </p:sp>
      <p:sp>
        <p:nvSpPr>
          <p:cNvPr id="21507"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charset="2"/>
              <a:buChar char="§"/>
              <a:defRPr sz="2400">
                <a:solidFill>
                  <a:srgbClr val="404040"/>
                </a:solidFill>
                <a:latin typeface="Arial" charset="0"/>
                <a:ea typeface="ＭＳ Ｐゴシック" charset="-128"/>
                <a:cs typeface="Helvetica" charset="0"/>
              </a:defRPr>
            </a:lvl1pPr>
            <a:lvl2pPr marL="37931725" indent="-37474525">
              <a:spcBef>
                <a:spcPct val="20000"/>
              </a:spcBef>
              <a:buFont typeface="Arial" charset="0"/>
              <a:buChar char="–"/>
              <a:defRPr sz="2000">
                <a:solidFill>
                  <a:srgbClr val="404040"/>
                </a:solidFill>
                <a:latin typeface="Arial" charset="0"/>
                <a:ea typeface="ＭＳ Ｐゴシック" charset="-128"/>
                <a:cs typeface="Helvetica" charset="0"/>
              </a:defRPr>
            </a:lvl2pPr>
            <a:lvl3pPr marL="1143000" indent="-228600">
              <a:spcBef>
                <a:spcPct val="20000"/>
              </a:spcBef>
              <a:buFont typeface="Wingdings" charset="2"/>
              <a:buChar char="§"/>
              <a:defRPr sz="2000">
                <a:solidFill>
                  <a:srgbClr val="404040"/>
                </a:solidFill>
                <a:latin typeface="Arial" charset="0"/>
                <a:ea typeface="ＭＳ Ｐゴシック" charset="-128"/>
                <a:cs typeface="Helvetica" charset="0"/>
              </a:defRPr>
            </a:lvl3pPr>
            <a:lvl4pPr marL="1600200" indent="-228600">
              <a:spcBef>
                <a:spcPct val="20000"/>
              </a:spcBef>
              <a:buFont typeface="Arial" charset="0"/>
              <a:buChar char="–"/>
              <a:defRPr>
                <a:solidFill>
                  <a:srgbClr val="404040"/>
                </a:solidFill>
                <a:latin typeface="Arial" charset="0"/>
                <a:ea typeface="ＭＳ Ｐゴシック" charset="-128"/>
                <a:cs typeface="Helvetica" charset="0"/>
              </a:defRPr>
            </a:lvl4pPr>
            <a:lvl5pPr marL="2057400" indent="-228600">
              <a:spcBef>
                <a:spcPct val="20000"/>
              </a:spcBef>
              <a:buFont typeface="Wingdings" charset="2"/>
              <a:buChar char="§"/>
              <a:defRPr>
                <a:solidFill>
                  <a:srgbClr val="404040"/>
                </a:solidFill>
                <a:latin typeface="Arial" charset="0"/>
                <a:ea typeface="ＭＳ Ｐゴシック" charset="-128"/>
                <a:cs typeface="Helvetica" charset="0"/>
              </a:defRPr>
            </a:lvl5pPr>
            <a:lvl6pPr marL="25146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6pPr>
            <a:lvl7pPr marL="29718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7pPr>
            <a:lvl8pPr marL="34290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8pPr>
            <a:lvl9pPr marL="38862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9pPr>
          </a:lstStyle>
          <a:p>
            <a:pPr>
              <a:spcBef>
                <a:spcPct val="0"/>
              </a:spcBef>
              <a:buFontTx/>
              <a:buNone/>
            </a:pPr>
            <a:fld id="{ADA2211F-932E-154D-AAD7-2A5DCF4F02AF}" type="slidenum">
              <a:rPr lang="en-US" altLang="en-US" sz="1000">
                <a:solidFill>
                  <a:srgbClr val="FFFFFF"/>
                </a:solidFill>
              </a:rPr>
              <a:pPr>
                <a:spcBef>
                  <a:spcPct val="0"/>
                </a:spcBef>
                <a:buFontTx/>
                <a:buNone/>
              </a:pPr>
              <a:t>19</a:t>
            </a:fld>
            <a:endParaRPr lang="en-US" altLang="en-US" sz="1000" dirty="0">
              <a:solidFill>
                <a:srgbClr val="FFFFFF"/>
              </a:solidFill>
            </a:endParaRPr>
          </a:p>
        </p:txBody>
      </p:sp>
      <p:sp>
        <p:nvSpPr>
          <p:cNvPr id="6" name="Title 11"/>
          <p:cNvSpPr>
            <a:spLocks noGrp="1"/>
          </p:cNvSpPr>
          <p:nvPr>
            <p:ph type="title"/>
          </p:nvPr>
        </p:nvSpPr>
        <p:spPr>
          <a:xfrm>
            <a:off x="457200" y="274638"/>
            <a:ext cx="8229600" cy="1143000"/>
          </a:xfrm>
        </p:spPr>
        <p:txBody>
          <a:bodyPr/>
          <a:lstStyle/>
          <a:p>
            <a:pPr marL="342900" indent="-342900"/>
            <a:r>
              <a:rPr lang="en-US" altLang="en-US" sz="2000" dirty="0">
                <a:latin typeface="Arial" charset="0"/>
                <a:ea typeface="ＭＳ Ｐゴシック" charset="-128"/>
                <a:cs typeface="Helvetica" charset="0"/>
              </a:rPr>
              <a:t>I.	The Gathering Storm of Puerto Rico's Financial Distress:</a:t>
            </a:r>
            <a:br>
              <a:rPr lang="en-US" altLang="en-US" sz="2000" dirty="0">
                <a:latin typeface="Arial" charset="0"/>
                <a:ea typeface="ＭＳ Ｐゴシック" charset="-128"/>
                <a:cs typeface="Helvetica" charset="0"/>
              </a:rPr>
            </a:br>
            <a:r>
              <a:rPr lang="en-US" altLang="en-US" sz="2000" dirty="0">
                <a:latin typeface="Arial" charset="0"/>
                <a:ea typeface="ＭＳ Ｐゴシック" charset="-128"/>
                <a:cs typeface="Helvetica" charset="0"/>
              </a:rPr>
              <a:t>To Understand the Purpose, Function and Desired Result of PROMESA, It Is Important to Understand the Systemic Causes of Puerto Rico's Financial Distress</a:t>
            </a:r>
          </a:p>
        </p:txBody>
      </p:sp>
    </p:spTree>
    <p:extLst>
      <p:ext uri="{BB962C8B-B14F-4D97-AF65-F5344CB8AC3E}">
        <p14:creationId xmlns:p14="http://schemas.microsoft.com/office/powerpoint/2010/main" val="8397512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2"/>
          <p:cNvSpPr>
            <a:spLocks noGrp="1"/>
          </p:cNvSpPr>
          <p:nvPr>
            <p:ph idx="1"/>
          </p:nvPr>
        </p:nvSpPr>
        <p:spPr/>
        <p:txBody>
          <a:bodyPr/>
          <a:lstStyle/>
          <a:p>
            <a:pPr marL="914400" lvl="1" indent="-457200">
              <a:buNone/>
            </a:pPr>
            <a:r>
              <a:rPr lang="en-US" altLang="en-US" dirty="0">
                <a:latin typeface="Arial" charset="0"/>
                <a:ea typeface="ＭＳ Ｐゴシック" charset="-128"/>
                <a:cs typeface="Helvetica" charset="0"/>
              </a:rPr>
              <a:t>2.	</a:t>
            </a:r>
            <a:r>
              <a:rPr lang="en-US" altLang="en-US" u="sng" dirty="0">
                <a:latin typeface="Arial" charset="0"/>
                <a:ea typeface="ＭＳ Ｐゴシック" charset="-128"/>
                <a:cs typeface="Helvetica" charset="0"/>
              </a:rPr>
              <a:t>First stop human suffering and develop a Marshall-type plan for Puerto Rico's governmental services and infrastructure</a:t>
            </a:r>
            <a:r>
              <a:rPr lang="en-US" altLang="en-US" dirty="0">
                <a:latin typeface="Arial" charset="0"/>
                <a:ea typeface="ＭＳ Ｐゴシック" charset="-128"/>
                <a:cs typeface="Helvetica" charset="0"/>
              </a:rPr>
              <a:t> – The first immediate action is to assure the health, safety and welfare of the citizens of Puerto Rico with food, water, medical services, governmental service and infrastructure all to a level deemed acceptable. This is a Marshall-type plan for Puerto Rico for services and infrastructure (roads, water, sewer, electricity, etc.) at a level that citizens find will justify wanting to remain there and can attract new citizens and businesses that want to be there and expand their businesses in Puerto Rico. This will create new, good jobs that produce additional tax revenues that provide the revenues needed for a recovery.</a:t>
            </a:r>
          </a:p>
        </p:txBody>
      </p:sp>
      <p:sp>
        <p:nvSpPr>
          <p:cNvPr id="21507"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charset="2"/>
              <a:buChar char="§"/>
              <a:defRPr sz="2400">
                <a:solidFill>
                  <a:srgbClr val="404040"/>
                </a:solidFill>
                <a:latin typeface="Arial" charset="0"/>
                <a:ea typeface="ＭＳ Ｐゴシック" charset="-128"/>
                <a:cs typeface="Helvetica" charset="0"/>
              </a:defRPr>
            </a:lvl1pPr>
            <a:lvl2pPr marL="37931725" indent="-37474525">
              <a:spcBef>
                <a:spcPct val="20000"/>
              </a:spcBef>
              <a:buFont typeface="Arial" charset="0"/>
              <a:buChar char="–"/>
              <a:defRPr sz="2000">
                <a:solidFill>
                  <a:srgbClr val="404040"/>
                </a:solidFill>
                <a:latin typeface="Arial" charset="0"/>
                <a:ea typeface="ＭＳ Ｐゴシック" charset="-128"/>
                <a:cs typeface="Helvetica" charset="0"/>
              </a:defRPr>
            </a:lvl2pPr>
            <a:lvl3pPr marL="1143000" indent="-228600">
              <a:spcBef>
                <a:spcPct val="20000"/>
              </a:spcBef>
              <a:buFont typeface="Wingdings" charset="2"/>
              <a:buChar char="§"/>
              <a:defRPr sz="2000">
                <a:solidFill>
                  <a:srgbClr val="404040"/>
                </a:solidFill>
                <a:latin typeface="Arial" charset="0"/>
                <a:ea typeface="ＭＳ Ｐゴシック" charset="-128"/>
                <a:cs typeface="Helvetica" charset="0"/>
              </a:defRPr>
            </a:lvl3pPr>
            <a:lvl4pPr marL="1600200" indent="-228600">
              <a:spcBef>
                <a:spcPct val="20000"/>
              </a:spcBef>
              <a:buFont typeface="Arial" charset="0"/>
              <a:buChar char="–"/>
              <a:defRPr>
                <a:solidFill>
                  <a:srgbClr val="404040"/>
                </a:solidFill>
                <a:latin typeface="Arial" charset="0"/>
                <a:ea typeface="ＭＳ Ｐゴシック" charset="-128"/>
                <a:cs typeface="Helvetica" charset="0"/>
              </a:defRPr>
            </a:lvl4pPr>
            <a:lvl5pPr marL="2057400" indent="-228600">
              <a:spcBef>
                <a:spcPct val="20000"/>
              </a:spcBef>
              <a:buFont typeface="Wingdings" charset="2"/>
              <a:buChar char="§"/>
              <a:defRPr>
                <a:solidFill>
                  <a:srgbClr val="404040"/>
                </a:solidFill>
                <a:latin typeface="Arial" charset="0"/>
                <a:ea typeface="ＭＳ Ｐゴシック" charset="-128"/>
                <a:cs typeface="Helvetica" charset="0"/>
              </a:defRPr>
            </a:lvl5pPr>
            <a:lvl6pPr marL="25146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6pPr>
            <a:lvl7pPr marL="29718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7pPr>
            <a:lvl8pPr marL="34290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8pPr>
            <a:lvl9pPr marL="38862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9pPr>
          </a:lstStyle>
          <a:p>
            <a:pPr>
              <a:spcBef>
                <a:spcPct val="0"/>
              </a:spcBef>
              <a:buFontTx/>
              <a:buNone/>
            </a:pPr>
            <a:fld id="{ADA2211F-932E-154D-AAD7-2A5DCF4F02AF}" type="slidenum">
              <a:rPr lang="en-US" altLang="en-US" sz="1000">
                <a:solidFill>
                  <a:srgbClr val="FFFFFF"/>
                </a:solidFill>
              </a:rPr>
              <a:pPr>
                <a:spcBef>
                  <a:spcPct val="0"/>
                </a:spcBef>
                <a:buFontTx/>
                <a:buNone/>
              </a:pPr>
              <a:t>20</a:t>
            </a:fld>
            <a:endParaRPr lang="en-US" altLang="en-US" sz="1000" dirty="0">
              <a:solidFill>
                <a:srgbClr val="FFFFFF"/>
              </a:solidFill>
            </a:endParaRPr>
          </a:p>
        </p:txBody>
      </p:sp>
      <p:sp>
        <p:nvSpPr>
          <p:cNvPr id="6" name="Title 11"/>
          <p:cNvSpPr>
            <a:spLocks noGrp="1"/>
          </p:cNvSpPr>
          <p:nvPr>
            <p:ph type="title"/>
          </p:nvPr>
        </p:nvSpPr>
        <p:spPr>
          <a:xfrm>
            <a:off x="457200" y="274638"/>
            <a:ext cx="8229600" cy="1143000"/>
          </a:xfrm>
        </p:spPr>
        <p:txBody>
          <a:bodyPr/>
          <a:lstStyle/>
          <a:p>
            <a:pPr marL="342900" indent="-342900"/>
            <a:r>
              <a:rPr lang="en-US" altLang="en-US" sz="2000" dirty="0">
                <a:latin typeface="Arial" charset="0"/>
                <a:ea typeface="ＭＳ Ｐゴシック" charset="-128"/>
                <a:cs typeface="Helvetica" charset="0"/>
              </a:rPr>
              <a:t>I.	The Gathering Storm of Puerto Rico's Financial Distress:</a:t>
            </a:r>
            <a:br>
              <a:rPr lang="en-US" altLang="en-US" sz="2000" dirty="0">
                <a:latin typeface="Arial" charset="0"/>
                <a:ea typeface="ＭＳ Ｐゴシック" charset="-128"/>
                <a:cs typeface="Helvetica" charset="0"/>
              </a:rPr>
            </a:br>
            <a:r>
              <a:rPr lang="en-US" altLang="en-US" sz="2000" dirty="0">
                <a:latin typeface="Arial" charset="0"/>
                <a:ea typeface="ＭＳ Ｐゴシック" charset="-128"/>
                <a:cs typeface="Helvetica" charset="0"/>
              </a:rPr>
              <a:t>To Understand the Purpose, Function and Desired Result of PROMESA, It Is Important to Understand the Systemic Causes of Puerto Rico's Financial Distress</a:t>
            </a:r>
          </a:p>
        </p:txBody>
      </p:sp>
    </p:spTree>
    <p:extLst>
      <p:ext uri="{BB962C8B-B14F-4D97-AF65-F5344CB8AC3E}">
        <p14:creationId xmlns:p14="http://schemas.microsoft.com/office/powerpoint/2010/main" val="4554944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2"/>
          <p:cNvSpPr>
            <a:spLocks noGrp="1"/>
          </p:cNvSpPr>
          <p:nvPr>
            <p:ph idx="1"/>
          </p:nvPr>
        </p:nvSpPr>
        <p:spPr/>
        <p:txBody>
          <a:bodyPr/>
          <a:lstStyle/>
          <a:p>
            <a:pPr marL="914400" lvl="1" indent="-457200">
              <a:buNone/>
            </a:pPr>
            <a:r>
              <a:rPr lang="en-US" altLang="en-US" dirty="0">
                <a:latin typeface="Arial" charset="0"/>
                <a:ea typeface="ＭＳ Ｐゴシック" charset="-128"/>
                <a:cs typeface="Helvetica" charset="0"/>
              </a:rPr>
              <a:t>3.	</a:t>
            </a:r>
            <a:r>
              <a:rPr lang="en-US" altLang="en-US" u="sng" dirty="0">
                <a:latin typeface="Arial" charset="0"/>
                <a:ea typeface="ＭＳ Ｐゴシック" charset="-128"/>
                <a:cs typeface="Helvetica" charset="0"/>
              </a:rPr>
              <a:t>Develop a long-range economic development strategy for Puerto Rico to elevate Puerto Rico's business opportunities and roles in the Caribbean</a:t>
            </a:r>
            <a:r>
              <a:rPr lang="en-US" altLang="en-US" dirty="0">
                <a:latin typeface="Arial" charset="0"/>
                <a:ea typeface="ＭＳ Ｐゴシック" charset="-128"/>
                <a:cs typeface="Helvetica" charset="0"/>
              </a:rPr>
              <a:t> – There should be a long-range economic recovery plan for Puerto Rico which is implemented at the same time or in coordination with the Marshall-type plan that establishes viable and desirable services and infrastructure at the appropriate level as noted above. This economic development plan should provide assured liquidity for continued uninterrupted governmental operations and any necessary bridge financing in coordination with the implementation of the "Marshall-type plan."</a:t>
            </a:r>
          </a:p>
          <a:p>
            <a:pPr marL="1147763" lvl="2" indent="-223838"/>
            <a:r>
              <a:rPr lang="en-US" altLang="en-US" sz="1800" b="1" u="sng" dirty="0">
                <a:latin typeface="Arial" charset="0"/>
                <a:ea typeface="ＭＳ Ｐゴシック" charset="-128"/>
                <a:cs typeface="Helvetica" charset="0"/>
              </a:rPr>
              <a:t>Puerto Rico as the center of commerce to the Caribbean</a:t>
            </a:r>
            <a:r>
              <a:rPr lang="en-US" altLang="en-US" sz="1800" dirty="0">
                <a:latin typeface="Arial" charset="0"/>
                <a:ea typeface="ＭＳ Ｐゴシック" charset="-128"/>
                <a:cs typeface="Helvetica" charset="0"/>
              </a:rPr>
              <a:t>. The economic recovery plan should consider making Puerto Rico (which means Rich Port) the key point of commerce for the Caribbean.</a:t>
            </a:r>
          </a:p>
        </p:txBody>
      </p:sp>
      <p:sp>
        <p:nvSpPr>
          <p:cNvPr id="21507"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charset="2"/>
              <a:buChar char="§"/>
              <a:defRPr sz="2400">
                <a:solidFill>
                  <a:srgbClr val="404040"/>
                </a:solidFill>
                <a:latin typeface="Arial" charset="0"/>
                <a:ea typeface="ＭＳ Ｐゴシック" charset="-128"/>
                <a:cs typeface="Helvetica" charset="0"/>
              </a:defRPr>
            </a:lvl1pPr>
            <a:lvl2pPr marL="37931725" indent="-37474525">
              <a:spcBef>
                <a:spcPct val="20000"/>
              </a:spcBef>
              <a:buFont typeface="Arial" charset="0"/>
              <a:buChar char="–"/>
              <a:defRPr sz="2000">
                <a:solidFill>
                  <a:srgbClr val="404040"/>
                </a:solidFill>
                <a:latin typeface="Arial" charset="0"/>
                <a:ea typeface="ＭＳ Ｐゴシック" charset="-128"/>
                <a:cs typeface="Helvetica" charset="0"/>
              </a:defRPr>
            </a:lvl2pPr>
            <a:lvl3pPr marL="1143000" indent="-228600">
              <a:spcBef>
                <a:spcPct val="20000"/>
              </a:spcBef>
              <a:buFont typeface="Wingdings" charset="2"/>
              <a:buChar char="§"/>
              <a:defRPr sz="2000">
                <a:solidFill>
                  <a:srgbClr val="404040"/>
                </a:solidFill>
                <a:latin typeface="Arial" charset="0"/>
                <a:ea typeface="ＭＳ Ｐゴシック" charset="-128"/>
                <a:cs typeface="Helvetica" charset="0"/>
              </a:defRPr>
            </a:lvl3pPr>
            <a:lvl4pPr marL="1600200" indent="-228600">
              <a:spcBef>
                <a:spcPct val="20000"/>
              </a:spcBef>
              <a:buFont typeface="Arial" charset="0"/>
              <a:buChar char="–"/>
              <a:defRPr>
                <a:solidFill>
                  <a:srgbClr val="404040"/>
                </a:solidFill>
                <a:latin typeface="Arial" charset="0"/>
                <a:ea typeface="ＭＳ Ｐゴシック" charset="-128"/>
                <a:cs typeface="Helvetica" charset="0"/>
              </a:defRPr>
            </a:lvl4pPr>
            <a:lvl5pPr marL="2057400" indent="-228600">
              <a:spcBef>
                <a:spcPct val="20000"/>
              </a:spcBef>
              <a:buFont typeface="Wingdings" charset="2"/>
              <a:buChar char="§"/>
              <a:defRPr>
                <a:solidFill>
                  <a:srgbClr val="404040"/>
                </a:solidFill>
                <a:latin typeface="Arial" charset="0"/>
                <a:ea typeface="ＭＳ Ｐゴシック" charset="-128"/>
                <a:cs typeface="Helvetica" charset="0"/>
              </a:defRPr>
            </a:lvl5pPr>
            <a:lvl6pPr marL="25146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6pPr>
            <a:lvl7pPr marL="29718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7pPr>
            <a:lvl8pPr marL="34290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8pPr>
            <a:lvl9pPr marL="38862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9pPr>
          </a:lstStyle>
          <a:p>
            <a:pPr>
              <a:spcBef>
                <a:spcPct val="0"/>
              </a:spcBef>
              <a:buFontTx/>
              <a:buNone/>
            </a:pPr>
            <a:fld id="{ADA2211F-932E-154D-AAD7-2A5DCF4F02AF}" type="slidenum">
              <a:rPr lang="en-US" altLang="en-US" sz="1000">
                <a:solidFill>
                  <a:srgbClr val="FFFFFF"/>
                </a:solidFill>
              </a:rPr>
              <a:pPr>
                <a:spcBef>
                  <a:spcPct val="0"/>
                </a:spcBef>
                <a:buFontTx/>
                <a:buNone/>
              </a:pPr>
              <a:t>21</a:t>
            </a:fld>
            <a:endParaRPr lang="en-US" altLang="en-US" sz="1000" dirty="0">
              <a:solidFill>
                <a:srgbClr val="FFFFFF"/>
              </a:solidFill>
            </a:endParaRPr>
          </a:p>
        </p:txBody>
      </p:sp>
      <p:sp>
        <p:nvSpPr>
          <p:cNvPr id="6" name="Title 11"/>
          <p:cNvSpPr>
            <a:spLocks noGrp="1"/>
          </p:cNvSpPr>
          <p:nvPr>
            <p:ph type="title"/>
          </p:nvPr>
        </p:nvSpPr>
        <p:spPr>
          <a:xfrm>
            <a:off x="457200" y="274638"/>
            <a:ext cx="8229600" cy="1143000"/>
          </a:xfrm>
        </p:spPr>
        <p:txBody>
          <a:bodyPr/>
          <a:lstStyle/>
          <a:p>
            <a:pPr marL="342900" indent="-342900"/>
            <a:r>
              <a:rPr lang="en-US" altLang="en-US" sz="2000" dirty="0">
                <a:latin typeface="Arial" charset="0"/>
                <a:ea typeface="ＭＳ Ｐゴシック" charset="-128"/>
                <a:cs typeface="Helvetica" charset="0"/>
              </a:rPr>
              <a:t>I.	The Gathering Storm of Puerto Rico's Financial Distress:</a:t>
            </a:r>
            <a:br>
              <a:rPr lang="en-US" altLang="en-US" sz="2000" dirty="0">
                <a:latin typeface="Arial" charset="0"/>
                <a:ea typeface="ＭＳ Ｐゴシック" charset="-128"/>
                <a:cs typeface="Helvetica" charset="0"/>
              </a:rPr>
            </a:br>
            <a:r>
              <a:rPr lang="en-US" altLang="en-US" sz="2000" dirty="0">
                <a:latin typeface="Arial" charset="0"/>
                <a:ea typeface="ＭＳ Ｐゴシック" charset="-128"/>
                <a:cs typeface="Helvetica" charset="0"/>
              </a:rPr>
              <a:t>To Understand the Purpose, Function and Desired Result of PROMESA, It Is Important to Understand the Systemic Causes of Puerto Rico's Financial Distress</a:t>
            </a:r>
          </a:p>
        </p:txBody>
      </p:sp>
    </p:spTree>
    <p:extLst>
      <p:ext uri="{BB962C8B-B14F-4D97-AF65-F5344CB8AC3E}">
        <p14:creationId xmlns:p14="http://schemas.microsoft.com/office/powerpoint/2010/main" val="12170359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2"/>
          <p:cNvSpPr>
            <a:spLocks noGrp="1"/>
          </p:cNvSpPr>
          <p:nvPr>
            <p:ph idx="1"/>
          </p:nvPr>
        </p:nvSpPr>
        <p:spPr/>
        <p:txBody>
          <a:bodyPr/>
          <a:lstStyle/>
          <a:p>
            <a:pPr marL="914400" lvl="1" indent="-457200">
              <a:buNone/>
            </a:pPr>
            <a:r>
              <a:rPr lang="en-US" altLang="en-US" sz="1900" dirty="0">
                <a:latin typeface="Arial" charset="0"/>
                <a:ea typeface="ＭＳ Ｐゴシック" charset="-128"/>
                <a:cs typeface="Helvetica" charset="0"/>
              </a:rPr>
              <a:t>	</a:t>
            </a:r>
            <a:r>
              <a:rPr lang="en-US" altLang="en-US" sz="1800" dirty="0">
                <a:latin typeface="Arial" charset="0"/>
                <a:ea typeface="ＭＳ Ｐゴシック" charset="-128"/>
                <a:cs typeface="Helvetica" charset="0"/>
              </a:rPr>
              <a:t>Numerous islands have been affected by the hurricanes in the Caribbean and Puerto Rico could be the port and the location where all relief and all commercial activity is focused as the staging and coordinating center. This allows a coordinated effort and allows Puerto Rico to be elevated to a key role for the Caribbean.</a:t>
            </a:r>
          </a:p>
          <a:p>
            <a:pPr marL="1147763" lvl="2" indent="-223838"/>
            <a:r>
              <a:rPr lang="en-US" altLang="en-US" sz="1800" b="1" u="sng" dirty="0">
                <a:latin typeface="Arial" charset="0"/>
                <a:ea typeface="ＭＳ Ｐゴシック" charset="-128"/>
                <a:cs typeface="Helvetica" charset="0"/>
              </a:rPr>
              <a:t>Puerto Rico as the banking hub for the Caribbean</a:t>
            </a:r>
            <a:r>
              <a:rPr lang="en-US" altLang="en-US" sz="1800" dirty="0">
                <a:latin typeface="Arial" charset="0"/>
                <a:ea typeface="ＭＳ Ｐゴシック" charset="-128"/>
                <a:cs typeface="Helvetica" charset="0"/>
              </a:rPr>
              <a:t>. Part of this would include establishing Puerto Rico as the center of commerce for the Caribbean for banking, shipping and processing assembly of goods from foreign manufacturers for distribution in the Caribbean and possibly Central American and other locations.</a:t>
            </a:r>
          </a:p>
          <a:p>
            <a:pPr marL="917575" lvl="1" indent="0">
              <a:buNone/>
            </a:pPr>
            <a:r>
              <a:rPr lang="en-US" altLang="en-US" sz="1800" dirty="0">
                <a:latin typeface="Arial" charset="0"/>
                <a:ea typeface="ＭＳ Ｐゴシック" charset="-128"/>
                <a:cs typeface="Helvetica" charset="0"/>
              </a:rPr>
              <a:t>Also, legislation by Congress and the Commonwealth could provide for financial banking services to be the U.S.A. equivalent of the Cayman Islands for specialty financings and investment vehicles. This would facilitate Puerto Rico become the banking center for the Caribbean like London has been for Europe.</a:t>
            </a:r>
          </a:p>
        </p:txBody>
      </p:sp>
      <p:sp>
        <p:nvSpPr>
          <p:cNvPr id="21507"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charset="2"/>
              <a:buChar char="§"/>
              <a:defRPr sz="2400">
                <a:solidFill>
                  <a:srgbClr val="404040"/>
                </a:solidFill>
                <a:latin typeface="Arial" charset="0"/>
                <a:ea typeface="ＭＳ Ｐゴシック" charset="-128"/>
                <a:cs typeface="Helvetica" charset="0"/>
              </a:defRPr>
            </a:lvl1pPr>
            <a:lvl2pPr marL="37931725" indent="-37474525">
              <a:spcBef>
                <a:spcPct val="20000"/>
              </a:spcBef>
              <a:buFont typeface="Arial" charset="0"/>
              <a:buChar char="–"/>
              <a:defRPr sz="2000">
                <a:solidFill>
                  <a:srgbClr val="404040"/>
                </a:solidFill>
                <a:latin typeface="Arial" charset="0"/>
                <a:ea typeface="ＭＳ Ｐゴシック" charset="-128"/>
                <a:cs typeface="Helvetica" charset="0"/>
              </a:defRPr>
            </a:lvl2pPr>
            <a:lvl3pPr marL="1143000" indent="-228600">
              <a:spcBef>
                <a:spcPct val="20000"/>
              </a:spcBef>
              <a:buFont typeface="Wingdings" charset="2"/>
              <a:buChar char="§"/>
              <a:defRPr sz="2000">
                <a:solidFill>
                  <a:srgbClr val="404040"/>
                </a:solidFill>
                <a:latin typeface="Arial" charset="0"/>
                <a:ea typeface="ＭＳ Ｐゴシック" charset="-128"/>
                <a:cs typeface="Helvetica" charset="0"/>
              </a:defRPr>
            </a:lvl3pPr>
            <a:lvl4pPr marL="1600200" indent="-228600">
              <a:spcBef>
                <a:spcPct val="20000"/>
              </a:spcBef>
              <a:buFont typeface="Arial" charset="0"/>
              <a:buChar char="–"/>
              <a:defRPr>
                <a:solidFill>
                  <a:srgbClr val="404040"/>
                </a:solidFill>
                <a:latin typeface="Arial" charset="0"/>
                <a:ea typeface="ＭＳ Ｐゴシック" charset="-128"/>
                <a:cs typeface="Helvetica" charset="0"/>
              </a:defRPr>
            </a:lvl4pPr>
            <a:lvl5pPr marL="2057400" indent="-228600">
              <a:spcBef>
                <a:spcPct val="20000"/>
              </a:spcBef>
              <a:buFont typeface="Wingdings" charset="2"/>
              <a:buChar char="§"/>
              <a:defRPr>
                <a:solidFill>
                  <a:srgbClr val="404040"/>
                </a:solidFill>
                <a:latin typeface="Arial" charset="0"/>
                <a:ea typeface="ＭＳ Ｐゴシック" charset="-128"/>
                <a:cs typeface="Helvetica" charset="0"/>
              </a:defRPr>
            </a:lvl5pPr>
            <a:lvl6pPr marL="25146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6pPr>
            <a:lvl7pPr marL="29718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7pPr>
            <a:lvl8pPr marL="34290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8pPr>
            <a:lvl9pPr marL="38862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9pPr>
          </a:lstStyle>
          <a:p>
            <a:pPr>
              <a:spcBef>
                <a:spcPct val="0"/>
              </a:spcBef>
              <a:buFontTx/>
              <a:buNone/>
            </a:pPr>
            <a:fld id="{ADA2211F-932E-154D-AAD7-2A5DCF4F02AF}" type="slidenum">
              <a:rPr lang="en-US" altLang="en-US" sz="1000">
                <a:solidFill>
                  <a:srgbClr val="FFFFFF"/>
                </a:solidFill>
              </a:rPr>
              <a:pPr>
                <a:spcBef>
                  <a:spcPct val="0"/>
                </a:spcBef>
                <a:buFontTx/>
                <a:buNone/>
              </a:pPr>
              <a:t>22</a:t>
            </a:fld>
            <a:endParaRPr lang="en-US" altLang="en-US" sz="1000" dirty="0">
              <a:solidFill>
                <a:srgbClr val="FFFFFF"/>
              </a:solidFill>
            </a:endParaRPr>
          </a:p>
        </p:txBody>
      </p:sp>
      <p:sp>
        <p:nvSpPr>
          <p:cNvPr id="6" name="Title 11"/>
          <p:cNvSpPr>
            <a:spLocks noGrp="1"/>
          </p:cNvSpPr>
          <p:nvPr>
            <p:ph type="title"/>
          </p:nvPr>
        </p:nvSpPr>
        <p:spPr>
          <a:xfrm>
            <a:off x="457200" y="274638"/>
            <a:ext cx="8229600" cy="1143000"/>
          </a:xfrm>
        </p:spPr>
        <p:txBody>
          <a:bodyPr/>
          <a:lstStyle/>
          <a:p>
            <a:pPr marL="342900" indent="-342900"/>
            <a:r>
              <a:rPr lang="en-US" altLang="en-US" sz="2000" dirty="0">
                <a:latin typeface="Arial" charset="0"/>
                <a:ea typeface="ＭＳ Ｐゴシック" charset="-128"/>
                <a:cs typeface="Helvetica" charset="0"/>
              </a:rPr>
              <a:t>I.	The Gathering Storm of Puerto Rico's Financial Distress:</a:t>
            </a:r>
            <a:br>
              <a:rPr lang="en-US" altLang="en-US" sz="2000" dirty="0">
                <a:latin typeface="Arial" charset="0"/>
                <a:ea typeface="ＭＳ Ｐゴシック" charset="-128"/>
                <a:cs typeface="Helvetica" charset="0"/>
              </a:rPr>
            </a:br>
            <a:r>
              <a:rPr lang="en-US" altLang="en-US" sz="2000" dirty="0">
                <a:latin typeface="Arial" charset="0"/>
                <a:ea typeface="ＭＳ Ｐゴシック" charset="-128"/>
                <a:cs typeface="Helvetica" charset="0"/>
              </a:rPr>
              <a:t>To Understand the Purpose, Function and Desired Result of PROMESA, It Is Important to Understand the Systemic Causes of Puerto Rico's Financial Distress</a:t>
            </a:r>
          </a:p>
        </p:txBody>
      </p:sp>
    </p:spTree>
    <p:extLst>
      <p:ext uri="{BB962C8B-B14F-4D97-AF65-F5344CB8AC3E}">
        <p14:creationId xmlns:p14="http://schemas.microsoft.com/office/powerpoint/2010/main" val="61973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2"/>
          <p:cNvSpPr>
            <a:spLocks noGrp="1"/>
          </p:cNvSpPr>
          <p:nvPr>
            <p:ph idx="1"/>
          </p:nvPr>
        </p:nvSpPr>
        <p:spPr/>
        <p:txBody>
          <a:bodyPr/>
          <a:lstStyle/>
          <a:p>
            <a:pPr marL="1147763" lvl="2" indent="-223838"/>
            <a:r>
              <a:rPr lang="en-US" altLang="en-US" sz="1700" b="1" u="sng" dirty="0">
                <a:latin typeface="Arial" charset="0"/>
                <a:ea typeface="ＭＳ Ｐゴシック" charset="-128"/>
                <a:cs typeface="Helvetica" charset="0"/>
              </a:rPr>
              <a:t>Puerto Rico as the major foreign trade zone for the Caribbean</a:t>
            </a:r>
            <a:r>
              <a:rPr lang="en-US" altLang="en-US" sz="1700" dirty="0">
                <a:latin typeface="Arial" charset="0"/>
                <a:ea typeface="ＭＳ Ｐゴシック" charset="-128"/>
                <a:cs typeface="Helvetica" charset="0"/>
              </a:rPr>
              <a:t>. Also, as part of the economic recovery plan, the whole island of Puerto Rico should become a foreign trade zone (a free trade zone) where equipment, goods and parts manufactured in foreign countries can be shipped to Puerto Rico duty-free and processed, assembled or manufactured with only limited duties on the finished product. Such actions would stimulate additional business activity and the benefits of the jobs multiply for financial, shipping and manufacturing new jobs [directed (the new jobs created by the economic policy), indirect (jobs created for good and services to support the direct job) and induced (jobs created by salaries spent for goods and services by those with the direct and indirect jobs)]. Manufacturing already represents 46.3% of Puerto Rico's GDP. This would significantly increase employment and the labor participation rate which is presently 40% compared to 63% for the U.S.A. on average and as well as reduce the poverty rate for Puerto Rico of over 45%, by far the highest compared to the U.S. states average of 14.7%.</a:t>
            </a:r>
          </a:p>
        </p:txBody>
      </p:sp>
      <p:sp>
        <p:nvSpPr>
          <p:cNvPr id="21507"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charset="2"/>
              <a:buChar char="§"/>
              <a:defRPr sz="2400">
                <a:solidFill>
                  <a:srgbClr val="404040"/>
                </a:solidFill>
                <a:latin typeface="Arial" charset="0"/>
                <a:ea typeface="ＭＳ Ｐゴシック" charset="-128"/>
                <a:cs typeface="Helvetica" charset="0"/>
              </a:defRPr>
            </a:lvl1pPr>
            <a:lvl2pPr marL="37931725" indent="-37474525">
              <a:spcBef>
                <a:spcPct val="20000"/>
              </a:spcBef>
              <a:buFont typeface="Arial" charset="0"/>
              <a:buChar char="–"/>
              <a:defRPr sz="2000">
                <a:solidFill>
                  <a:srgbClr val="404040"/>
                </a:solidFill>
                <a:latin typeface="Arial" charset="0"/>
                <a:ea typeface="ＭＳ Ｐゴシック" charset="-128"/>
                <a:cs typeface="Helvetica" charset="0"/>
              </a:defRPr>
            </a:lvl2pPr>
            <a:lvl3pPr marL="1143000" indent="-228600">
              <a:spcBef>
                <a:spcPct val="20000"/>
              </a:spcBef>
              <a:buFont typeface="Wingdings" charset="2"/>
              <a:buChar char="§"/>
              <a:defRPr sz="2000">
                <a:solidFill>
                  <a:srgbClr val="404040"/>
                </a:solidFill>
                <a:latin typeface="Arial" charset="0"/>
                <a:ea typeface="ＭＳ Ｐゴシック" charset="-128"/>
                <a:cs typeface="Helvetica" charset="0"/>
              </a:defRPr>
            </a:lvl3pPr>
            <a:lvl4pPr marL="1600200" indent="-228600">
              <a:spcBef>
                <a:spcPct val="20000"/>
              </a:spcBef>
              <a:buFont typeface="Arial" charset="0"/>
              <a:buChar char="–"/>
              <a:defRPr>
                <a:solidFill>
                  <a:srgbClr val="404040"/>
                </a:solidFill>
                <a:latin typeface="Arial" charset="0"/>
                <a:ea typeface="ＭＳ Ｐゴシック" charset="-128"/>
                <a:cs typeface="Helvetica" charset="0"/>
              </a:defRPr>
            </a:lvl4pPr>
            <a:lvl5pPr marL="2057400" indent="-228600">
              <a:spcBef>
                <a:spcPct val="20000"/>
              </a:spcBef>
              <a:buFont typeface="Wingdings" charset="2"/>
              <a:buChar char="§"/>
              <a:defRPr>
                <a:solidFill>
                  <a:srgbClr val="404040"/>
                </a:solidFill>
                <a:latin typeface="Arial" charset="0"/>
                <a:ea typeface="ＭＳ Ｐゴシック" charset="-128"/>
                <a:cs typeface="Helvetica" charset="0"/>
              </a:defRPr>
            </a:lvl5pPr>
            <a:lvl6pPr marL="25146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6pPr>
            <a:lvl7pPr marL="29718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7pPr>
            <a:lvl8pPr marL="34290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8pPr>
            <a:lvl9pPr marL="38862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9pPr>
          </a:lstStyle>
          <a:p>
            <a:pPr>
              <a:spcBef>
                <a:spcPct val="0"/>
              </a:spcBef>
              <a:buFontTx/>
              <a:buNone/>
            </a:pPr>
            <a:fld id="{ADA2211F-932E-154D-AAD7-2A5DCF4F02AF}" type="slidenum">
              <a:rPr lang="en-US" altLang="en-US" sz="1000">
                <a:solidFill>
                  <a:srgbClr val="FFFFFF"/>
                </a:solidFill>
              </a:rPr>
              <a:pPr>
                <a:spcBef>
                  <a:spcPct val="0"/>
                </a:spcBef>
                <a:buFontTx/>
                <a:buNone/>
              </a:pPr>
              <a:t>23</a:t>
            </a:fld>
            <a:endParaRPr lang="en-US" altLang="en-US" sz="1000" dirty="0">
              <a:solidFill>
                <a:srgbClr val="FFFFFF"/>
              </a:solidFill>
            </a:endParaRPr>
          </a:p>
        </p:txBody>
      </p:sp>
      <p:sp>
        <p:nvSpPr>
          <p:cNvPr id="6" name="Title 11"/>
          <p:cNvSpPr>
            <a:spLocks noGrp="1"/>
          </p:cNvSpPr>
          <p:nvPr>
            <p:ph type="title"/>
          </p:nvPr>
        </p:nvSpPr>
        <p:spPr>
          <a:xfrm>
            <a:off x="457200" y="274638"/>
            <a:ext cx="8229600" cy="1143000"/>
          </a:xfrm>
        </p:spPr>
        <p:txBody>
          <a:bodyPr/>
          <a:lstStyle/>
          <a:p>
            <a:pPr marL="342900" indent="-342900"/>
            <a:r>
              <a:rPr lang="en-US" altLang="en-US" sz="2000" dirty="0">
                <a:latin typeface="Arial" charset="0"/>
                <a:ea typeface="ＭＳ Ｐゴシック" charset="-128"/>
                <a:cs typeface="Helvetica" charset="0"/>
              </a:rPr>
              <a:t>I.	The Gathering Storm of Puerto Rico's Financial Distress:</a:t>
            </a:r>
            <a:br>
              <a:rPr lang="en-US" altLang="en-US" sz="2000" dirty="0">
                <a:latin typeface="Arial" charset="0"/>
                <a:ea typeface="ＭＳ Ｐゴシック" charset="-128"/>
                <a:cs typeface="Helvetica" charset="0"/>
              </a:rPr>
            </a:br>
            <a:r>
              <a:rPr lang="en-US" altLang="en-US" sz="2000" dirty="0">
                <a:latin typeface="Arial" charset="0"/>
                <a:ea typeface="ＭＳ Ｐゴシック" charset="-128"/>
                <a:cs typeface="Helvetica" charset="0"/>
              </a:rPr>
              <a:t>To Understand the Purpose, Function and Desired Result of PROMESA, It Is Important to Understand the Systemic Causes of Puerto Rico's Financial Distress</a:t>
            </a:r>
          </a:p>
        </p:txBody>
      </p:sp>
    </p:spTree>
    <p:extLst>
      <p:ext uri="{BB962C8B-B14F-4D97-AF65-F5344CB8AC3E}">
        <p14:creationId xmlns:p14="http://schemas.microsoft.com/office/powerpoint/2010/main" val="17078055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2"/>
          <p:cNvSpPr>
            <a:spLocks noGrp="1"/>
          </p:cNvSpPr>
          <p:nvPr>
            <p:ph idx="1"/>
          </p:nvPr>
        </p:nvSpPr>
        <p:spPr/>
        <p:txBody>
          <a:bodyPr/>
          <a:lstStyle/>
          <a:p>
            <a:pPr marL="914400" lvl="1" indent="-457200">
              <a:buNone/>
            </a:pPr>
            <a:r>
              <a:rPr lang="en-US" altLang="en-US" dirty="0">
                <a:latin typeface="Arial" charset="0"/>
                <a:ea typeface="ＭＳ Ｐゴシック" charset="-128"/>
                <a:cs typeface="Helvetica" charset="0"/>
              </a:rPr>
              <a:t>4.	</a:t>
            </a:r>
            <a:r>
              <a:rPr lang="en-US" altLang="en-US" u="sng" dirty="0">
                <a:latin typeface="Arial" charset="0"/>
                <a:ea typeface="ＭＳ Ｐゴシック" charset="-128"/>
                <a:cs typeface="Helvetica" charset="0"/>
              </a:rPr>
              <a:t>Congress can enact or adjust laws, rules and regulations to promote Puerto Rico's economic development and to remedy those that purport to treat Puerto Rico unfairly</a:t>
            </a:r>
            <a:r>
              <a:rPr lang="en-US" altLang="en-US" dirty="0">
                <a:latin typeface="Arial" charset="0"/>
                <a:ea typeface="ＭＳ Ｐゴシック" charset="-128"/>
                <a:cs typeface="Helvetica" charset="0"/>
              </a:rPr>
              <a:t>:</a:t>
            </a:r>
          </a:p>
          <a:p>
            <a:pPr marL="1147763" lvl="2" indent="-223838"/>
            <a:r>
              <a:rPr lang="en-US" altLang="en-US" b="1" u="sng" dirty="0">
                <a:latin typeface="Arial" charset="0"/>
                <a:ea typeface="ＭＳ Ｐゴシック" charset="-128"/>
                <a:cs typeface="Helvetica" charset="0"/>
              </a:rPr>
              <a:t>Congress has the constitutionally mandated duty to promote economic development for Puerto Rico</a:t>
            </a:r>
            <a:r>
              <a:rPr lang="en-US" altLang="en-US" dirty="0">
                <a:latin typeface="Arial" charset="0"/>
                <a:ea typeface="ＭＳ Ｐゴシック" charset="-128"/>
                <a:cs typeface="Helvetica" charset="0"/>
              </a:rPr>
              <a:t>. The Territorial Clause of the U.S. Constitution provides "Congress shall have power to dispose of and make all needful rules and regulations respecting the territory or other property belonging to the United States." (U.S. Constitution, Article IV, Section 3).</a:t>
            </a:r>
          </a:p>
        </p:txBody>
      </p:sp>
      <p:sp>
        <p:nvSpPr>
          <p:cNvPr id="21507"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charset="2"/>
              <a:buChar char="§"/>
              <a:defRPr sz="2400">
                <a:solidFill>
                  <a:srgbClr val="404040"/>
                </a:solidFill>
                <a:latin typeface="Arial" charset="0"/>
                <a:ea typeface="ＭＳ Ｐゴシック" charset="-128"/>
                <a:cs typeface="Helvetica" charset="0"/>
              </a:defRPr>
            </a:lvl1pPr>
            <a:lvl2pPr marL="37931725" indent="-37474525">
              <a:spcBef>
                <a:spcPct val="20000"/>
              </a:spcBef>
              <a:buFont typeface="Arial" charset="0"/>
              <a:buChar char="–"/>
              <a:defRPr sz="2000">
                <a:solidFill>
                  <a:srgbClr val="404040"/>
                </a:solidFill>
                <a:latin typeface="Arial" charset="0"/>
                <a:ea typeface="ＭＳ Ｐゴシック" charset="-128"/>
                <a:cs typeface="Helvetica" charset="0"/>
              </a:defRPr>
            </a:lvl2pPr>
            <a:lvl3pPr marL="1143000" indent="-228600">
              <a:spcBef>
                <a:spcPct val="20000"/>
              </a:spcBef>
              <a:buFont typeface="Wingdings" charset="2"/>
              <a:buChar char="§"/>
              <a:defRPr sz="2000">
                <a:solidFill>
                  <a:srgbClr val="404040"/>
                </a:solidFill>
                <a:latin typeface="Arial" charset="0"/>
                <a:ea typeface="ＭＳ Ｐゴシック" charset="-128"/>
                <a:cs typeface="Helvetica" charset="0"/>
              </a:defRPr>
            </a:lvl3pPr>
            <a:lvl4pPr marL="1600200" indent="-228600">
              <a:spcBef>
                <a:spcPct val="20000"/>
              </a:spcBef>
              <a:buFont typeface="Arial" charset="0"/>
              <a:buChar char="–"/>
              <a:defRPr>
                <a:solidFill>
                  <a:srgbClr val="404040"/>
                </a:solidFill>
                <a:latin typeface="Arial" charset="0"/>
                <a:ea typeface="ＭＳ Ｐゴシック" charset="-128"/>
                <a:cs typeface="Helvetica" charset="0"/>
              </a:defRPr>
            </a:lvl4pPr>
            <a:lvl5pPr marL="2057400" indent="-228600">
              <a:spcBef>
                <a:spcPct val="20000"/>
              </a:spcBef>
              <a:buFont typeface="Wingdings" charset="2"/>
              <a:buChar char="§"/>
              <a:defRPr>
                <a:solidFill>
                  <a:srgbClr val="404040"/>
                </a:solidFill>
                <a:latin typeface="Arial" charset="0"/>
                <a:ea typeface="ＭＳ Ｐゴシック" charset="-128"/>
                <a:cs typeface="Helvetica" charset="0"/>
              </a:defRPr>
            </a:lvl5pPr>
            <a:lvl6pPr marL="25146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6pPr>
            <a:lvl7pPr marL="29718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7pPr>
            <a:lvl8pPr marL="34290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8pPr>
            <a:lvl9pPr marL="38862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9pPr>
          </a:lstStyle>
          <a:p>
            <a:pPr>
              <a:spcBef>
                <a:spcPct val="0"/>
              </a:spcBef>
              <a:buFontTx/>
              <a:buNone/>
            </a:pPr>
            <a:fld id="{ADA2211F-932E-154D-AAD7-2A5DCF4F02AF}" type="slidenum">
              <a:rPr lang="en-US" altLang="en-US" sz="1000">
                <a:solidFill>
                  <a:srgbClr val="FFFFFF"/>
                </a:solidFill>
              </a:rPr>
              <a:pPr>
                <a:spcBef>
                  <a:spcPct val="0"/>
                </a:spcBef>
                <a:buFontTx/>
                <a:buNone/>
              </a:pPr>
              <a:t>24</a:t>
            </a:fld>
            <a:endParaRPr lang="en-US" altLang="en-US" sz="1000" dirty="0">
              <a:solidFill>
                <a:srgbClr val="FFFFFF"/>
              </a:solidFill>
            </a:endParaRPr>
          </a:p>
        </p:txBody>
      </p:sp>
      <p:sp>
        <p:nvSpPr>
          <p:cNvPr id="6" name="Title 11"/>
          <p:cNvSpPr>
            <a:spLocks noGrp="1"/>
          </p:cNvSpPr>
          <p:nvPr>
            <p:ph type="title"/>
          </p:nvPr>
        </p:nvSpPr>
        <p:spPr>
          <a:xfrm>
            <a:off x="457200" y="274638"/>
            <a:ext cx="8229600" cy="1143000"/>
          </a:xfrm>
        </p:spPr>
        <p:txBody>
          <a:bodyPr/>
          <a:lstStyle/>
          <a:p>
            <a:pPr marL="342900" indent="-342900"/>
            <a:r>
              <a:rPr lang="en-US" altLang="en-US" sz="2000" dirty="0">
                <a:latin typeface="Arial" charset="0"/>
                <a:ea typeface="ＭＳ Ｐゴシック" charset="-128"/>
                <a:cs typeface="Helvetica" charset="0"/>
              </a:rPr>
              <a:t>I.	The Gathering Storm of Puerto Rico's Financial Distress:</a:t>
            </a:r>
            <a:br>
              <a:rPr lang="en-US" altLang="en-US" sz="2000" dirty="0">
                <a:latin typeface="Arial" charset="0"/>
                <a:ea typeface="ＭＳ Ｐゴシック" charset="-128"/>
                <a:cs typeface="Helvetica" charset="0"/>
              </a:rPr>
            </a:br>
            <a:r>
              <a:rPr lang="en-US" altLang="en-US" sz="2000" dirty="0">
                <a:latin typeface="Arial" charset="0"/>
                <a:ea typeface="ＭＳ Ｐゴシック" charset="-128"/>
                <a:cs typeface="Helvetica" charset="0"/>
              </a:rPr>
              <a:t>To Understand the Purpose, Function and Desired Result of PROMESA, It Is Important to Understand the Systemic Causes of Puerto Rico's Financial Distress</a:t>
            </a:r>
          </a:p>
        </p:txBody>
      </p:sp>
    </p:spTree>
    <p:extLst>
      <p:ext uri="{BB962C8B-B14F-4D97-AF65-F5344CB8AC3E}">
        <p14:creationId xmlns:p14="http://schemas.microsoft.com/office/powerpoint/2010/main" val="10438803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2"/>
          <p:cNvSpPr>
            <a:spLocks noGrp="1"/>
          </p:cNvSpPr>
          <p:nvPr>
            <p:ph idx="1"/>
          </p:nvPr>
        </p:nvSpPr>
        <p:spPr/>
        <p:txBody>
          <a:bodyPr/>
          <a:lstStyle/>
          <a:p>
            <a:pPr marL="1147763" indent="-223838"/>
            <a:r>
              <a:rPr lang="en-US" altLang="en-US" sz="1750" b="1" u="sng" dirty="0">
                <a:latin typeface="Arial" charset="0"/>
                <a:ea typeface="ＭＳ Ｐゴシック" charset="-128"/>
                <a:cs typeface="Helvetica" charset="0"/>
              </a:rPr>
              <a:t>Actions Puerto Rico and Congress should consider taking</a:t>
            </a:r>
            <a:r>
              <a:rPr lang="en-US" altLang="en-US" sz="1750" dirty="0">
                <a:latin typeface="Arial" charset="0"/>
                <a:ea typeface="ＭＳ Ｐゴシック" charset="-128"/>
                <a:cs typeface="Helvetica" charset="0"/>
              </a:rPr>
              <a:t>. Based on this, Congress should examine existing legislation that could be modified to assist Puerto Rico in its effort to resolve its financial and infrastructure crisis. The Jones Act that requires foreign flag vessels that stop in the U.S.A. continental ports and Puerto Rico to pay a tariff increasing the cost of goods for Puerto Rico should be repealed for Puerto Rico. The Commonwealth and others have pointed out a needed review of federal laws, rules, regulations and policy to ensure appropriate fairness compared to the treatment of states and others. The lack of stimulus for economic and business development in Puerto Rico following the repeal of Section 936 tax exemption for U.S. companies, the claimed disproportionate burden of Medicaid and social programs, the need for effective tax reform and efficient collection methods suggest the consideration of review and, where needed, modification of existing laws that have impeded Puerto Rico's economy.</a:t>
            </a:r>
          </a:p>
        </p:txBody>
      </p:sp>
      <p:sp>
        <p:nvSpPr>
          <p:cNvPr id="21507"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charset="2"/>
              <a:buChar char="§"/>
              <a:defRPr sz="2400">
                <a:solidFill>
                  <a:srgbClr val="404040"/>
                </a:solidFill>
                <a:latin typeface="Arial" charset="0"/>
                <a:ea typeface="ＭＳ Ｐゴシック" charset="-128"/>
                <a:cs typeface="Helvetica" charset="0"/>
              </a:defRPr>
            </a:lvl1pPr>
            <a:lvl2pPr marL="37931725" indent="-37474525">
              <a:spcBef>
                <a:spcPct val="20000"/>
              </a:spcBef>
              <a:buFont typeface="Arial" charset="0"/>
              <a:buChar char="–"/>
              <a:defRPr sz="2000">
                <a:solidFill>
                  <a:srgbClr val="404040"/>
                </a:solidFill>
                <a:latin typeface="Arial" charset="0"/>
                <a:ea typeface="ＭＳ Ｐゴシック" charset="-128"/>
                <a:cs typeface="Helvetica" charset="0"/>
              </a:defRPr>
            </a:lvl2pPr>
            <a:lvl3pPr marL="1143000" indent="-228600">
              <a:spcBef>
                <a:spcPct val="20000"/>
              </a:spcBef>
              <a:buFont typeface="Wingdings" charset="2"/>
              <a:buChar char="§"/>
              <a:defRPr sz="2000">
                <a:solidFill>
                  <a:srgbClr val="404040"/>
                </a:solidFill>
                <a:latin typeface="Arial" charset="0"/>
                <a:ea typeface="ＭＳ Ｐゴシック" charset="-128"/>
                <a:cs typeface="Helvetica" charset="0"/>
              </a:defRPr>
            </a:lvl3pPr>
            <a:lvl4pPr marL="1600200" indent="-228600">
              <a:spcBef>
                <a:spcPct val="20000"/>
              </a:spcBef>
              <a:buFont typeface="Arial" charset="0"/>
              <a:buChar char="–"/>
              <a:defRPr>
                <a:solidFill>
                  <a:srgbClr val="404040"/>
                </a:solidFill>
                <a:latin typeface="Arial" charset="0"/>
                <a:ea typeface="ＭＳ Ｐゴシック" charset="-128"/>
                <a:cs typeface="Helvetica" charset="0"/>
              </a:defRPr>
            </a:lvl4pPr>
            <a:lvl5pPr marL="2057400" indent="-228600">
              <a:spcBef>
                <a:spcPct val="20000"/>
              </a:spcBef>
              <a:buFont typeface="Wingdings" charset="2"/>
              <a:buChar char="§"/>
              <a:defRPr>
                <a:solidFill>
                  <a:srgbClr val="404040"/>
                </a:solidFill>
                <a:latin typeface="Arial" charset="0"/>
                <a:ea typeface="ＭＳ Ｐゴシック" charset="-128"/>
                <a:cs typeface="Helvetica" charset="0"/>
              </a:defRPr>
            </a:lvl5pPr>
            <a:lvl6pPr marL="25146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6pPr>
            <a:lvl7pPr marL="29718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7pPr>
            <a:lvl8pPr marL="34290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8pPr>
            <a:lvl9pPr marL="38862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9pPr>
          </a:lstStyle>
          <a:p>
            <a:pPr>
              <a:spcBef>
                <a:spcPct val="0"/>
              </a:spcBef>
              <a:buFontTx/>
              <a:buNone/>
            </a:pPr>
            <a:fld id="{ADA2211F-932E-154D-AAD7-2A5DCF4F02AF}" type="slidenum">
              <a:rPr lang="en-US" altLang="en-US" sz="1000">
                <a:solidFill>
                  <a:srgbClr val="FFFFFF"/>
                </a:solidFill>
              </a:rPr>
              <a:pPr>
                <a:spcBef>
                  <a:spcPct val="0"/>
                </a:spcBef>
                <a:buFontTx/>
                <a:buNone/>
              </a:pPr>
              <a:t>25</a:t>
            </a:fld>
            <a:endParaRPr lang="en-US" altLang="en-US" sz="1000" dirty="0">
              <a:solidFill>
                <a:srgbClr val="FFFFFF"/>
              </a:solidFill>
            </a:endParaRPr>
          </a:p>
        </p:txBody>
      </p:sp>
      <p:sp>
        <p:nvSpPr>
          <p:cNvPr id="6" name="Title 11"/>
          <p:cNvSpPr>
            <a:spLocks noGrp="1"/>
          </p:cNvSpPr>
          <p:nvPr>
            <p:ph type="title"/>
          </p:nvPr>
        </p:nvSpPr>
        <p:spPr>
          <a:xfrm>
            <a:off x="457200" y="274638"/>
            <a:ext cx="8229600" cy="1143000"/>
          </a:xfrm>
        </p:spPr>
        <p:txBody>
          <a:bodyPr/>
          <a:lstStyle/>
          <a:p>
            <a:pPr marL="342900" indent="-342900"/>
            <a:r>
              <a:rPr lang="en-US" altLang="en-US" sz="2000" dirty="0">
                <a:latin typeface="Arial" charset="0"/>
                <a:ea typeface="ＭＳ Ｐゴシック" charset="-128"/>
                <a:cs typeface="Helvetica" charset="0"/>
              </a:rPr>
              <a:t>I.	The Gathering Storm of Puerto Rico's Financial Distress:</a:t>
            </a:r>
            <a:br>
              <a:rPr lang="en-US" altLang="en-US" sz="2000" dirty="0">
                <a:latin typeface="Arial" charset="0"/>
                <a:ea typeface="ＭＳ Ｐゴシック" charset="-128"/>
                <a:cs typeface="Helvetica" charset="0"/>
              </a:rPr>
            </a:br>
            <a:r>
              <a:rPr lang="en-US" altLang="en-US" sz="2000" dirty="0">
                <a:latin typeface="Arial" charset="0"/>
                <a:ea typeface="ＭＳ Ｐゴシック" charset="-128"/>
                <a:cs typeface="Helvetica" charset="0"/>
              </a:rPr>
              <a:t>To Understand the Purpose, Function and Desired Result of PROMESA, It Is Important to Understand the Systemic Causes of Puerto Rico's Financial Distress</a:t>
            </a:r>
          </a:p>
        </p:txBody>
      </p:sp>
    </p:spTree>
    <p:extLst>
      <p:ext uri="{BB962C8B-B14F-4D97-AF65-F5344CB8AC3E}">
        <p14:creationId xmlns:p14="http://schemas.microsoft.com/office/powerpoint/2010/main" val="12209132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2"/>
          <p:cNvSpPr>
            <a:spLocks noGrp="1"/>
          </p:cNvSpPr>
          <p:nvPr>
            <p:ph idx="1"/>
          </p:nvPr>
        </p:nvSpPr>
        <p:spPr/>
        <p:txBody>
          <a:bodyPr/>
          <a:lstStyle/>
          <a:p>
            <a:pPr marL="914400" lvl="1" indent="-457200">
              <a:buNone/>
            </a:pPr>
            <a:r>
              <a:rPr lang="en-US" altLang="en-US" dirty="0">
                <a:latin typeface="Arial" charset="0"/>
                <a:ea typeface="ＭＳ Ｐゴシック" charset="-128"/>
                <a:cs typeface="Helvetica" charset="0"/>
              </a:rPr>
              <a:t>5.	</a:t>
            </a:r>
            <a:r>
              <a:rPr lang="en-US" altLang="en-US" u="sng" dirty="0">
                <a:latin typeface="Arial" charset="0"/>
                <a:ea typeface="ＭＳ Ｐゴシック" charset="-128"/>
                <a:cs typeface="Helvetica" charset="0"/>
              </a:rPr>
              <a:t>The path forward for Puerto Rico, its citizens, businesses and creditors</a:t>
            </a:r>
            <a:r>
              <a:rPr lang="en-US" altLang="en-US" dirty="0">
                <a:latin typeface="Arial" charset="0"/>
                <a:ea typeface="ＭＳ Ｐゴシック" charset="-128"/>
                <a:cs typeface="Helvetica" charset="0"/>
              </a:rPr>
              <a:t>:</a:t>
            </a:r>
          </a:p>
          <a:p>
            <a:pPr marL="1147763" indent="-223838"/>
            <a:r>
              <a:rPr lang="en-US" altLang="en-US" sz="2000" b="1" u="sng" dirty="0">
                <a:latin typeface="Arial" charset="0"/>
                <a:ea typeface="ＭＳ Ｐゴシック" charset="-128"/>
                <a:cs typeface="Helvetica" charset="0"/>
              </a:rPr>
              <a:t>The need for consensus by all the parties</a:t>
            </a:r>
            <a:r>
              <a:rPr lang="en-US" altLang="en-US" sz="2000" dirty="0">
                <a:latin typeface="Arial" charset="0"/>
                <a:ea typeface="ＭＳ Ｐゴシック" charset="-128"/>
                <a:cs typeface="Helvetica" charset="0"/>
              </a:rPr>
              <a:t>. Citizens, taxpayers (individual and corporate) and creditors of Puerto Rico should support the above proposal for economic recovery plan since it is the economic growth and success of Puerto Rico that is the means by which additional tax revenues will be raised by creating new taxpayers and jobs that provide the funds to pay obligations like debt and to fund governmental services and infrastructure at the desired level. There should be a consensus by creditors, taxpayers and citizens on this.</a:t>
            </a:r>
          </a:p>
        </p:txBody>
      </p:sp>
      <p:sp>
        <p:nvSpPr>
          <p:cNvPr id="21507"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charset="2"/>
              <a:buChar char="§"/>
              <a:defRPr sz="2400">
                <a:solidFill>
                  <a:srgbClr val="404040"/>
                </a:solidFill>
                <a:latin typeface="Arial" charset="0"/>
                <a:ea typeface="ＭＳ Ｐゴシック" charset="-128"/>
                <a:cs typeface="Helvetica" charset="0"/>
              </a:defRPr>
            </a:lvl1pPr>
            <a:lvl2pPr marL="37931725" indent="-37474525">
              <a:spcBef>
                <a:spcPct val="20000"/>
              </a:spcBef>
              <a:buFont typeface="Arial" charset="0"/>
              <a:buChar char="–"/>
              <a:defRPr sz="2000">
                <a:solidFill>
                  <a:srgbClr val="404040"/>
                </a:solidFill>
                <a:latin typeface="Arial" charset="0"/>
                <a:ea typeface="ＭＳ Ｐゴシック" charset="-128"/>
                <a:cs typeface="Helvetica" charset="0"/>
              </a:defRPr>
            </a:lvl2pPr>
            <a:lvl3pPr marL="1143000" indent="-228600">
              <a:spcBef>
                <a:spcPct val="20000"/>
              </a:spcBef>
              <a:buFont typeface="Wingdings" charset="2"/>
              <a:buChar char="§"/>
              <a:defRPr sz="2000">
                <a:solidFill>
                  <a:srgbClr val="404040"/>
                </a:solidFill>
                <a:latin typeface="Arial" charset="0"/>
                <a:ea typeface="ＭＳ Ｐゴシック" charset="-128"/>
                <a:cs typeface="Helvetica" charset="0"/>
              </a:defRPr>
            </a:lvl3pPr>
            <a:lvl4pPr marL="1600200" indent="-228600">
              <a:spcBef>
                <a:spcPct val="20000"/>
              </a:spcBef>
              <a:buFont typeface="Arial" charset="0"/>
              <a:buChar char="–"/>
              <a:defRPr>
                <a:solidFill>
                  <a:srgbClr val="404040"/>
                </a:solidFill>
                <a:latin typeface="Arial" charset="0"/>
                <a:ea typeface="ＭＳ Ｐゴシック" charset="-128"/>
                <a:cs typeface="Helvetica" charset="0"/>
              </a:defRPr>
            </a:lvl4pPr>
            <a:lvl5pPr marL="2057400" indent="-228600">
              <a:spcBef>
                <a:spcPct val="20000"/>
              </a:spcBef>
              <a:buFont typeface="Wingdings" charset="2"/>
              <a:buChar char="§"/>
              <a:defRPr>
                <a:solidFill>
                  <a:srgbClr val="404040"/>
                </a:solidFill>
                <a:latin typeface="Arial" charset="0"/>
                <a:ea typeface="ＭＳ Ｐゴシック" charset="-128"/>
                <a:cs typeface="Helvetica" charset="0"/>
              </a:defRPr>
            </a:lvl5pPr>
            <a:lvl6pPr marL="25146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6pPr>
            <a:lvl7pPr marL="29718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7pPr>
            <a:lvl8pPr marL="34290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8pPr>
            <a:lvl9pPr marL="38862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9pPr>
          </a:lstStyle>
          <a:p>
            <a:pPr>
              <a:spcBef>
                <a:spcPct val="0"/>
              </a:spcBef>
              <a:buFontTx/>
              <a:buNone/>
            </a:pPr>
            <a:fld id="{ADA2211F-932E-154D-AAD7-2A5DCF4F02AF}" type="slidenum">
              <a:rPr lang="en-US" altLang="en-US" sz="1000">
                <a:solidFill>
                  <a:srgbClr val="FFFFFF"/>
                </a:solidFill>
              </a:rPr>
              <a:pPr>
                <a:spcBef>
                  <a:spcPct val="0"/>
                </a:spcBef>
                <a:buFontTx/>
                <a:buNone/>
              </a:pPr>
              <a:t>26</a:t>
            </a:fld>
            <a:endParaRPr lang="en-US" altLang="en-US" sz="1000" dirty="0">
              <a:solidFill>
                <a:srgbClr val="FFFFFF"/>
              </a:solidFill>
            </a:endParaRPr>
          </a:p>
        </p:txBody>
      </p:sp>
      <p:sp>
        <p:nvSpPr>
          <p:cNvPr id="6" name="Title 11"/>
          <p:cNvSpPr>
            <a:spLocks noGrp="1"/>
          </p:cNvSpPr>
          <p:nvPr>
            <p:ph type="title"/>
          </p:nvPr>
        </p:nvSpPr>
        <p:spPr>
          <a:xfrm>
            <a:off x="457200" y="274638"/>
            <a:ext cx="8229600" cy="1143000"/>
          </a:xfrm>
        </p:spPr>
        <p:txBody>
          <a:bodyPr/>
          <a:lstStyle/>
          <a:p>
            <a:pPr marL="342900" indent="-342900"/>
            <a:r>
              <a:rPr lang="en-US" altLang="en-US" sz="2000" dirty="0">
                <a:latin typeface="Arial" charset="0"/>
                <a:ea typeface="ＭＳ Ｐゴシック" charset="-128"/>
                <a:cs typeface="Helvetica" charset="0"/>
              </a:rPr>
              <a:t>I.	The Gathering Storm of Puerto Rico's Financial Distress:</a:t>
            </a:r>
            <a:br>
              <a:rPr lang="en-US" altLang="en-US" sz="2000" dirty="0">
                <a:latin typeface="Arial" charset="0"/>
                <a:ea typeface="ＭＳ Ｐゴシック" charset="-128"/>
                <a:cs typeface="Helvetica" charset="0"/>
              </a:rPr>
            </a:br>
            <a:r>
              <a:rPr lang="en-US" altLang="en-US" sz="2000" dirty="0">
                <a:latin typeface="Arial" charset="0"/>
                <a:ea typeface="ＭＳ Ｐゴシック" charset="-128"/>
                <a:cs typeface="Helvetica" charset="0"/>
              </a:rPr>
              <a:t>To Understand the Purpose, Function and Desired Result of PROMESA, It Is Important to Understand the Systemic Causes of Puerto Rico's Financial Distress</a:t>
            </a:r>
          </a:p>
        </p:txBody>
      </p:sp>
    </p:spTree>
    <p:extLst>
      <p:ext uri="{BB962C8B-B14F-4D97-AF65-F5344CB8AC3E}">
        <p14:creationId xmlns:p14="http://schemas.microsoft.com/office/powerpoint/2010/main" val="11915850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2"/>
          <p:cNvSpPr>
            <a:spLocks noGrp="1"/>
          </p:cNvSpPr>
          <p:nvPr>
            <p:ph idx="1"/>
          </p:nvPr>
        </p:nvSpPr>
        <p:spPr/>
        <p:txBody>
          <a:bodyPr/>
          <a:lstStyle/>
          <a:p>
            <a:pPr marL="1147763" lvl="2" indent="-223838"/>
            <a:r>
              <a:rPr lang="en-US" altLang="en-US" b="1" u="sng" dirty="0">
                <a:latin typeface="Arial" charset="0"/>
                <a:ea typeface="ＭＳ Ｐゴシック" charset="-128"/>
                <a:cs typeface="Helvetica" charset="0"/>
              </a:rPr>
              <a:t>Recovery plan for all – leave no one behind</a:t>
            </a:r>
            <a:r>
              <a:rPr lang="en-US" altLang="en-US" dirty="0">
                <a:latin typeface="Arial" charset="0"/>
                <a:ea typeface="ＭＳ Ｐゴシック" charset="-128"/>
                <a:cs typeface="Helvetica" charset="0"/>
              </a:rPr>
              <a:t>. There is no substitute for the practical ability to be paid from a recovery plan that maximizes value and recoveries to the extent reasonable and reinvests in Puerto Rico to ensure continual operations and sufficient tax revenues to reasonably pay off its creditors based on what can be paid.</a:t>
            </a:r>
          </a:p>
          <a:p>
            <a:pPr marL="1147763" lvl="2" indent="0">
              <a:buNone/>
            </a:pPr>
            <a:r>
              <a:rPr lang="en-US" altLang="en-US" dirty="0">
                <a:latin typeface="Arial" charset="0"/>
                <a:ea typeface="ＭＳ Ｐゴシック" charset="-128"/>
                <a:cs typeface="Helvetica" charset="0"/>
              </a:rPr>
              <a:t>If there is no money, there is no payment no matter the rights or priorities. All the rights legally possible do not necessarily translate into payment of public debt or assurance of funding of essential services and needed infrastructure at an acceptable level.</a:t>
            </a:r>
          </a:p>
        </p:txBody>
      </p:sp>
      <p:sp>
        <p:nvSpPr>
          <p:cNvPr id="21507"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charset="2"/>
              <a:buChar char="§"/>
              <a:defRPr sz="2400">
                <a:solidFill>
                  <a:srgbClr val="404040"/>
                </a:solidFill>
                <a:latin typeface="Arial" charset="0"/>
                <a:ea typeface="ＭＳ Ｐゴシック" charset="-128"/>
                <a:cs typeface="Helvetica" charset="0"/>
              </a:defRPr>
            </a:lvl1pPr>
            <a:lvl2pPr marL="37931725" indent="-37474525">
              <a:spcBef>
                <a:spcPct val="20000"/>
              </a:spcBef>
              <a:buFont typeface="Arial" charset="0"/>
              <a:buChar char="–"/>
              <a:defRPr sz="2000">
                <a:solidFill>
                  <a:srgbClr val="404040"/>
                </a:solidFill>
                <a:latin typeface="Arial" charset="0"/>
                <a:ea typeface="ＭＳ Ｐゴシック" charset="-128"/>
                <a:cs typeface="Helvetica" charset="0"/>
              </a:defRPr>
            </a:lvl2pPr>
            <a:lvl3pPr marL="1143000" indent="-228600">
              <a:spcBef>
                <a:spcPct val="20000"/>
              </a:spcBef>
              <a:buFont typeface="Wingdings" charset="2"/>
              <a:buChar char="§"/>
              <a:defRPr sz="2000">
                <a:solidFill>
                  <a:srgbClr val="404040"/>
                </a:solidFill>
                <a:latin typeface="Arial" charset="0"/>
                <a:ea typeface="ＭＳ Ｐゴシック" charset="-128"/>
                <a:cs typeface="Helvetica" charset="0"/>
              </a:defRPr>
            </a:lvl3pPr>
            <a:lvl4pPr marL="1600200" indent="-228600">
              <a:spcBef>
                <a:spcPct val="20000"/>
              </a:spcBef>
              <a:buFont typeface="Arial" charset="0"/>
              <a:buChar char="–"/>
              <a:defRPr>
                <a:solidFill>
                  <a:srgbClr val="404040"/>
                </a:solidFill>
                <a:latin typeface="Arial" charset="0"/>
                <a:ea typeface="ＭＳ Ｐゴシック" charset="-128"/>
                <a:cs typeface="Helvetica" charset="0"/>
              </a:defRPr>
            </a:lvl4pPr>
            <a:lvl5pPr marL="2057400" indent="-228600">
              <a:spcBef>
                <a:spcPct val="20000"/>
              </a:spcBef>
              <a:buFont typeface="Wingdings" charset="2"/>
              <a:buChar char="§"/>
              <a:defRPr>
                <a:solidFill>
                  <a:srgbClr val="404040"/>
                </a:solidFill>
                <a:latin typeface="Arial" charset="0"/>
                <a:ea typeface="ＭＳ Ｐゴシック" charset="-128"/>
                <a:cs typeface="Helvetica" charset="0"/>
              </a:defRPr>
            </a:lvl5pPr>
            <a:lvl6pPr marL="25146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6pPr>
            <a:lvl7pPr marL="29718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7pPr>
            <a:lvl8pPr marL="34290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8pPr>
            <a:lvl9pPr marL="38862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9pPr>
          </a:lstStyle>
          <a:p>
            <a:pPr>
              <a:spcBef>
                <a:spcPct val="0"/>
              </a:spcBef>
              <a:buFontTx/>
              <a:buNone/>
            </a:pPr>
            <a:fld id="{ADA2211F-932E-154D-AAD7-2A5DCF4F02AF}" type="slidenum">
              <a:rPr lang="en-US" altLang="en-US" sz="1000">
                <a:solidFill>
                  <a:srgbClr val="FFFFFF"/>
                </a:solidFill>
              </a:rPr>
              <a:pPr>
                <a:spcBef>
                  <a:spcPct val="0"/>
                </a:spcBef>
                <a:buFontTx/>
                <a:buNone/>
              </a:pPr>
              <a:t>27</a:t>
            </a:fld>
            <a:endParaRPr lang="en-US" altLang="en-US" sz="1000" dirty="0">
              <a:solidFill>
                <a:srgbClr val="FFFFFF"/>
              </a:solidFill>
            </a:endParaRPr>
          </a:p>
        </p:txBody>
      </p:sp>
      <p:sp>
        <p:nvSpPr>
          <p:cNvPr id="6" name="Title 11"/>
          <p:cNvSpPr>
            <a:spLocks noGrp="1"/>
          </p:cNvSpPr>
          <p:nvPr>
            <p:ph type="title"/>
          </p:nvPr>
        </p:nvSpPr>
        <p:spPr>
          <a:xfrm>
            <a:off x="457200" y="274638"/>
            <a:ext cx="8229600" cy="1143000"/>
          </a:xfrm>
        </p:spPr>
        <p:txBody>
          <a:bodyPr/>
          <a:lstStyle/>
          <a:p>
            <a:pPr marL="342900" indent="-342900"/>
            <a:r>
              <a:rPr lang="en-US" altLang="en-US" sz="2000" dirty="0">
                <a:latin typeface="Arial" charset="0"/>
                <a:ea typeface="ＭＳ Ｐゴシック" charset="-128"/>
                <a:cs typeface="Helvetica" charset="0"/>
              </a:rPr>
              <a:t>I.	The Gathering Storm of Puerto Rico's Financial Distress:</a:t>
            </a:r>
            <a:br>
              <a:rPr lang="en-US" altLang="en-US" sz="2000" dirty="0">
                <a:latin typeface="Arial" charset="0"/>
                <a:ea typeface="ＭＳ Ｐゴシック" charset="-128"/>
                <a:cs typeface="Helvetica" charset="0"/>
              </a:rPr>
            </a:br>
            <a:r>
              <a:rPr lang="en-US" altLang="en-US" sz="2000" dirty="0">
                <a:latin typeface="Arial" charset="0"/>
                <a:ea typeface="ＭＳ Ｐゴシック" charset="-128"/>
                <a:cs typeface="Helvetica" charset="0"/>
              </a:rPr>
              <a:t>To Understand the Purpose, Function and Desired Result of PROMESA, It Is Important to Understand the Systemic Causes of Puerto Rico's Financial Distress</a:t>
            </a:r>
          </a:p>
        </p:txBody>
      </p:sp>
    </p:spTree>
    <p:extLst>
      <p:ext uri="{BB962C8B-B14F-4D97-AF65-F5344CB8AC3E}">
        <p14:creationId xmlns:p14="http://schemas.microsoft.com/office/powerpoint/2010/main" val="560272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indent="-457200">
              <a:buNone/>
            </a:pPr>
            <a:r>
              <a:rPr lang="en-US" dirty="0"/>
              <a:t>A.	</a:t>
            </a:r>
            <a:r>
              <a:rPr lang="en-US" u="sng" dirty="0"/>
              <a:t>The impending fiscal crisis</a:t>
            </a:r>
            <a:r>
              <a:rPr lang="en-US" dirty="0"/>
              <a:t> – </a:t>
            </a:r>
            <a:r>
              <a:rPr lang="en-US" altLang="en-US" dirty="0">
                <a:latin typeface="Arial" charset="0"/>
                <a:ea typeface="ＭＳ Ｐゴシック" charset="-128"/>
                <a:cs typeface="Helvetica" charset="0"/>
              </a:rPr>
              <a:t>By 2016, the serious financial problems of the territory of Puerto Rico had reached the tipping point of a crisis:</a:t>
            </a:r>
          </a:p>
          <a:p>
            <a:pPr marL="914400" lvl="1" indent="-457200">
              <a:buNone/>
            </a:pPr>
            <a:r>
              <a:rPr lang="en-US" dirty="0"/>
              <a:t>1.	</a:t>
            </a:r>
            <a:r>
              <a:rPr lang="en-US" altLang="en-US" dirty="0">
                <a:latin typeface="Arial" charset="0"/>
                <a:ea typeface="ＭＳ Ｐゴシック" charset="-128"/>
                <a:cs typeface="Helvetica" charset="0"/>
              </a:rPr>
              <a:t>For years, Puerto Rico, faced with a failing economy, financed operations with the issuance of tax-exempt bonds that the rating agencies had now deemed junk</a:t>
            </a:r>
            <a:r>
              <a:rPr lang="en-US" dirty="0"/>
              <a:t>.</a:t>
            </a:r>
          </a:p>
          <a:p>
            <a:pPr marL="914400" lvl="1" indent="-457200">
              <a:buNone/>
            </a:pPr>
            <a:r>
              <a:rPr lang="en-US" dirty="0"/>
              <a:t>2.	</a:t>
            </a:r>
            <a:r>
              <a:rPr lang="en-US" altLang="en-US" dirty="0">
                <a:latin typeface="Arial" charset="0"/>
                <a:ea typeface="ＭＳ Ｐゴシック" charset="-128"/>
                <a:cs typeface="Helvetica" charset="0"/>
              </a:rPr>
              <a:t>Puerto Rico had ever increasing costs of essential services and needed infrastructure improvements including an expensive health insurance program for low-income people without providing for a means of paying for it</a:t>
            </a:r>
            <a:r>
              <a:rPr lang="en-US" dirty="0"/>
              <a:t>.</a:t>
            </a:r>
          </a:p>
          <a:p>
            <a:pPr marL="914400" lvl="1" indent="-457200">
              <a:buNone/>
            </a:pPr>
            <a:r>
              <a:rPr lang="en-US" dirty="0"/>
              <a:t>3.	</a:t>
            </a:r>
            <a:r>
              <a:rPr lang="en-US" altLang="en-US" dirty="0">
                <a:latin typeface="Arial" charset="0"/>
                <a:ea typeface="ＭＳ Ｐゴシック" charset="-128"/>
                <a:cs typeface="Helvetica" charset="0"/>
              </a:rPr>
              <a:t>Further, public pensions, including those for teachers, judges and general employees, were largely unfunded</a:t>
            </a:r>
            <a:r>
              <a:rPr lang="en-US" dirty="0"/>
              <a:t>.</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28</a:t>
            </a:fld>
            <a:endParaRPr lang="en-US" altLang="en-US" dirty="0"/>
          </a:p>
        </p:txBody>
      </p:sp>
      <p:sp>
        <p:nvSpPr>
          <p:cNvPr id="5" name="Title 1"/>
          <p:cNvSpPr>
            <a:spLocks noGrp="1"/>
          </p:cNvSpPr>
          <p:nvPr>
            <p:ph type="title"/>
          </p:nvPr>
        </p:nvSpPr>
        <p:spPr>
          <a:xfrm>
            <a:off x="457200" y="274638"/>
            <a:ext cx="8229600" cy="1143000"/>
          </a:xfrm>
        </p:spPr>
        <p:txBody>
          <a:bodyPr/>
          <a:lstStyle/>
          <a:p>
            <a:pPr marL="571500" indent="-571500"/>
            <a:r>
              <a:rPr lang="en-US" dirty="0"/>
              <a:t>II.	</a:t>
            </a:r>
            <a:r>
              <a:rPr lang="en-US" altLang="en-US" dirty="0">
                <a:latin typeface="Arial" charset="0"/>
                <a:ea typeface="ＭＳ Ｐゴシック" charset="-128"/>
                <a:cs typeface="Helvetica" charset="0"/>
              </a:rPr>
              <a:t>The Enactment of PROMESA and Its Provisions</a:t>
            </a:r>
            <a:endParaRPr lang="en-US" dirty="0"/>
          </a:p>
        </p:txBody>
      </p:sp>
    </p:spTree>
    <p:extLst>
      <p:ext uri="{BB962C8B-B14F-4D97-AF65-F5344CB8AC3E}">
        <p14:creationId xmlns:p14="http://schemas.microsoft.com/office/powerpoint/2010/main" val="521025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Table of Contents</a:t>
            </a:r>
          </a:p>
        </p:txBody>
      </p:sp>
      <p:sp>
        <p:nvSpPr>
          <p:cNvPr id="3" name="Content Placeholder 2"/>
          <p:cNvSpPr>
            <a:spLocks noGrp="1"/>
          </p:cNvSpPr>
          <p:nvPr>
            <p:ph idx="1"/>
          </p:nvPr>
        </p:nvSpPr>
        <p:spPr/>
        <p:txBody>
          <a:bodyPr/>
          <a:lstStyle/>
          <a:p>
            <a:pPr marL="466725" indent="-457200">
              <a:buNone/>
              <a:tabLst>
                <a:tab pos="7994650" algn="r"/>
              </a:tabLst>
            </a:pPr>
            <a:r>
              <a:rPr lang="en-US" sz="1400" dirty="0"/>
              <a:t>III.	</a:t>
            </a:r>
            <a:r>
              <a:rPr lang="en-US" altLang="en-US" sz="1400" dirty="0">
                <a:latin typeface="Arial" charset="0"/>
                <a:ea typeface="ＭＳ Ｐゴシック" charset="-128"/>
                <a:cs typeface="Helvetica" charset="0"/>
              </a:rPr>
              <a:t>How PROMESA Should Work	45</a:t>
            </a:r>
          </a:p>
          <a:p>
            <a:pPr marL="923925" indent="-457200">
              <a:buNone/>
              <a:tabLst>
                <a:tab pos="7994650" algn="r"/>
              </a:tabLst>
            </a:pPr>
            <a:r>
              <a:rPr lang="en-US" sz="1400" dirty="0"/>
              <a:t>A.	Accurate information</a:t>
            </a:r>
            <a:r>
              <a:rPr lang="en-US" altLang="en-US" sz="1400" dirty="0">
                <a:latin typeface="Arial" charset="0"/>
                <a:ea typeface="ＭＳ Ｐゴシック" charset="-128"/>
                <a:cs typeface="Helvetica" charset="0"/>
              </a:rPr>
              <a:t>	45</a:t>
            </a:r>
            <a:endParaRPr lang="en-US" sz="1400" dirty="0"/>
          </a:p>
          <a:p>
            <a:pPr marL="923925" indent="-457200">
              <a:buNone/>
              <a:tabLst>
                <a:tab pos="7994650" algn="r"/>
              </a:tabLst>
            </a:pPr>
            <a:r>
              <a:rPr lang="en-US" sz="1400" dirty="0"/>
              <a:t>B.	Encourage consensual resolution</a:t>
            </a:r>
            <a:r>
              <a:rPr lang="en-US" altLang="en-US" sz="1400" dirty="0">
                <a:latin typeface="Arial" charset="0"/>
                <a:ea typeface="ＭＳ Ｐゴシック" charset="-128"/>
                <a:cs typeface="Helvetica" charset="0"/>
              </a:rPr>
              <a:t>	47</a:t>
            </a:r>
            <a:endParaRPr lang="en-US" sz="1400" dirty="0"/>
          </a:p>
          <a:p>
            <a:pPr marL="923925" indent="-457200">
              <a:buNone/>
              <a:tabLst>
                <a:tab pos="7994650" algn="r"/>
              </a:tabLst>
            </a:pPr>
            <a:r>
              <a:rPr lang="en-US" sz="1400" dirty="0"/>
              <a:t>C.	Title III should only be pursued after exhaustion of Title VI efforts</a:t>
            </a:r>
            <a:r>
              <a:rPr lang="en-US" altLang="en-US" sz="1400" dirty="0">
                <a:latin typeface="Arial" charset="0"/>
                <a:ea typeface="ＭＳ Ｐゴシック" charset="-128"/>
                <a:cs typeface="Helvetica" charset="0"/>
              </a:rPr>
              <a:t>	50</a:t>
            </a:r>
            <a:endParaRPr lang="en-US" sz="1400" dirty="0"/>
          </a:p>
          <a:p>
            <a:pPr marL="923925" indent="-457200">
              <a:buNone/>
              <a:tabLst>
                <a:tab pos="7994650" algn="r"/>
              </a:tabLst>
            </a:pPr>
            <a:r>
              <a:rPr lang="en-US" sz="1400" dirty="0"/>
              <a:t>D.	Before filing Title III proceedings, Puerto Rico should have proposed</a:t>
            </a:r>
            <a:br>
              <a:rPr lang="en-US" sz="1400" dirty="0"/>
            </a:br>
            <a:r>
              <a:rPr lang="en-US" sz="1400" dirty="0"/>
              <a:t>budgets and a fiscal plan approved by the Oversight Board</a:t>
            </a:r>
            <a:r>
              <a:rPr lang="en-US" altLang="en-US" sz="1400" dirty="0">
                <a:latin typeface="Arial" charset="0"/>
                <a:ea typeface="ＭＳ Ｐゴシック" charset="-128"/>
                <a:cs typeface="Helvetica" charset="0"/>
              </a:rPr>
              <a:t>	51</a:t>
            </a:r>
            <a:endParaRPr lang="en-US" sz="1400" dirty="0"/>
          </a:p>
          <a:p>
            <a:pPr marL="923925" indent="-457200">
              <a:buNone/>
              <a:tabLst>
                <a:tab pos="7994650" algn="r"/>
              </a:tabLst>
            </a:pPr>
            <a:r>
              <a:rPr lang="en-US" sz="1400" dirty="0"/>
              <a:t>E.	Plan of adjustment of debt is also to be feasible and in the best</a:t>
            </a:r>
            <a:br>
              <a:rPr lang="en-US" sz="1400" dirty="0"/>
            </a:br>
            <a:r>
              <a:rPr lang="en-US" sz="1400" dirty="0"/>
              <a:t>interests of creditors if it is sustainable and affordable in the long</a:t>
            </a:r>
            <a:br>
              <a:rPr lang="en-US" sz="1400" dirty="0"/>
            </a:br>
            <a:r>
              <a:rPr lang="en-US" sz="1400" dirty="0"/>
              <a:t>term, resolves creditor disputes and also stimulates the economy</a:t>
            </a:r>
            <a:r>
              <a:rPr lang="en-US" altLang="en-US" sz="1400" dirty="0">
                <a:latin typeface="Arial" charset="0"/>
                <a:ea typeface="ＭＳ Ｐゴシック" charset="-128"/>
                <a:cs typeface="Helvetica" charset="0"/>
              </a:rPr>
              <a:t>	52</a:t>
            </a:r>
            <a:endParaRPr lang="en-US" sz="1400" dirty="0"/>
          </a:p>
          <a:p>
            <a:pPr marL="923925" indent="-457200">
              <a:buNone/>
              <a:tabLst>
                <a:tab pos="7994650" algn="r"/>
              </a:tabLst>
            </a:pPr>
            <a:r>
              <a:rPr lang="en-US" sz="1400" dirty="0"/>
              <a:t>F.	Summary of relevant duties of the Oversight Board</a:t>
            </a:r>
            <a:r>
              <a:rPr lang="en-US" altLang="en-US" sz="1400" dirty="0">
                <a:latin typeface="Arial" charset="0"/>
                <a:ea typeface="ＭＳ Ｐゴシック" charset="-128"/>
                <a:cs typeface="Helvetica" charset="0"/>
              </a:rPr>
              <a:t>	53</a:t>
            </a:r>
            <a:endParaRPr lang="en-US" sz="1400" dirty="0"/>
          </a:p>
          <a:p>
            <a:pPr marL="923925" indent="-457200">
              <a:buNone/>
              <a:tabLst>
                <a:tab pos="7994650" algn="r"/>
              </a:tabLst>
            </a:pPr>
            <a:r>
              <a:rPr lang="en-US" sz="1400" dirty="0"/>
              <a:t>G.	PROMESA – Title III principles of debt adjustment</a:t>
            </a:r>
            <a:r>
              <a:rPr lang="en-US" altLang="en-US" sz="1400" dirty="0">
                <a:latin typeface="Arial" charset="0"/>
                <a:ea typeface="ＭＳ Ｐゴシック" charset="-128"/>
                <a:cs typeface="Helvetica" charset="0"/>
              </a:rPr>
              <a:t>	57</a:t>
            </a:r>
          </a:p>
          <a:p>
            <a:pPr marL="923925" indent="-457200">
              <a:buNone/>
              <a:tabLst>
                <a:tab pos="7994650" algn="r"/>
              </a:tabLst>
            </a:pPr>
            <a:r>
              <a:rPr lang="en-US" altLang="en-US" sz="1400" dirty="0">
                <a:latin typeface="Arial" charset="0"/>
                <a:ea typeface="ＭＳ Ｐゴシック" charset="-128"/>
                <a:cs typeface="Helvetica" charset="0"/>
              </a:rPr>
              <a:t>H.	PROMESA – Provisions for emergency situations	64</a:t>
            </a:r>
          </a:p>
          <a:p>
            <a:pPr marL="466725" indent="-466725">
              <a:buNone/>
              <a:tabLst>
                <a:tab pos="7994650" algn="r"/>
              </a:tabLst>
            </a:pPr>
            <a:r>
              <a:rPr lang="en-US" sz="1400" dirty="0"/>
              <a:t>IV.	</a:t>
            </a:r>
            <a:r>
              <a:rPr lang="en-US" altLang="en-US" sz="1400" dirty="0">
                <a:latin typeface="Arial" panose="020B0604020202020204" pitchFamily="34" charset="0"/>
                <a:ea typeface="ＭＳ Ｐゴシック" panose="020B0600070205080204" pitchFamily="34" charset="-128"/>
                <a:cs typeface="Helvetica" pitchFamily="2" charset="0"/>
              </a:rPr>
              <a:t>Significance of Statutory Liens and Special Revenue Protections and the</a:t>
            </a:r>
            <a:br>
              <a:rPr lang="en-US" altLang="en-US" sz="1400" dirty="0">
                <a:latin typeface="Arial" panose="020B0604020202020204" pitchFamily="34" charset="0"/>
                <a:ea typeface="ＭＳ Ｐゴシック" panose="020B0600070205080204" pitchFamily="34" charset="-128"/>
                <a:cs typeface="Helvetica" pitchFamily="2" charset="0"/>
              </a:rPr>
            </a:br>
            <a:r>
              <a:rPr lang="en-US" altLang="en-US" sz="1400" dirty="0">
                <a:latin typeface="Arial" panose="020B0604020202020204" pitchFamily="34" charset="0"/>
                <a:ea typeface="ＭＳ Ｐゴシック" panose="020B0600070205080204" pitchFamily="34" charset="-128"/>
                <a:cs typeface="Helvetica" pitchFamily="2" charset="0"/>
              </a:rPr>
              <a:t>Puerto Rico Assured Decision</a:t>
            </a:r>
            <a:r>
              <a:rPr lang="en-US" altLang="en-US" sz="1400" dirty="0">
                <a:latin typeface="Arial" charset="0"/>
                <a:ea typeface="ＭＳ Ｐゴシック" charset="-128"/>
                <a:cs typeface="Helvetica" charset="0"/>
              </a:rPr>
              <a:t>	65</a:t>
            </a:r>
          </a:p>
          <a:p>
            <a:pPr marL="923925" indent="-461963">
              <a:buNone/>
              <a:tabLst>
                <a:tab pos="7994650" algn="r"/>
              </a:tabLst>
            </a:pPr>
            <a:r>
              <a:rPr lang="en-US" sz="1400" dirty="0"/>
              <a:t>A.	</a:t>
            </a:r>
            <a:r>
              <a:rPr lang="en-US" altLang="en-US" sz="1400" dirty="0">
                <a:latin typeface="Arial" panose="020B0604020202020204" pitchFamily="34" charset="0"/>
                <a:ea typeface="ＭＳ Ｐゴシック" panose="020B0600070205080204" pitchFamily="34" charset="-128"/>
                <a:cs typeface="Helvetica" pitchFamily="2" charset="0"/>
              </a:rPr>
              <a:t>The rise of statutory liens and special revenues</a:t>
            </a:r>
            <a:r>
              <a:rPr lang="en-US" altLang="en-US" sz="1400" dirty="0">
                <a:latin typeface="Arial" charset="0"/>
                <a:ea typeface="ＭＳ Ｐゴシック" charset="-128"/>
                <a:cs typeface="Helvetica" charset="0"/>
              </a:rPr>
              <a:t>	65</a:t>
            </a:r>
            <a:endParaRPr lang="en-US" sz="1400" dirty="0"/>
          </a:p>
          <a:p>
            <a:pPr marL="923925" indent="-461963">
              <a:buNone/>
              <a:tabLst>
                <a:tab pos="7994650" algn="r"/>
              </a:tabLst>
            </a:pPr>
            <a:r>
              <a:rPr lang="en-US" altLang="en-US" sz="1400" dirty="0">
                <a:latin typeface="Arial" panose="020B0604020202020204" pitchFamily="34" charset="0"/>
                <a:ea typeface="ＭＳ Ｐゴシック" panose="020B0600070205080204" pitchFamily="34" charset="-128"/>
                <a:cs typeface="Helvetica" pitchFamily="2" charset="0"/>
              </a:rPr>
              <a:t>B.	The cloud raised by the</a:t>
            </a:r>
            <a:r>
              <a:rPr lang="en-US" altLang="en-US" sz="1400" i="1" dirty="0">
                <a:latin typeface="Arial" panose="020B0604020202020204" pitchFamily="34" charset="0"/>
                <a:ea typeface="ＭＳ Ｐゴシック" panose="020B0600070205080204" pitchFamily="34" charset="-128"/>
                <a:cs typeface="Helvetica" pitchFamily="2" charset="0"/>
              </a:rPr>
              <a:t> Assured</a:t>
            </a:r>
            <a:r>
              <a:rPr lang="en-US" altLang="en-US" sz="1400" dirty="0">
                <a:latin typeface="Arial" panose="020B0604020202020204" pitchFamily="34" charset="0"/>
                <a:ea typeface="ＭＳ Ｐゴシック" panose="020B0600070205080204" pitchFamily="34" charset="-128"/>
                <a:cs typeface="Helvetica" pitchFamily="2" charset="0"/>
              </a:rPr>
              <a:t> Puerto Rico decision</a:t>
            </a:r>
            <a:br>
              <a:rPr lang="en-US" altLang="en-US" sz="1400" dirty="0">
                <a:latin typeface="Arial" panose="020B0604020202020204" pitchFamily="34" charset="0"/>
                <a:ea typeface="ＭＳ Ｐゴシック" panose="020B0600070205080204" pitchFamily="34" charset="-128"/>
                <a:cs typeface="Helvetica" pitchFamily="2" charset="0"/>
              </a:rPr>
            </a:br>
            <a:r>
              <a:rPr lang="en-US" altLang="en-US" sz="1400" dirty="0">
                <a:latin typeface="Arial" panose="020B0604020202020204" pitchFamily="34" charset="0"/>
                <a:ea typeface="ＭＳ Ｐゴシック" panose="020B0600070205080204" pitchFamily="34" charset="-128"/>
                <a:cs typeface="Helvetica" pitchFamily="2" charset="0"/>
              </a:rPr>
              <a:t>regarding special revenues </a:t>
            </a:r>
            <a:r>
              <a:rPr lang="en-US" altLang="en-US" sz="1400" dirty="0">
                <a:latin typeface="Arial" charset="0"/>
                <a:ea typeface="ＭＳ Ｐゴシック" charset="-128"/>
                <a:cs typeface="Helvetica" charset="0"/>
              </a:rPr>
              <a:t>	66</a:t>
            </a:r>
            <a:endParaRPr lang="en-US" sz="1400" dirty="0"/>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2</a:t>
            </a:fld>
            <a:endParaRPr lang="en-US" altLang="en-US" dirty="0"/>
          </a:p>
        </p:txBody>
      </p:sp>
    </p:spTree>
    <p:extLst>
      <p:ext uri="{BB962C8B-B14F-4D97-AF65-F5344CB8AC3E}">
        <p14:creationId xmlns:p14="http://schemas.microsoft.com/office/powerpoint/2010/main" val="29363153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914400" lvl="1" indent="-457200">
              <a:buNone/>
            </a:pPr>
            <a:r>
              <a:rPr lang="en-US" dirty="0"/>
              <a:t>4.	</a:t>
            </a:r>
            <a:r>
              <a:rPr lang="en-US" altLang="en-US" dirty="0">
                <a:latin typeface="Arial" charset="0"/>
                <a:ea typeface="ＭＳ Ｐゴシック" charset="-128"/>
                <a:cs typeface="Helvetica" charset="0"/>
              </a:rPr>
              <a:t>Those who could left the island for better economic opportunities resulting in a loss of over 400,000 residents/taxpayers since 2006</a:t>
            </a:r>
            <a:r>
              <a:rPr lang="en-US" dirty="0"/>
              <a:t>.</a:t>
            </a:r>
          </a:p>
          <a:p>
            <a:pPr marL="914400" lvl="1" indent="-457200">
              <a:buNone/>
            </a:pPr>
            <a:r>
              <a:rPr lang="en-US" dirty="0"/>
              <a:t>5.	</a:t>
            </a:r>
            <a:r>
              <a:rPr lang="en-US" altLang="en-US" dirty="0">
                <a:latin typeface="Arial" charset="0"/>
                <a:ea typeface="ＭＳ Ｐゴシック" charset="-128"/>
                <a:cs typeface="Helvetica" charset="0"/>
              </a:rPr>
              <a:t>There was little or no significant economic investment or growth on the island, and the government could not meet its debt obligations and also provide basic governmental services</a:t>
            </a:r>
            <a:r>
              <a:rPr lang="en-US" dirty="0"/>
              <a:t>.</a:t>
            </a:r>
          </a:p>
          <a:p>
            <a:pPr marL="914400" lvl="1" indent="-457200">
              <a:buNone/>
            </a:pPr>
            <a:r>
              <a:rPr lang="en-US" dirty="0"/>
              <a:t>6.	</a:t>
            </a:r>
            <a:r>
              <a:rPr lang="en-US" altLang="en-US" dirty="0">
                <a:latin typeface="Arial" charset="0"/>
                <a:ea typeface="ＭＳ Ｐゴシック" charset="-128"/>
                <a:cs typeface="Helvetica" charset="0"/>
              </a:rPr>
              <a:t>Schools were closing and hospitals were in precarious positions</a:t>
            </a:r>
            <a:r>
              <a:rPr lang="en-US" dirty="0"/>
              <a:t>.</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29</a:t>
            </a:fld>
            <a:endParaRPr lang="en-US" altLang="en-US" dirty="0"/>
          </a:p>
        </p:txBody>
      </p:sp>
      <p:sp>
        <p:nvSpPr>
          <p:cNvPr id="5" name="Title 1"/>
          <p:cNvSpPr>
            <a:spLocks noGrp="1"/>
          </p:cNvSpPr>
          <p:nvPr>
            <p:ph type="title"/>
          </p:nvPr>
        </p:nvSpPr>
        <p:spPr>
          <a:xfrm>
            <a:off x="457200" y="274638"/>
            <a:ext cx="8229600" cy="1143000"/>
          </a:xfrm>
        </p:spPr>
        <p:txBody>
          <a:bodyPr/>
          <a:lstStyle/>
          <a:p>
            <a:pPr marL="571500" indent="-571500"/>
            <a:r>
              <a:rPr lang="en-US" dirty="0"/>
              <a:t>II.	</a:t>
            </a:r>
            <a:r>
              <a:rPr lang="en-US" altLang="en-US" dirty="0">
                <a:latin typeface="Arial" charset="0"/>
                <a:ea typeface="ＭＳ Ｐゴシック" charset="-128"/>
                <a:cs typeface="Helvetica" charset="0"/>
              </a:rPr>
              <a:t>The Enactment of PROMESA and Its Provisions</a:t>
            </a:r>
            <a:endParaRPr lang="en-US" dirty="0"/>
          </a:p>
        </p:txBody>
      </p:sp>
    </p:spTree>
    <p:extLst>
      <p:ext uri="{BB962C8B-B14F-4D97-AF65-F5344CB8AC3E}">
        <p14:creationId xmlns:p14="http://schemas.microsoft.com/office/powerpoint/2010/main" val="17990297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indent="-457200">
              <a:buNone/>
            </a:pPr>
            <a:r>
              <a:rPr lang="en-US" dirty="0"/>
              <a:t>B.	</a:t>
            </a:r>
            <a:r>
              <a:rPr lang="en-US" u="sng" dirty="0"/>
              <a:t>The PROMESA solution</a:t>
            </a:r>
            <a:r>
              <a:rPr lang="en-US" dirty="0"/>
              <a:t> – </a:t>
            </a:r>
            <a:r>
              <a:rPr lang="en-US" altLang="en-US" dirty="0">
                <a:latin typeface="Arial" charset="0"/>
                <a:ea typeface="ＭＳ Ｐゴシック" charset="-128"/>
                <a:cs typeface="Helvetica" charset="0"/>
              </a:rPr>
              <a:t>In an effort to save Puerto Rico from imminent economic collapse, particularly because of the $1.9 billion bond debt payment due July 1, 2016, Congress enacted PROMESA, which became law on June 9, 2016:</a:t>
            </a:r>
          </a:p>
          <a:p>
            <a:pPr marL="914400" lvl="1" indent="-457200">
              <a:buNone/>
            </a:pPr>
            <a:r>
              <a:rPr lang="en-US" sz="1850" dirty="0">
                <a:latin typeface="Arial" charset="0"/>
                <a:ea typeface="ＭＳ Ｐゴシック" charset="-128"/>
                <a:cs typeface="Helvetica" charset="0"/>
              </a:rPr>
              <a:t>1.	</a:t>
            </a:r>
            <a:r>
              <a:rPr lang="en-US" sz="1850" u="sng" dirty="0">
                <a:latin typeface="Arial" charset="0"/>
                <a:ea typeface="ＭＳ Ｐゴシック" charset="-128"/>
                <a:cs typeface="Helvetica" charset="0"/>
              </a:rPr>
              <a:t>Origins of PROMESA</a:t>
            </a:r>
            <a:r>
              <a:rPr lang="en-US" sz="1850" dirty="0">
                <a:latin typeface="Arial" charset="0"/>
                <a:ea typeface="ＭＳ Ｐゴシック" charset="-128"/>
                <a:cs typeface="Helvetica" charset="0"/>
              </a:rPr>
              <a:t> – PROMESA was intended to be an eclectic mixture of past mechanisms used to resolve financial distress of governments such as the Municipal Assistance Corporation for New York City in 1975, the Pennsylvania Intergovernmental Cooperative Authority for Philadelphia in 1999, and the Financial Responsibility and Management Assistance Authority for the District of Columbia in 1995. PROMESA took what it considered the best attributes of these and other mechanisms and incorporated them into PROMESA.</a:t>
            </a:r>
            <a:endParaRPr lang="en-US" sz="1850" dirty="0"/>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30</a:t>
            </a:fld>
            <a:endParaRPr lang="en-US" altLang="en-US" dirty="0"/>
          </a:p>
        </p:txBody>
      </p:sp>
      <p:sp>
        <p:nvSpPr>
          <p:cNvPr id="5" name="Title 1"/>
          <p:cNvSpPr>
            <a:spLocks noGrp="1"/>
          </p:cNvSpPr>
          <p:nvPr>
            <p:ph type="title"/>
          </p:nvPr>
        </p:nvSpPr>
        <p:spPr>
          <a:xfrm>
            <a:off x="457200" y="274638"/>
            <a:ext cx="8229600" cy="1143000"/>
          </a:xfrm>
        </p:spPr>
        <p:txBody>
          <a:bodyPr/>
          <a:lstStyle/>
          <a:p>
            <a:pPr marL="571500" indent="-571500"/>
            <a:r>
              <a:rPr lang="en-US" dirty="0"/>
              <a:t>II.	</a:t>
            </a:r>
            <a:r>
              <a:rPr lang="en-US" altLang="en-US" dirty="0">
                <a:latin typeface="Arial" charset="0"/>
                <a:ea typeface="ＭＳ Ｐゴシック" charset="-128"/>
                <a:cs typeface="Helvetica" charset="0"/>
              </a:rPr>
              <a:t>The Enactment of PROMESA and Its Provisions</a:t>
            </a:r>
            <a:endParaRPr lang="en-US" dirty="0"/>
          </a:p>
        </p:txBody>
      </p:sp>
    </p:spTree>
    <p:extLst>
      <p:ext uri="{BB962C8B-B14F-4D97-AF65-F5344CB8AC3E}">
        <p14:creationId xmlns:p14="http://schemas.microsoft.com/office/powerpoint/2010/main" val="11383626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914400" lvl="1" indent="-457200">
              <a:buNone/>
            </a:pPr>
            <a:r>
              <a:rPr lang="en-US" dirty="0"/>
              <a:t>2.	</a:t>
            </a:r>
            <a:r>
              <a:rPr lang="en-US" u="sng" dirty="0"/>
              <a:t>Its goals</a:t>
            </a:r>
            <a:r>
              <a:rPr lang="en-US" dirty="0"/>
              <a:t> – </a:t>
            </a:r>
            <a:r>
              <a:rPr lang="en-US" altLang="en-US" dirty="0">
                <a:latin typeface="Arial" charset="0"/>
                <a:ea typeface="ＭＳ Ｐゴシック" charset="-128"/>
                <a:cs typeface="Helvetica" charset="0"/>
              </a:rPr>
              <a:t>The principal goal of PROMESA was to provide the Commonwealth of Puerto Rico with an opportunity and framework to stabilize the economy, restructure its debt, and develop a realistic budget and develop a recovery plan. The Act also provided a short-term stay on litigation and other efforts to collect debt that admittedly was in default. The Act encouraged consensual resolution with creditor groups under Title VI where creditor groups can collectively agree with Puerto Rico as to a resolution and drag the non-consenting holders along which then could be a foundation, if all issues were not resolved with all creditors classes, for a plan of adjustment under a Title III proceeding. At the same time, the Act did not enact limitations on the Commonwealth</a:t>
            </a:r>
            <a:r>
              <a:rPr lang="uk-UA" altLang="en-US" dirty="0">
                <a:latin typeface="Arial" charset="0"/>
                <a:ea typeface="ＭＳ Ｐゴシック" charset="-128"/>
                <a:cs typeface="Helvetica" charset="0"/>
              </a:rPr>
              <a:t>'</a:t>
            </a:r>
            <a:r>
              <a:rPr lang="en-US" altLang="en-US" dirty="0">
                <a:latin typeface="Arial" charset="0"/>
                <a:ea typeface="ＭＳ Ｐゴシック" charset="-128"/>
                <a:cs typeface="Helvetica" charset="0"/>
              </a:rPr>
              <a:t>s exercise of its governmental powers.</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31</a:t>
            </a:fld>
            <a:endParaRPr lang="en-US" altLang="en-US" dirty="0"/>
          </a:p>
        </p:txBody>
      </p:sp>
      <p:sp>
        <p:nvSpPr>
          <p:cNvPr id="5" name="Title 1"/>
          <p:cNvSpPr>
            <a:spLocks noGrp="1"/>
          </p:cNvSpPr>
          <p:nvPr>
            <p:ph type="title"/>
          </p:nvPr>
        </p:nvSpPr>
        <p:spPr>
          <a:xfrm>
            <a:off x="457200" y="274638"/>
            <a:ext cx="8229600" cy="1143000"/>
          </a:xfrm>
        </p:spPr>
        <p:txBody>
          <a:bodyPr/>
          <a:lstStyle/>
          <a:p>
            <a:pPr marL="571500" indent="-571500"/>
            <a:r>
              <a:rPr lang="en-US" dirty="0"/>
              <a:t>II.	</a:t>
            </a:r>
            <a:r>
              <a:rPr lang="en-US" altLang="en-US" dirty="0">
                <a:latin typeface="Arial" charset="0"/>
                <a:ea typeface="ＭＳ Ｐゴシック" charset="-128"/>
                <a:cs typeface="Helvetica" charset="0"/>
              </a:rPr>
              <a:t>The Enactment of PROMESA and Its Provisions</a:t>
            </a:r>
            <a:endParaRPr lang="en-US" dirty="0"/>
          </a:p>
        </p:txBody>
      </p:sp>
    </p:spTree>
    <p:extLst>
      <p:ext uri="{BB962C8B-B14F-4D97-AF65-F5344CB8AC3E}">
        <p14:creationId xmlns:p14="http://schemas.microsoft.com/office/powerpoint/2010/main" val="38897071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914400" lvl="1" indent="-457200">
              <a:buNone/>
            </a:pPr>
            <a:r>
              <a:rPr lang="en-US" dirty="0"/>
              <a:t>3.	</a:t>
            </a:r>
            <a:r>
              <a:rPr lang="en-US" altLang="en-US" u="sng" dirty="0">
                <a:latin typeface="Arial" charset="0"/>
                <a:ea typeface="ＭＳ Ｐゴシック" charset="-128"/>
                <a:cs typeface="Helvetica" charset="0"/>
              </a:rPr>
              <a:t>The Act is structured into seven sections or titles</a:t>
            </a:r>
            <a:r>
              <a:rPr lang="en-US" dirty="0"/>
              <a:t>.</a:t>
            </a:r>
          </a:p>
          <a:p>
            <a:pPr marL="914400" lvl="1" indent="-457200">
              <a:buNone/>
            </a:pPr>
            <a:r>
              <a:rPr lang="en-US" dirty="0"/>
              <a:t>4.	</a:t>
            </a:r>
            <a:r>
              <a:rPr lang="en-US" altLang="en-US" u="sng" dirty="0">
                <a:latin typeface="Arial" charset="0"/>
                <a:ea typeface="ＭＳ Ｐゴシック" charset="-128"/>
                <a:cs typeface="Helvetica" charset="0"/>
              </a:rPr>
              <a:t>Title I – Establishment and organization of Oversight Board</a:t>
            </a:r>
            <a:r>
              <a:rPr lang="en-US" altLang="en-US" dirty="0">
                <a:latin typeface="Arial" charset="0"/>
                <a:ea typeface="ＭＳ Ｐゴシック" charset="-128"/>
                <a:cs typeface="Helvetica" charset="0"/>
              </a:rPr>
              <a:t>:</a:t>
            </a:r>
          </a:p>
          <a:p>
            <a:pPr marL="1371600" lvl="2" indent="-457200">
              <a:buNone/>
            </a:pPr>
            <a:r>
              <a:rPr lang="en-US" altLang="en-US" dirty="0">
                <a:latin typeface="Arial" charset="0"/>
                <a:ea typeface="ＭＳ Ｐゴシック" charset="-128"/>
                <a:cs typeface="Helvetica" charset="0"/>
              </a:rPr>
              <a:t>(a)	Title I establishes a Financial Oversight and Management Board (the </a:t>
            </a:r>
            <a:r>
              <a:rPr lang="ru-RU" altLang="en-US" dirty="0">
                <a:latin typeface="Arial" charset="0"/>
                <a:ea typeface="ＭＳ Ｐゴシック" charset="-128"/>
                <a:cs typeface="Helvetica" charset="0"/>
              </a:rPr>
              <a:t>"</a:t>
            </a:r>
            <a:r>
              <a:rPr lang="en-US" altLang="en-US" dirty="0">
                <a:latin typeface="Arial" charset="0"/>
                <a:ea typeface="ＭＳ Ｐゴシック" charset="-128"/>
                <a:cs typeface="Helvetica" charset="0"/>
              </a:rPr>
              <a:t>Oversight Board</a:t>
            </a:r>
            <a:r>
              <a:rPr lang="ru-RU" altLang="en-US" dirty="0">
                <a:latin typeface="Arial" charset="0"/>
                <a:ea typeface="ＭＳ Ｐゴシック" charset="-128"/>
                <a:cs typeface="Helvetica" charset="0"/>
              </a:rPr>
              <a:t>"</a:t>
            </a:r>
            <a:r>
              <a:rPr lang="en-US" altLang="en-US" dirty="0">
                <a:latin typeface="Arial" charset="0"/>
                <a:ea typeface="ＭＳ Ｐゴシック" charset="-128"/>
                <a:cs typeface="Helvetica" charset="0"/>
              </a:rPr>
              <a:t>) of seven voting members appointed by the President of the United States. As will be discussed, the First Circuit has held the appointment must be with the advice and consent of the United States Senate.</a:t>
            </a:r>
          </a:p>
          <a:p>
            <a:pPr marL="1371600" lvl="2" indent="-457200">
              <a:buNone/>
            </a:pPr>
            <a:r>
              <a:rPr lang="en-US" altLang="en-US" dirty="0">
                <a:latin typeface="Arial" charset="0"/>
                <a:ea typeface="ＭＳ Ｐゴシック" charset="-128"/>
                <a:cs typeface="Helvetica" charset="0"/>
              </a:rPr>
              <a:t>(b)	The Oversight Board is not compensated.</a:t>
            </a:r>
          </a:p>
          <a:p>
            <a:pPr marL="1371600" lvl="2" indent="-457200">
              <a:buNone/>
            </a:pPr>
            <a:r>
              <a:rPr lang="en-US" altLang="en-US" dirty="0">
                <a:latin typeface="Arial" charset="0"/>
                <a:ea typeface="ＭＳ Ｐゴシック" charset="-128"/>
                <a:cs typeface="Helvetica" charset="0"/>
              </a:rPr>
              <a:t>(c)	A majority vote of the Oversight Board is required for the approval of a fiscal plan or budget, to cause an act by the Puerto Rico legislature not to be enforce, or to approve an infrastructure project.</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32</a:t>
            </a:fld>
            <a:endParaRPr lang="en-US" altLang="en-US" dirty="0"/>
          </a:p>
        </p:txBody>
      </p:sp>
      <p:sp>
        <p:nvSpPr>
          <p:cNvPr id="5" name="Title 1"/>
          <p:cNvSpPr>
            <a:spLocks noGrp="1"/>
          </p:cNvSpPr>
          <p:nvPr>
            <p:ph type="title"/>
          </p:nvPr>
        </p:nvSpPr>
        <p:spPr>
          <a:xfrm>
            <a:off x="457200" y="274638"/>
            <a:ext cx="8229600" cy="1143000"/>
          </a:xfrm>
        </p:spPr>
        <p:txBody>
          <a:bodyPr/>
          <a:lstStyle/>
          <a:p>
            <a:pPr marL="571500" indent="-571500"/>
            <a:r>
              <a:rPr lang="en-US" dirty="0"/>
              <a:t>II.	</a:t>
            </a:r>
            <a:r>
              <a:rPr lang="en-US" altLang="en-US" dirty="0">
                <a:latin typeface="Arial" charset="0"/>
                <a:ea typeface="ＭＳ Ｐゴシック" charset="-128"/>
                <a:cs typeface="Helvetica" charset="0"/>
              </a:rPr>
              <a:t>The Enactment of PROMESA and Its Provisions</a:t>
            </a:r>
            <a:endParaRPr lang="en-US" dirty="0"/>
          </a:p>
        </p:txBody>
      </p:sp>
    </p:spTree>
    <p:extLst>
      <p:ext uri="{BB962C8B-B14F-4D97-AF65-F5344CB8AC3E}">
        <p14:creationId xmlns:p14="http://schemas.microsoft.com/office/powerpoint/2010/main" val="20073412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1600" lvl="2" indent="-457200">
              <a:buNone/>
            </a:pPr>
            <a:r>
              <a:rPr lang="en-US" altLang="en-US" dirty="0">
                <a:latin typeface="Arial" charset="0"/>
                <a:ea typeface="ＭＳ Ｐゴシック" charset="-128"/>
                <a:cs typeface="Helvetica" charset="0"/>
              </a:rPr>
              <a:t>(d)	The Oversight Board is to carry out the purposes of PROMESA and may hire staff and counsel as necessary. Its </a:t>
            </a:r>
            <a:r>
              <a:rPr lang="en-US" altLang="en-US" u="sng" dirty="0">
                <a:latin typeface="Arial" charset="0"/>
                <a:ea typeface="ＭＳ Ｐゴシック" charset="-128"/>
                <a:cs typeface="Helvetica" charset="0"/>
              </a:rPr>
              <a:t>powers</a:t>
            </a:r>
            <a:r>
              <a:rPr lang="en-US" altLang="en-US" dirty="0">
                <a:latin typeface="Arial" charset="0"/>
                <a:ea typeface="ＭＳ Ｐゴシック" charset="-128"/>
                <a:cs typeface="Helvetica" charset="0"/>
              </a:rPr>
              <a:t> include the power to:</a:t>
            </a:r>
          </a:p>
          <a:p>
            <a:pPr lvl="3"/>
            <a:r>
              <a:rPr lang="en-US" altLang="en-US" dirty="0">
                <a:latin typeface="Arial" charset="0"/>
                <a:ea typeface="ＭＳ Ｐゴシック" charset="-128"/>
                <a:cs typeface="Helvetica" charset="0"/>
              </a:rPr>
              <a:t>hold hearings,</a:t>
            </a:r>
          </a:p>
          <a:p>
            <a:pPr lvl="3"/>
            <a:r>
              <a:rPr lang="en-US" altLang="en-US" dirty="0">
                <a:latin typeface="Arial" charset="0"/>
                <a:ea typeface="ＭＳ Ｐゴシック" charset="-128"/>
                <a:cs typeface="Helvetica" charset="0"/>
              </a:rPr>
              <a:t>issue subpoenas, obtain data and creditor information,</a:t>
            </a:r>
          </a:p>
          <a:p>
            <a:pPr lvl="3"/>
            <a:r>
              <a:rPr lang="en-US" altLang="en-US" dirty="0">
                <a:latin typeface="Arial" charset="0"/>
                <a:ea typeface="ＭＳ Ｐゴシック" charset="-128"/>
                <a:cs typeface="Helvetica" charset="0"/>
              </a:rPr>
              <a:t>enter into contracts, enforce laws and certify voluntary creditor agreements</a:t>
            </a:r>
          </a:p>
          <a:p>
            <a:pPr lvl="3"/>
            <a:r>
              <a:rPr lang="en-US" altLang="en-US" dirty="0">
                <a:latin typeface="Arial" charset="0"/>
                <a:ea typeface="ＭＳ Ｐゴシック" charset="-128"/>
                <a:cs typeface="Helvetica" charset="0"/>
              </a:rPr>
              <a:t>supervise to balance budgets,</a:t>
            </a:r>
          </a:p>
          <a:p>
            <a:pPr lvl="3"/>
            <a:r>
              <a:rPr lang="en-US" altLang="en-US" dirty="0">
                <a:latin typeface="Arial" charset="0"/>
                <a:ea typeface="ＭＳ Ｐゴシック" charset="-128"/>
                <a:cs typeface="Helvetica" charset="0"/>
              </a:rPr>
              <a:t>prohibit public sector strikes, and</a:t>
            </a:r>
          </a:p>
          <a:p>
            <a:pPr lvl="3"/>
            <a:r>
              <a:rPr lang="en-US" altLang="en-US" dirty="0">
                <a:latin typeface="Arial" charset="0"/>
                <a:ea typeface="ＭＳ Ｐゴシック" charset="-128"/>
                <a:cs typeface="Helvetica" charset="0"/>
              </a:rPr>
              <a:t>implement an efficient taxation system.</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33</a:t>
            </a:fld>
            <a:endParaRPr lang="en-US" altLang="en-US" dirty="0"/>
          </a:p>
        </p:txBody>
      </p:sp>
      <p:sp>
        <p:nvSpPr>
          <p:cNvPr id="5" name="Title 1"/>
          <p:cNvSpPr>
            <a:spLocks noGrp="1"/>
          </p:cNvSpPr>
          <p:nvPr>
            <p:ph type="title"/>
          </p:nvPr>
        </p:nvSpPr>
        <p:spPr>
          <a:xfrm>
            <a:off x="457200" y="274638"/>
            <a:ext cx="8229600" cy="1143000"/>
          </a:xfrm>
        </p:spPr>
        <p:txBody>
          <a:bodyPr/>
          <a:lstStyle/>
          <a:p>
            <a:pPr marL="571500" indent="-571500"/>
            <a:r>
              <a:rPr lang="en-US" dirty="0"/>
              <a:t>II.	</a:t>
            </a:r>
            <a:r>
              <a:rPr lang="en-US" altLang="en-US" dirty="0">
                <a:latin typeface="Arial" charset="0"/>
                <a:ea typeface="ＭＳ Ｐゴシック" charset="-128"/>
                <a:cs typeface="Helvetica" charset="0"/>
              </a:rPr>
              <a:t>The Enactment of PROMESA and Its Provisions</a:t>
            </a:r>
            <a:endParaRPr lang="en-US" dirty="0"/>
          </a:p>
        </p:txBody>
      </p:sp>
    </p:spTree>
    <p:extLst>
      <p:ext uri="{BB962C8B-B14F-4D97-AF65-F5344CB8AC3E}">
        <p14:creationId xmlns:p14="http://schemas.microsoft.com/office/powerpoint/2010/main" val="32890060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914400" lvl="1" indent="-457200">
              <a:buNone/>
            </a:pPr>
            <a:r>
              <a:rPr lang="en-US" dirty="0"/>
              <a:t>5.	</a:t>
            </a:r>
            <a:r>
              <a:rPr lang="en-US" altLang="en-US" u="sng" dirty="0">
                <a:latin typeface="Arial" charset="0"/>
                <a:ea typeface="ＭＳ Ｐゴシック" charset="-128"/>
                <a:cs typeface="Helvetica" charset="0"/>
              </a:rPr>
              <a:t>Title II – Responsibilities of Oversight Board: Stop the Bleeding and Bridge to Financial Stability</a:t>
            </a:r>
            <a:r>
              <a:rPr lang="en-US" altLang="en-US" dirty="0">
                <a:latin typeface="Arial" charset="0"/>
                <a:ea typeface="ＭＳ Ｐゴシック" charset="-128"/>
                <a:cs typeface="Helvetica" charset="0"/>
              </a:rPr>
              <a:t>:</a:t>
            </a:r>
          </a:p>
          <a:p>
            <a:pPr marL="1371600" lvl="2" indent="-457200">
              <a:buNone/>
            </a:pPr>
            <a:r>
              <a:rPr lang="en-US" altLang="en-US" dirty="0">
                <a:latin typeface="Arial" charset="0"/>
                <a:ea typeface="ＭＳ Ｐゴシック" charset="-128"/>
                <a:cs typeface="Helvetica" charset="0"/>
              </a:rPr>
              <a:t>(a)	Title II of PROMESA sets forth the </a:t>
            </a:r>
            <a:r>
              <a:rPr lang="en-US" altLang="en-US" u="sng" dirty="0">
                <a:latin typeface="Arial" charset="0"/>
                <a:ea typeface="ＭＳ Ｐゴシック" charset="-128"/>
                <a:cs typeface="Helvetica" charset="0"/>
              </a:rPr>
              <a:t>responsibilities</a:t>
            </a:r>
            <a:r>
              <a:rPr lang="en-US" altLang="en-US" dirty="0">
                <a:latin typeface="Arial" charset="0"/>
                <a:ea typeface="ＭＳ Ｐゴシック" charset="-128"/>
                <a:cs typeface="Helvetica" charset="0"/>
              </a:rPr>
              <a:t> of the Oversight Board:</a:t>
            </a:r>
          </a:p>
          <a:p>
            <a:pPr lvl="3"/>
            <a:r>
              <a:rPr lang="en-US" altLang="en-US" dirty="0">
                <a:latin typeface="Arial" charset="0"/>
                <a:ea typeface="ＭＳ Ｐゴシック" charset="-128"/>
                <a:cs typeface="Helvetica" charset="0"/>
              </a:rPr>
              <a:t>approving a fiscal plan covering at least five years,</a:t>
            </a:r>
          </a:p>
          <a:p>
            <a:pPr lvl="3"/>
            <a:r>
              <a:rPr lang="en-US" altLang="en-US" dirty="0">
                <a:latin typeface="Arial" charset="0"/>
                <a:ea typeface="ＭＳ Ｐゴシック" charset="-128"/>
                <a:cs typeface="Helvetica" charset="0"/>
              </a:rPr>
              <a:t>approving the budget that complies with the fiscal plan,</a:t>
            </a:r>
          </a:p>
          <a:p>
            <a:pPr lvl="3"/>
            <a:r>
              <a:rPr lang="en-US" altLang="en-US" dirty="0">
                <a:latin typeface="Arial" charset="0"/>
                <a:ea typeface="ＭＳ Ｐゴシック" charset="-128"/>
                <a:cs typeface="Helvetica" charset="0"/>
              </a:rPr>
              <a:t>making legislative recommendations to the Governor and Legislature of Puerto Rico to promote financial stability and economic </a:t>
            </a:r>
            <a:r>
              <a:rPr lang="en-US" altLang="en-US" u="sng" dirty="0">
                <a:latin typeface="Arial" charset="0"/>
                <a:ea typeface="ＭＳ Ｐゴシック" charset="-128"/>
                <a:cs typeface="Helvetica" charset="0"/>
              </a:rPr>
              <a:t>growth</a:t>
            </a:r>
            <a:r>
              <a:rPr lang="en-US" altLang="en-US" dirty="0">
                <a:latin typeface="Arial" charset="0"/>
                <a:ea typeface="ＭＳ Ｐゴシック" charset="-128"/>
                <a:cs typeface="Helvetica" charset="0"/>
              </a:rPr>
              <a:t>,</a:t>
            </a:r>
          </a:p>
          <a:p>
            <a:pPr lvl="3"/>
            <a:r>
              <a:rPr lang="en-US" altLang="en-US" dirty="0">
                <a:latin typeface="Arial" charset="0"/>
                <a:ea typeface="ＭＳ Ｐゴシック" charset="-128"/>
                <a:cs typeface="Helvetica" charset="0"/>
              </a:rPr>
              <a:t>consenting to debt restructuring, and</a:t>
            </a:r>
          </a:p>
          <a:p>
            <a:pPr lvl="3"/>
            <a:r>
              <a:rPr lang="en-US" altLang="en-US" dirty="0">
                <a:latin typeface="Arial" charset="0"/>
                <a:ea typeface="ＭＳ Ｐゴシック" charset="-128"/>
                <a:cs typeface="Helvetica" charset="0"/>
              </a:rPr>
              <a:t>intervening in litigation against Puerto Rico.</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34</a:t>
            </a:fld>
            <a:endParaRPr lang="en-US" altLang="en-US" dirty="0"/>
          </a:p>
        </p:txBody>
      </p:sp>
      <p:sp>
        <p:nvSpPr>
          <p:cNvPr id="5" name="Title 1"/>
          <p:cNvSpPr>
            <a:spLocks noGrp="1"/>
          </p:cNvSpPr>
          <p:nvPr>
            <p:ph type="title"/>
          </p:nvPr>
        </p:nvSpPr>
        <p:spPr>
          <a:xfrm>
            <a:off x="457200" y="274638"/>
            <a:ext cx="8229600" cy="1143000"/>
          </a:xfrm>
        </p:spPr>
        <p:txBody>
          <a:bodyPr/>
          <a:lstStyle/>
          <a:p>
            <a:pPr marL="571500" indent="-571500"/>
            <a:r>
              <a:rPr lang="en-US" dirty="0"/>
              <a:t>II.	</a:t>
            </a:r>
            <a:r>
              <a:rPr lang="en-US" altLang="en-US" dirty="0">
                <a:latin typeface="Arial" charset="0"/>
                <a:ea typeface="ＭＳ Ｐゴシック" charset="-128"/>
                <a:cs typeface="Helvetica" charset="0"/>
              </a:rPr>
              <a:t>The Enactment of PROMESA and Its Provisions</a:t>
            </a:r>
            <a:endParaRPr lang="en-US" dirty="0"/>
          </a:p>
        </p:txBody>
      </p:sp>
    </p:spTree>
    <p:extLst>
      <p:ext uri="{BB962C8B-B14F-4D97-AF65-F5344CB8AC3E}">
        <p14:creationId xmlns:p14="http://schemas.microsoft.com/office/powerpoint/2010/main" val="8458319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914400" lvl="1" indent="-457200">
              <a:buNone/>
            </a:pPr>
            <a:r>
              <a:rPr lang="en-US" dirty="0"/>
              <a:t>6.	</a:t>
            </a:r>
            <a:r>
              <a:rPr lang="en-US" altLang="en-US" u="sng" dirty="0">
                <a:latin typeface="Arial" charset="0"/>
                <a:ea typeface="ＭＳ Ｐゴシック" charset="-128"/>
                <a:cs typeface="Helvetica" charset="0"/>
              </a:rPr>
              <a:t>Title III – Adjustment of debts</a:t>
            </a:r>
            <a:r>
              <a:rPr lang="en-US" altLang="en-US" dirty="0">
                <a:latin typeface="Arial" charset="0"/>
                <a:ea typeface="ＭＳ Ｐゴシック" charset="-128"/>
                <a:cs typeface="Helvetica" charset="0"/>
              </a:rPr>
              <a:t>:</a:t>
            </a:r>
          </a:p>
          <a:p>
            <a:pPr marL="1371600" lvl="2" indent="-457200">
              <a:buNone/>
            </a:pPr>
            <a:r>
              <a:rPr lang="en-US" altLang="en-US" sz="1950" dirty="0">
                <a:latin typeface="Arial" charset="0"/>
                <a:ea typeface="ＭＳ Ｐゴシック" charset="-128"/>
                <a:cs typeface="Helvetica" charset="0"/>
              </a:rPr>
              <a:t>(a)	Title III creates a procedure for the adjustment of the debt of the Commonwealth of Puerto Rico akin in certain respects to the procedure under Chapter 9 of the Bankruptcy Code.</a:t>
            </a:r>
          </a:p>
          <a:p>
            <a:pPr marL="1371600" lvl="2" indent="-457200">
              <a:buNone/>
            </a:pPr>
            <a:r>
              <a:rPr lang="en-US" altLang="en-US" sz="1950" dirty="0">
                <a:latin typeface="Arial" charset="0"/>
                <a:ea typeface="ＭＳ Ｐゴシック" charset="-128"/>
                <a:cs typeface="Helvetica" charset="0"/>
              </a:rPr>
              <a:t>(b)	PROMESA incorporates a number of sections of the Bankruptcy Code, including:</a:t>
            </a:r>
          </a:p>
          <a:p>
            <a:pPr lvl="3"/>
            <a:r>
              <a:rPr lang="en-US" altLang="en-US" sz="1700" dirty="0">
                <a:latin typeface="Arial" charset="0"/>
                <a:ea typeface="ＭＳ Ｐゴシック" charset="-128"/>
                <a:cs typeface="Helvetica" charset="0"/>
              </a:rPr>
              <a:t>Section 301 in PROMESA incorporates by reference provisions of the Bankruptcy Code into Title III namely sections 902 (special revenues), 922 (automatic stay and exception for special revenues), 923 (notice of commencement of case), 924 (list of creditors), 925 (effect of claim list), 926 (avoiding powers), 927 (limitation on recourse), 928 (post petition effect of security interest), 942 (modification of plan), 944 (effect of confirmation), 945 (continuing jurisdiction and closing the case) and 946 (effect of exchange of securities before the date of filing of the petition), and</a:t>
            </a:r>
          </a:p>
          <a:p>
            <a:pPr marL="1371600" lvl="2" indent="-457200">
              <a:buNone/>
            </a:pPr>
            <a:endParaRPr lang="en-US" altLang="en-US" dirty="0">
              <a:latin typeface="Arial" charset="0"/>
              <a:ea typeface="ＭＳ Ｐゴシック" charset="-128"/>
              <a:cs typeface="Helvetica" charset="0"/>
            </a:endParaRP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35</a:t>
            </a:fld>
            <a:endParaRPr lang="en-US" altLang="en-US" dirty="0"/>
          </a:p>
        </p:txBody>
      </p:sp>
      <p:sp>
        <p:nvSpPr>
          <p:cNvPr id="5" name="Title 1"/>
          <p:cNvSpPr>
            <a:spLocks noGrp="1"/>
          </p:cNvSpPr>
          <p:nvPr>
            <p:ph type="title"/>
          </p:nvPr>
        </p:nvSpPr>
        <p:spPr>
          <a:xfrm>
            <a:off x="457200" y="274638"/>
            <a:ext cx="8229600" cy="1143000"/>
          </a:xfrm>
        </p:spPr>
        <p:txBody>
          <a:bodyPr/>
          <a:lstStyle/>
          <a:p>
            <a:pPr marL="571500" indent="-571500"/>
            <a:r>
              <a:rPr lang="en-US" dirty="0"/>
              <a:t>II.	</a:t>
            </a:r>
            <a:r>
              <a:rPr lang="en-US" altLang="en-US" dirty="0">
                <a:latin typeface="Arial" charset="0"/>
                <a:ea typeface="ＭＳ Ｐゴシック" charset="-128"/>
                <a:cs typeface="Helvetica" charset="0"/>
              </a:rPr>
              <a:t>The Enactment of PROMESA and Its Provisions</a:t>
            </a:r>
            <a:endParaRPr lang="en-US" dirty="0"/>
          </a:p>
        </p:txBody>
      </p:sp>
    </p:spTree>
    <p:extLst>
      <p:ext uri="{BB962C8B-B14F-4D97-AF65-F5344CB8AC3E}">
        <p14:creationId xmlns:p14="http://schemas.microsoft.com/office/powerpoint/2010/main" val="9849859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3"/>
            <a:r>
              <a:rPr lang="en-US" altLang="en-US" sz="1700" dirty="0">
                <a:latin typeface="Arial" charset="0"/>
                <a:ea typeface="ＭＳ Ｐゴシック" charset="-128"/>
                <a:cs typeface="Helvetica" charset="0"/>
              </a:rPr>
              <a:t>Other sections of Chapter 9 are repeated with some modification in specific sections of PROMESA such as 903 (reservation of power of state to control municipalities–Section 303 of PROMESA), 904 (limitation on jurisdiction and power of the court–Section 305 of PROMESA), 929 (municipal leases–Section 311 of PROMESA), 941 (filing plan–Section 312(b) of PROMESA), 942 (modification of plan section 942 incorporated by reference and set forth in Section 313 of PROMESA), 943 (confirmation–Section 314 of PROMESA).</a:t>
            </a:r>
          </a:p>
          <a:p>
            <a:pPr marL="1371600" lvl="2" indent="-457200">
              <a:buNone/>
            </a:pPr>
            <a:r>
              <a:rPr lang="en-US" altLang="en-US" dirty="0">
                <a:latin typeface="Arial" charset="0"/>
                <a:ea typeface="ＭＳ Ｐゴシック" charset="-128"/>
                <a:cs typeface="Helvetica" charset="0"/>
              </a:rPr>
              <a:t>(c)	The Oversight Board may file a voluntary petition under Title III in the United States District Court for the District of Puerto Rico.</a:t>
            </a:r>
          </a:p>
          <a:p>
            <a:pPr marL="1371600" lvl="2" indent="-457200">
              <a:buNone/>
            </a:pPr>
            <a:r>
              <a:rPr lang="en-US" altLang="en-US" dirty="0">
                <a:latin typeface="Arial" charset="0"/>
                <a:ea typeface="ＭＳ Ｐゴシック" charset="-128"/>
                <a:cs typeface="Helvetica" charset="0"/>
              </a:rPr>
              <a:t>(d)	The Oversight Board prosecutes the case on behalf of the Commonwealth of Puerto Rico.</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36</a:t>
            </a:fld>
            <a:endParaRPr lang="en-US" altLang="en-US" dirty="0"/>
          </a:p>
        </p:txBody>
      </p:sp>
      <p:sp>
        <p:nvSpPr>
          <p:cNvPr id="5" name="Title 1"/>
          <p:cNvSpPr>
            <a:spLocks noGrp="1"/>
          </p:cNvSpPr>
          <p:nvPr>
            <p:ph type="title"/>
          </p:nvPr>
        </p:nvSpPr>
        <p:spPr>
          <a:xfrm>
            <a:off x="457200" y="274638"/>
            <a:ext cx="8229600" cy="1143000"/>
          </a:xfrm>
        </p:spPr>
        <p:txBody>
          <a:bodyPr/>
          <a:lstStyle/>
          <a:p>
            <a:pPr marL="571500" indent="-571500"/>
            <a:r>
              <a:rPr lang="en-US" dirty="0"/>
              <a:t>II.	</a:t>
            </a:r>
            <a:r>
              <a:rPr lang="en-US" altLang="en-US" dirty="0">
                <a:latin typeface="Arial" charset="0"/>
                <a:ea typeface="ＭＳ Ｐゴシック" charset="-128"/>
                <a:cs typeface="Helvetica" charset="0"/>
              </a:rPr>
              <a:t>The Enactment of PROMESA and Its Provisions</a:t>
            </a:r>
            <a:endParaRPr lang="en-US" dirty="0"/>
          </a:p>
        </p:txBody>
      </p:sp>
    </p:spTree>
    <p:extLst>
      <p:ext uri="{BB962C8B-B14F-4D97-AF65-F5344CB8AC3E}">
        <p14:creationId xmlns:p14="http://schemas.microsoft.com/office/powerpoint/2010/main" val="28838184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914400" lvl="1" indent="-457200">
              <a:buNone/>
            </a:pPr>
            <a:r>
              <a:rPr lang="en-US" altLang="en-US" dirty="0">
                <a:latin typeface="Arial" charset="0"/>
                <a:ea typeface="ＭＳ Ｐゴシック" charset="-128"/>
                <a:cs typeface="Helvetica" charset="0"/>
              </a:rPr>
              <a:t>7.	</a:t>
            </a:r>
            <a:r>
              <a:rPr lang="en-US" altLang="en-US" u="sng" dirty="0">
                <a:latin typeface="Arial" charset="0"/>
                <a:ea typeface="ＭＳ Ｐゴシック" charset="-128"/>
                <a:cs typeface="Helvetica" charset="0"/>
              </a:rPr>
              <a:t>Differences between Chapter 9 and PROMESA Title III</a:t>
            </a:r>
            <a:r>
              <a:rPr lang="en-US" altLang="en-US" dirty="0">
                <a:latin typeface="Arial" charset="0"/>
                <a:ea typeface="ＭＳ Ｐゴシック" charset="-128"/>
                <a:cs typeface="Helvetica" charset="0"/>
              </a:rPr>
              <a:t>:</a:t>
            </a:r>
          </a:p>
          <a:p>
            <a:pPr marL="1371600" lvl="2" indent="-457200">
              <a:buNone/>
            </a:pPr>
            <a:r>
              <a:rPr lang="en-US" altLang="en-US" dirty="0">
                <a:latin typeface="Arial" charset="0"/>
                <a:ea typeface="ＭＳ Ｐゴシック" charset="-128"/>
                <a:cs typeface="Helvetica" charset="0"/>
              </a:rPr>
              <a:t>(a)	The Oversight Board has a key role in the proceeding and prosecutes Puerto Rico</a:t>
            </a:r>
            <a:r>
              <a:rPr lang="uk-UA" altLang="en-US" dirty="0">
                <a:latin typeface="Arial" charset="0"/>
                <a:ea typeface="ＭＳ Ｐゴシック" charset="-128"/>
                <a:cs typeface="Helvetica" charset="0"/>
              </a:rPr>
              <a:t>'</a:t>
            </a:r>
            <a:r>
              <a:rPr lang="en-US" altLang="en-US" dirty="0">
                <a:latin typeface="Arial" charset="0"/>
                <a:ea typeface="ＭＳ Ｐゴシック" charset="-128"/>
                <a:cs typeface="Helvetica" charset="0"/>
              </a:rPr>
              <a:t>s case (Section 315) unlike Chapter 9 where the municipality as debtor represents itself.</a:t>
            </a:r>
          </a:p>
          <a:p>
            <a:pPr marL="1371600" lvl="2" indent="-457200">
              <a:buNone/>
            </a:pPr>
            <a:r>
              <a:rPr lang="en-US" altLang="en-US" dirty="0">
                <a:latin typeface="Arial" charset="0"/>
                <a:ea typeface="ＭＳ Ｐゴシック" charset="-128"/>
                <a:cs typeface="Helvetica" charset="0"/>
              </a:rPr>
              <a:t>(b)	The plan of adjustment must be the one approved by the Oversight Board (Section 315) unlike Chapter 9 where the debtor municipality develops and files the plan without need of approval from another entity.</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37</a:t>
            </a:fld>
            <a:endParaRPr lang="en-US" altLang="en-US" dirty="0"/>
          </a:p>
        </p:txBody>
      </p:sp>
      <p:sp>
        <p:nvSpPr>
          <p:cNvPr id="5" name="Title 1"/>
          <p:cNvSpPr>
            <a:spLocks noGrp="1"/>
          </p:cNvSpPr>
          <p:nvPr>
            <p:ph type="title"/>
          </p:nvPr>
        </p:nvSpPr>
        <p:spPr>
          <a:xfrm>
            <a:off x="457200" y="274638"/>
            <a:ext cx="8229600" cy="1143000"/>
          </a:xfrm>
        </p:spPr>
        <p:txBody>
          <a:bodyPr/>
          <a:lstStyle/>
          <a:p>
            <a:pPr marL="571500" indent="-571500"/>
            <a:r>
              <a:rPr lang="en-US" dirty="0"/>
              <a:t>II.	</a:t>
            </a:r>
            <a:r>
              <a:rPr lang="en-US" altLang="en-US" dirty="0">
                <a:latin typeface="Arial" charset="0"/>
                <a:ea typeface="ＭＳ Ｐゴシック" charset="-128"/>
                <a:cs typeface="Helvetica" charset="0"/>
              </a:rPr>
              <a:t>The Enactment of PROMESA and Its Provisions</a:t>
            </a:r>
            <a:endParaRPr lang="en-US" dirty="0"/>
          </a:p>
        </p:txBody>
      </p:sp>
    </p:spTree>
    <p:extLst>
      <p:ext uri="{BB962C8B-B14F-4D97-AF65-F5344CB8AC3E}">
        <p14:creationId xmlns:p14="http://schemas.microsoft.com/office/powerpoint/2010/main" val="42054868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1600" lvl="2" indent="-457200">
              <a:buNone/>
            </a:pPr>
            <a:r>
              <a:rPr lang="en-US" altLang="en-US" dirty="0">
                <a:latin typeface="Arial" charset="0"/>
                <a:ea typeface="ＭＳ Ｐゴシック" charset="-128"/>
                <a:cs typeface="Helvetica" charset="0"/>
              </a:rPr>
              <a:t>(c)	There is a mechanism for professionals to be paid during the interim and at the end of the case – compensation for representing the debtor, the Oversight Board, creditor committee(s) appointed by the court or a trustee to pursue avoidance causes of action (Section 316) unlike Chapter 9 where there are no provisions to compensate professionals. This Section 316 could conflict with Section 305 of PROMESA that provides the court does not have jurisdiction over revenues of Puerto Rico without the consent of the Oversight Board.</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38</a:t>
            </a:fld>
            <a:endParaRPr lang="en-US" altLang="en-US" dirty="0"/>
          </a:p>
        </p:txBody>
      </p:sp>
      <p:sp>
        <p:nvSpPr>
          <p:cNvPr id="5" name="Title 1"/>
          <p:cNvSpPr>
            <a:spLocks noGrp="1"/>
          </p:cNvSpPr>
          <p:nvPr>
            <p:ph type="title"/>
          </p:nvPr>
        </p:nvSpPr>
        <p:spPr>
          <a:xfrm>
            <a:off x="457200" y="274638"/>
            <a:ext cx="8229600" cy="1143000"/>
          </a:xfrm>
        </p:spPr>
        <p:txBody>
          <a:bodyPr/>
          <a:lstStyle/>
          <a:p>
            <a:pPr marL="571500" indent="-571500"/>
            <a:r>
              <a:rPr lang="en-US" dirty="0"/>
              <a:t>II.	</a:t>
            </a:r>
            <a:r>
              <a:rPr lang="en-US" altLang="en-US" dirty="0">
                <a:latin typeface="Arial" charset="0"/>
                <a:ea typeface="ＭＳ Ｐゴシック" charset="-128"/>
                <a:cs typeface="Helvetica" charset="0"/>
              </a:rPr>
              <a:t>The Enactment of PROMESA and Its Provisions</a:t>
            </a:r>
            <a:endParaRPr lang="en-US" dirty="0"/>
          </a:p>
        </p:txBody>
      </p:sp>
    </p:spTree>
    <p:extLst>
      <p:ext uri="{BB962C8B-B14F-4D97-AF65-F5344CB8AC3E}">
        <p14:creationId xmlns:p14="http://schemas.microsoft.com/office/powerpoint/2010/main" val="4207429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Table of Contents</a:t>
            </a:r>
          </a:p>
        </p:txBody>
      </p:sp>
      <p:sp>
        <p:nvSpPr>
          <p:cNvPr id="3" name="Content Placeholder 2"/>
          <p:cNvSpPr>
            <a:spLocks noGrp="1"/>
          </p:cNvSpPr>
          <p:nvPr>
            <p:ph idx="1"/>
          </p:nvPr>
        </p:nvSpPr>
        <p:spPr/>
        <p:txBody>
          <a:bodyPr/>
          <a:lstStyle/>
          <a:p>
            <a:pPr marL="466725" indent="-457200">
              <a:buNone/>
              <a:tabLst>
                <a:tab pos="7994650" algn="r"/>
              </a:tabLst>
            </a:pPr>
            <a:r>
              <a:rPr lang="en-US" sz="1400" dirty="0"/>
              <a:t>V.	</a:t>
            </a:r>
            <a:r>
              <a:rPr lang="en-US" altLang="en-US" sz="1400" dirty="0">
                <a:latin typeface="Arial" panose="020B0604020202020204" pitchFamily="34" charset="0"/>
                <a:ea typeface="ＭＳ Ｐゴシック" panose="020B0600070205080204" pitchFamily="34" charset="-128"/>
                <a:cs typeface="Helvetica" pitchFamily="2" charset="0"/>
              </a:rPr>
              <a:t>Special Revenues</a:t>
            </a:r>
            <a:r>
              <a:rPr lang="en-US" altLang="en-US" sz="1400" dirty="0">
                <a:latin typeface="Arial" charset="0"/>
                <a:ea typeface="ＭＳ Ｐゴシック" charset="-128"/>
                <a:cs typeface="Helvetica" charset="0"/>
              </a:rPr>
              <a:t>	72</a:t>
            </a:r>
          </a:p>
          <a:p>
            <a:pPr marL="917575" indent="-455613">
              <a:buNone/>
              <a:tabLst>
                <a:tab pos="7994650" algn="r"/>
              </a:tabLst>
            </a:pPr>
            <a:r>
              <a:rPr lang="en-US" sz="1400" dirty="0"/>
              <a:t>A.	</a:t>
            </a:r>
            <a:r>
              <a:rPr lang="en-US" altLang="en-US" sz="1400" dirty="0">
                <a:latin typeface="Arial" panose="020B0604020202020204" pitchFamily="34" charset="0"/>
                <a:ea typeface="ＭＳ Ｐゴシック" panose="020B0600070205080204" pitchFamily="34" charset="-128"/>
                <a:cs typeface="Helvetica" pitchFamily="2" charset="0"/>
              </a:rPr>
              <a:t>Section 902(2) of the Bankruptcy Code defines special revenues as</a:t>
            </a:r>
            <a:r>
              <a:rPr lang="en-US" altLang="en-US" sz="1400" dirty="0">
                <a:latin typeface="Arial" charset="0"/>
                <a:ea typeface="ＭＳ Ｐゴシック" charset="-128"/>
                <a:cs typeface="Helvetica" charset="0"/>
              </a:rPr>
              <a:t>	72</a:t>
            </a:r>
            <a:endParaRPr lang="en-US" sz="1400" dirty="0"/>
          </a:p>
          <a:p>
            <a:pPr marL="917575" indent="-455613">
              <a:buNone/>
              <a:tabLst>
                <a:tab pos="7994650" algn="r"/>
              </a:tabLst>
            </a:pPr>
            <a:r>
              <a:rPr lang="en-US" sz="1400" dirty="0"/>
              <a:t>B.	</a:t>
            </a:r>
            <a:r>
              <a:rPr lang="en-US" altLang="en-US" sz="1400" dirty="0">
                <a:latin typeface="Arial" charset="0"/>
                <a:ea typeface="ＭＳ Ｐゴシック" charset="-128"/>
                <a:cs typeface="Helvetica" charset="0"/>
              </a:rPr>
              <a:t> What is a special revenue?	73</a:t>
            </a:r>
            <a:endParaRPr lang="en-US" sz="1400" dirty="0"/>
          </a:p>
          <a:p>
            <a:pPr marL="466725" indent="-457200">
              <a:buNone/>
              <a:tabLst>
                <a:tab pos="7994650" algn="r"/>
              </a:tabLst>
            </a:pPr>
            <a:r>
              <a:rPr lang="en-US" sz="1400" dirty="0"/>
              <a:t>VI.	</a:t>
            </a:r>
            <a:r>
              <a:rPr lang="en-US" altLang="en-US" sz="1400" dirty="0">
                <a:latin typeface="Arial" panose="020B0604020202020204" pitchFamily="34" charset="0"/>
                <a:ea typeface="ＭＳ Ｐゴシック" panose="020B0600070205080204" pitchFamily="34" charset="-128"/>
                <a:cs typeface="Helvetica" pitchFamily="2" charset="0"/>
              </a:rPr>
              <a:t>The Benefits of Special Revenues Bonds</a:t>
            </a:r>
            <a:r>
              <a:rPr lang="en-US" altLang="en-US" sz="1400" dirty="0">
                <a:latin typeface="Arial" charset="0"/>
                <a:ea typeface="ＭＳ Ｐゴシック" charset="-128"/>
                <a:cs typeface="Helvetica" charset="0"/>
              </a:rPr>
              <a:t> 	74</a:t>
            </a:r>
            <a:endParaRPr lang="en-US" sz="1400" dirty="0"/>
          </a:p>
          <a:p>
            <a:pPr marL="923925" indent="-461963">
              <a:buNone/>
              <a:tabLst>
                <a:tab pos="7994650" algn="r"/>
              </a:tabLst>
            </a:pPr>
            <a:r>
              <a:rPr lang="en-US" sz="1400" dirty="0">
                <a:latin typeface="Arial" charset="0"/>
                <a:ea typeface="ＭＳ Ｐゴシック" charset="-128"/>
              </a:rPr>
              <a:t>What are the benefits of statutory liens and special revenues?</a:t>
            </a:r>
            <a:r>
              <a:rPr lang="en-US" altLang="en-US" sz="1400" dirty="0">
                <a:latin typeface="Arial" charset="0"/>
                <a:ea typeface="ＭＳ Ｐゴシック" charset="-128"/>
                <a:cs typeface="Helvetica" charset="0"/>
              </a:rPr>
              <a:t>	74</a:t>
            </a:r>
          </a:p>
          <a:p>
            <a:pPr marL="458788" indent="-450850">
              <a:buNone/>
              <a:tabLst>
                <a:tab pos="7994650" algn="r"/>
              </a:tabLst>
            </a:pPr>
            <a:r>
              <a:rPr lang="en-US" altLang="en-US" sz="1400" dirty="0">
                <a:latin typeface="Arial" panose="020B0604020202020204" pitchFamily="34" charset="0"/>
                <a:ea typeface="ＭＳ Ｐゴシック" panose="020B0600070205080204" pitchFamily="34" charset="-128"/>
                <a:cs typeface="Helvetica" pitchFamily="2" charset="0"/>
              </a:rPr>
              <a:t>VII.	Legislative History	76</a:t>
            </a:r>
          </a:p>
          <a:p>
            <a:pPr marL="917575" indent="-449263">
              <a:buNone/>
              <a:tabLst>
                <a:tab pos="7994650" algn="r"/>
              </a:tabLst>
            </a:pPr>
            <a:r>
              <a:rPr lang="en-US" altLang="en-US" sz="1400" dirty="0">
                <a:latin typeface="Arial" panose="020B0604020202020204" pitchFamily="34" charset="0"/>
                <a:ea typeface="ＭＳ Ｐゴシック" panose="020B0600070205080204" pitchFamily="34" charset="-128"/>
                <a:cs typeface="Helvetica" pitchFamily="2" charset="0"/>
              </a:rPr>
              <a:t>A.	The legislative history of the 1988 Amendments supports the</a:t>
            </a:r>
            <a:br>
              <a:rPr lang="en-US" altLang="en-US" sz="1400" dirty="0">
                <a:latin typeface="Arial" panose="020B0604020202020204" pitchFamily="34" charset="0"/>
                <a:ea typeface="ＭＳ Ｐゴシック" panose="020B0600070205080204" pitchFamily="34" charset="-128"/>
                <a:cs typeface="Helvetica" pitchFamily="2" charset="0"/>
              </a:rPr>
            </a:br>
            <a:r>
              <a:rPr lang="en-US" altLang="en-US" sz="1400" dirty="0">
                <a:latin typeface="Arial" panose="020B0604020202020204" pitchFamily="34" charset="0"/>
                <a:ea typeface="ＭＳ Ｐゴシック" panose="020B0600070205080204" pitchFamily="34" charset="-128"/>
                <a:cs typeface="Helvetica" pitchFamily="2" charset="0"/>
              </a:rPr>
              <a:t>timely and unimpaired payments of special revenues	76</a:t>
            </a:r>
          </a:p>
          <a:p>
            <a:pPr marL="917575" indent="-449263">
              <a:buNone/>
              <a:tabLst>
                <a:tab pos="7994650" algn="r"/>
              </a:tabLst>
            </a:pPr>
            <a:r>
              <a:rPr lang="en-US" altLang="en-US" sz="1400" dirty="0">
                <a:latin typeface="Arial" panose="020B0604020202020204" pitchFamily="34" charset="0"/>
                <a:ea typeface="ＭＳ Ｐゴシック" panose="020B0600070205080204" pitchFamily="34" charset="-128"/>
                <a:cs typeface="Helvetica" pitchFamily="2" charset="0"/>
              </a:rPr>
              <a:t>B.	The Senate Report for the 1988 Amendments regarding the prior</a:t>
            </a:r>
            <a:br>
              <a:rPr lang="en-US" altLang="en-US" sz="1400" dirty="0">
                <a:latin typeface="Arial" panose="020B0604020202020204" pitchFamily="34" charset="0"/>
                <a:ea typeface="ＭＳ Ｐゴシック" panose="020B0600070205080204" pitchFamily="34" charset="-128"/>
                <a:cs typeface="Helvetica" pitchFamily="2" charset="0"/>
              </a:rPr>
            </a:br>
            <a:r>
              <a:rPr lang="en-US" altLang="en-US" sz="1400" dirty="0">
                <a:latin typeface="Arial" panose="020B0604020202020204" pitchFamily="34" charset="0"/>
                <a:ea typeface="ＭＳ Ｐゴシック" panose="020B0600070205080204" pitchFamily="34" charset="-128"/>
                <a:cs typeface="Helvetica" pitchFamily="2" charset="0"/>
              </a:rPr>
              <a:t>San Jose case and the continuation of the pledged revenues in Chapter 9	77</a:t>
            </a:r>
          </a:p>
          <a:p>
            <a:pPr marL="917575" indent="-449263">
              <a:buNone/>
              <a:tabLst>
                <a:tab pos="7994650" algn="r"/>
              </a:tabLst>
            </a:pPr>
            <a:r>
              <a:rPr lang="en-US" altLang="en-US" sz="1400" dirty="0">
                <a:latin typeface="Arial" panose="020B0604020202020204" pitchFamily="34" charset="0"/>
                <a:ea typeface="ＭＳ Ｐゴシック" panose="020B0600070205080204" pitchFamily="34" charset="-128"/>
                <a:cs typeface="Helvetica" pitchFamily="2" charset="0"/>
              </a:rPr>
              <a:t>C.	Specifically, the actual language of the Senate Report for the</a:t>
            </a:r>
            <a:br>
              <a:rPr lang="en-US" altLang="en-US" sz="1400" dirty="0">
                <a:latin typeface="Arial" panose="020B0604020202020204" pitchFamily="34" charset="0"/>
                <a:ea typeface="ＭＳ Ｐゴシック" panose="020B0600070205080204" pitchFamily="34" charset="-128"/>
                <a:cs typeface="Helvetica" pitchFamily="2" charset="0"/>
              </a:rPr>
            </a:br>
            <a:r>
              <a:rPr lang="en-US" altLang="en-US" sz="1400" dirty="0">
                <a:latin typeface="Arial" panose="020B0604020202020204" pitchFamily="34" charset="0"/>
                <a:ea typeface="ＭＳ Ｐゴシック" panose="020B0600070205080204" pitchFamily="34" charset="-128"/>
                <a:cs typeface="Helvetica" pitchFamily="2" charset="0"/>
              </a:rPr>
              <a:t>1988 Amendments supports the understanding of the municipal market</a:t>
            </a:r>
            <a:br>
              <a:rPr lang="en-US" altLang="en-US" sz="1400" dirty="0">
                <a:latin typeface="Arial" panose="020B0604020202020204" pitchFamily="34" charset="0"/>
                <a:ea typeface="ＭＳ Ｐゴシック" panose="020B0600070205080204" pitchFamily="34" charset="-128"/>
                <a:cs typeface="Helvetica" pitchFamily="2" charset="0"/>
              </a:rPr>
            </a:br>
            <a:r>
              <a:rPr lang="en-US" altLang="en-US" sz="1400" dirty="0">
                <a:latin typeface="Arial" panose="020B0604020202020204" pitchFamily="34" charset="0"/>
                <a:ea typeface="ＭＳ Ｐゴシック" panose="020B0600070205080204" pitchFamily="34" charset="-128"/>
                <a:cs typeface="Helvetica" pitchFamily="2" charset="0"/>
              </a:rPr>
              <a:t>that special revenues are to be timely paid in Chapter 9 	79</a:t>
            </a:r>
          </a:p>
          <a:p>
            <a:pPr marL="458788" indent="-458788">
              <a:buNone/>
              <a:tabLst>
                <a:tab pos="7994650" algn="r"/>
              </a:tabLst>
            </a:pPr>
            <a:r>
              <a:rPr lang="en-US" altLang="en-US" sz="1400" dirty="0">
                <a:latin typeface="Arial" panose="020B0604020202020204" pitchFamily="34" charset="0"/>
                <a:ea typeface="ＭＳ Ｐゴシック" panose="020B0600070205080204" pitchFamily="34" charset="-128"/>
                <a:cs typeface="Helvetica" pitchFamily="2" charset="0"/>
              </a:rPr>
              <a:t>VIII.	The Puerto Rico District Court and Court of Appeals Rulings on</a:t>
            </a:r>
            <a:br>
              <a:rPr lang="en-US" altLang="en-US" sz="1400" dirty="0">
                <a:latin typeface="Arial" panose="020B0604020202020204" pitchFamily="34" charset="0"/>
                <a:ea typeface="ＭＳ Ｐゴシック" panose="020B0600070205080204" pitchFamily="34" charset="-128"/>
                <a:cs typeface="Helvetica" pitchFamily="2" charset="0"/>
              </a:rPr>
            </a:br>
            <a:r>
              <a:rPr lang="en-US" altLang="en-US" sz="1400" dirty="0">
                <a:latin typeface="Arial" panose="020B0604020202020204" pitchFamily="34" charset="0"/>
                <a:ea typeface="ＭＳ Ｐゴシック" panose="020B0600070205080204" pitchFamily="34" charset="-128"/>
                <a:cs typeface="Helvetica" pitchFamily="2" charset="0"/>
              </a:rPr>
              <a:t>Special Revenues and Prior Chapter 9 Case Law 	84</a:t>
            </a:r>
          </a:p>
          <a:p>
            <a:pPr marL="917575" indent="-449263">
              <a:buNone/>
              <a:tabLst>
                <a:tab pos="7994650" algn="r"/>
              </a:tabLst>
            </a:pPr>
            <a:r>
              <a:rPr lang="en-US" sz="1400" dirty="0"/>
              <a:t>A.	The recent Puerto Rico court decision and First Circuit Opinion on</a:t>
            </a:r>
            <a:br>
              <a:rPr lang="en-US" sz="1400" dirty="0"/>
            </a:br>
            <a:r>
              <a:rPr lang="en-US" sz="1400" dirty="0"/>
              <a:t>special revenues	84</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3</a:t>
            </a:fld>
            <a:endParaRPr lang="en-US" altLang="en-US" dirty="0"/>
          </a:p>
        </p:txBody>
      </p:sp>
    </p:spTree>
    <p:extLst>
      <p:ext uri="{BB962C8B-B14F-4D97-AF65-F5344CB8AC3E}">
        <p14:creationId xmlns:p14="http://schemas.microsoft.com/office/powerpoint/2010/main" val="27944325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1600" lvl="2" indent="-457200">
              <a:buNone/>
            </a:pPr>
            <a:r>
              <a:rPr lang="en-US" altLang="en-US" dirty="0">
                <a:latin typeface="Arial" charset="0"/>
                <a:ea typeface="ＭＳ Ｐゴシック" charset="-128"/>
                <a:cs typeface="Helvetica" charset="0"/>
              </a:rPr>
              <a:t>(d)	The presiding judge shall be a federal district court judge to conduct the proceedings (Section 308), an Article III judge, while under Chapter 9, the judge presiding by reference would be bankruptcy judge (Article I).</a:t>
            </a:r>
          </a:p>
          <a:p>
            <a:pPr marL="1371600" lvl="2" indent="-457200">
              <a:buNone/>
            </a:pPr>
            <a:r>
              <a:rPr lang="en-US" altLang="en-US" dirty="0">
                <a:latin typeface="Arial" charset="0"/>
                <a:ea typeface="ＭＳ Ｐゴシック" charset="-128"/>
                <a:cs typeface="Helvetica" charset="0"/>
              </a:rPr>
              <a:t>(e)	Appeals of the Title III court rulings are to be taken like an appeal of a district court ruling (Section 306) to the Federal Courts of Appeals for the First Circuit unlike a Chapter 9 where appeals are made to the district court or to the Bankruptcy Appellate Panel (BAP) first before going to the federal appellate court.</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39</a:t>
            </a:fld>
            <a:endParaRPr lang="en-US" altLang="en-US" dirty="0"/>
          </a:p>
        </p:txBody>
      </p:sp>
      <p:sp>
        <p:nvSpPr>
          <p:cNvPr id="5" name="Title 1"/>
          <p:cNvSpPr>
            <a:spLocks noGrp="1"/>
          </p:cNvSpPr>
          <p:nvPr>
            <p:ph type="title"/>
          </p:nvPr>
        </p:nvSpPr>
        <p:spPr>
          <a:xfrm>
            <a:off x="457200" y="274638"/>
            <a:ext cx="8229600" cy="1143000"/>
          </a:xfrm>
        </p:spPr>
        <p:txBody>
          <a:bodyPr/>
          <a:lstStyle/>
          <a:p>
            <a:pPr marL="571500" indent="-571500"/>
            <a:r>
              <a:rPr lang="en-US" dirty="0"/>
              <a:t>II.	</a:t>
            </a:r>
            <a:r>
              <a:rPr lang="en-US" altLang="en-US" dirty="0">
                <a:latin typeface="Arial" charset="0"/>
                <a:ea typeface="ＭＳ Ｐゴシック" charset="-128"/>
                <a:cs typeface="Helvetica" charset="0"/>
              </a:rPr>
              <a:t>The Enactment of PROMESA and Its Provisions</a:t>
            </a:r>
            <a:endParaRPr lang="en-US" dirty="0"/>
          </a:p>
        </p:txBody>
      </p:sp>
    </p:spTree>
    <p:extLst>
      <p:ext uri="{BB962C8B-B14F-4D97-AF65-F5344CB8AC3E}">
        <p14:creationId xmlns:p14="http://schemas.microsoft.com/office/powerpoint/2010/main" val="22021546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914400" lvl="1" indent="-457200">
              <a:buNone/>
            </a:pPr>
            <a:r>
              <a:rPr lang="en-US" altLang="en-US" dirty="0">
                <a:latin typeface="Arial" charset="0"/>
                <a:ea typeface="ＭＳ Ｐゴシック" charset="-128"/>
                <a:cs typeface="Helvetica" charset="0"/>
              </a:rPr>
              <a:t>8.	</a:t>
            </a:r>
            <a:r>
              <a:rPr lang="en-US" altLang="en-US" u="sng" dirty="0">
                <a:latin typeface="Arial" charset="0"/>
                <a:ea typeface="ＭＳ Ｐゴシック" charset="-128"/>
                <a:cs typeface="Helvetica" charset="0"/>
              </a:rPr>
              <a:t>Title IV miscellaneous provisions, automatic stay, and inter-debtor property transfer protection</a:t>
            </a:r>
            <a:r>
              <a:rPr lang="en-US" altLang="en-US" dirty="0">
                <a:latin typeface="Arial" charset="0"/>
                <a:ea typeface="ＭＳ Ｐゴシック" charset="-128"/>
                <a:cs typeface="Helvetica" charset="0"/>
              </a:rPr>
              <a:t>:</a:t>
            </a:r>
          </a:p>
          <a:p>
            <a:pPr marL="1371600" lvl="2" indent="-457200">
              <a:buNone/>
            </a:pPr>
            <a:r>
              <a:rPr lang="en-US" altLang="en-US" dirty="0">
                <a:latin typeface="Arial" charset="0"/>
                <a:ea typeface="ＭＳ Ｐゴシック" charset="-128"/>
                <a:cs typeface="Helvetica" charset="0"/>
              </a:rPr>
              <a:t>(a)	Included in the miscellaneous provisions are sections that assure the right of Puerto Rico to determine its future political status (Section 402), deal with minimum wage for certain workers (Section 403), review of certain labor regulations applicability to Puerto Rico (Section 404), impose automatic stay upon enactment to prevent preferential creditor action and encourage consensual resolution (Section 405), create a Congressional task force regarding economic growth in Puerto Rico (Section 409), and implement new reporting requirements of the comptroller general relating to Puerto Rico</a:t>
            </a:r>
            <a:r>
              <a:rPr lang="uk-UA" altLang="en-US" dirty="0">
                <a:latin typeface="Arial" charset="0"/>
                <a:ea typeface="ＭＳ Ｐゴシック" charset="-128"/>
                <a:cs typeface="Helvetica" charset="0"/>
              </a:rPr>
              <a:t>'</a:t>
            </a:r>
            <a:r>
              <a:rPr lang="en-US" altLang="en-US" dirty="0">
                <a:latin typeface="Arial" charset="0"/>
                <a:ea typeface="ＭＳ Ｐゴシック" charset="-128"/>
                <a:cs typeface="Helvetica" charset="0"/>
              </a:rPr>
              <a:t>s debt and financial condition (Section 409 and 410).</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40</a:t>
            </a:fld>
            <a:endParaRPr lang="en-US" altLang="en-US" dirty="0"/>
          </a:p>
        </p:txBody>
      </p:sp>
      <p:sp>
        <p:nvSpPr>
          <p:cNvPr id="5" name="Title 1"/>
          <p:cNvSpPr>
            <a:spLocks noGrp="1"/>
          </p:cNvSpPr>
          <p:nvPr>
            <p:ph type="title"/>
          </p:nvPr>
        </p:nvSpPr>
        <p:spPr>
          <a:xfrm>
            <a:off x="457200" y="274638"/>
            <a:ext cx="8229600" cy="1143000"/>
          </a:xfrm>
        </p:spPr>
        <p:txBody>
          <a:bodyPr/>
          <a:lstStyle/>
          <a:p>
            <a:pPr marL="571500" indent="-571500"/>
            <a:r>
              <a:rPr lang="en-US" dirty="0"/>
              <a:t>II.	</a:t>
            </a:r>
            <a:r>
              <a:rPr lang="en-US" altLang="en-US" dirty="0">
                <a:latin typeface="Arial" charset="0"/>
                <a:ea typeface="ＭＳ Ｐゴシック" charset="-128"/>
                <a:cs typeface="Helvetica" charset="0"/>
              </a:rPr>
              <a:t>The Enactment of PROMESA and Its Provisions</a:t>
            </a:r>
            <a:endParaRPr lang="en-US" dirty="0"/>
          </a:p>
        </p:txBody>
      </p:sp>
    </p:spTree>
    <p:extLst>
      <p:ext uri="{BB962C8B-B14F-4D97-AF65-F5344CB8AC3E}">
        <p14:creationId xmlns:p14="http://schemas.microsoft.com/office/powerpoint/2010/main" val="29495983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914400" lvl="1" indent="-457200">
              <a:buNone/>
            </a:pPr>
            <a:r>
              <a:rPr lang="en-US" altLang="en-US" sz="1800" dirty="0">
                <a:latin typeface="Arial" charset="0"/>
                <a:ea typeface="ＭＳ Ｐゴシック" charset="-128"/>
                <a:cs typeface="Helvetica" charset="0"/>
              </a:rPr>
              <a:t>9.	</a:t>
            </a:r>
            <a:r>
              <a:rPr lang="en-US" altLang="en-US" sz="1800" u="sng" dirty="0">
                <a:latin typeface="Arial" charset="0"/>
                <a:ea typeface="ＭＳ Ｐゴシック" charset="-128"/>
                <a:cs typeface="Helvetica" charset="0"/>
              </a:rPr>
              <a:t>Title V – Puerto Rico infrastructure revitalization</a:t>
            </a:r>
            <a:r>
              <a:rPr lang="en-US" altLang="en-US" sz="1800" dirty="0">
                <a:latin typeface="Arial" charset="0"/>
                <a:ea typeface="ＭＳ Ｐゴシック" charset="-128"/>
                <a:cs typeface="Helvetica" charset="0"/>
              </a:rPr>
              <a:t>:</a:t>
            </a:r>
          </a:p>
          <a:p>
            <a:pPr marL="1371600" lvl="2" indent="-457200">
              <a:buNone/>
            </a:pPr>
            <a:r>
              <a:rPr lang="en-US" altLang="en-US" sz="1800" dirty="0">
                <a:latin typeface="Arial" charset="0"/>
                <a:ea typeface="ＭＳ Ｐゴシック" charset="-128"/>
                <a:cs typeface="Helvetica" charset="0"/>
              </a:rPr>
              <a:t>(a)	PROMESA provides for a revitalization coordinator to review proposed projects for revitalizing the infrastructure of the Commonwealth of Puerto Rico (Section 502):</a:t>
            </a:r>
          </a:p>
          <a:p>
            <a:pPr lvl="3"/>
            <a:r>
              <a:rPr lang="en-US" altLang="en-US" sz="1500" dirty="0">
                <a:latin typeface="Arial" charset="0"/>
                <a:ea typeface="ＭＳ Ｐゴシック" charset="-128"/>
                <a:cs typeface="Helvetica" charset="0"/>
              </a:rPr>
              <a:t>Critical project reports including expedited permitting process and prioritization of action items subject to Oversight Board approval (Section 503).</a:t>
            </a:r>
          </a:p>
          <a:p>
            <a:pPr lvl="3"/>
            <a:r>
              <a:rPr lang="en-US" altLang="en-US" sz="1500" dirty="0">
                <a:latin typeface="Arial" charset="0"/>
                <a:ea typeface="ＭＳ Ｐゴシック" charset="-128"/>
                <a:cs typeface="Helvetica" charset="0"/>
              </a:rPr>
              <a:t>Expedited review and action by any federal agency including as to federal grants and loans (Section 505).</a:t>
            </a:r>
          </a:p>
          <a:p>
            <a:pPr lvl="3"/>
            <a:r>
              <a:rPr lang="en-US" altLang="en-US" sz="1500" dirty="0">
                <a:latin typeface="Arial" charset="0"/>
                <a:ea typeface="ＭＳ Ｐゴシック" charset="-128"/>
                <a:cs typeface="Helvetica" charset="0"/>
              </a:rPr>
              <a:t>Expedited judicial review of any claim related to infrastructure revitalization.</a:t>
            </a:r>
          </a:p>
          <a:p>
            <a:pPr marL="1381125" lvl="2" indent="-466725">
              <a:buNone/>
            </a:pPr>
            <a:r>
              <a:rPr lang="en-US" altLang="en-US" sz="1800" dirty="0">
                <a:latin typeface="Arial" charset="0"/>
                <a:ea typeface="ＭＳ Ｐゴシック" charset="-128"/>
                <a:cs typeface="Helvetica" charset="0"/>
              </a:rPr>
              <a:t>(b)	This Title V also has provisions governing expediting critical projects required because of an emergency affecting the physical infrastructure and threatening public health and safety. This may provide a vehicle to address emergency infrastructure improvements (water, electricity, roads, etc.) given the devastation of Hurricane Maria.</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41</a:t>
            </a:fld>
            <a:endParaRPr lang="en-US" altLang="en-US" dirty="0"/>
          </a:p>
        </p:txBody>
      </p:sp>
      <p:sp>
        <p:nvSpPr>
          <p:cNvPr id="5" name="Title 1"/>
          <p:cNvSpPr>
            <a:spLocks noGrp="1"/>
          </p:cNvSpPr>
          <p:nvPr>
            <p:ph type="title"/>
          </p:nvPr>
        </p:nvSpPr>
        <p:spPr>
          <a:xfrm>
            <a:off x="457200" y="274638"/>
            <a:ext cx="8229600" cy="1143000"/>
          </a:xfrm>
        </p:spPr>
        <p:txBody>
          <a:bodyPr/>
          <a:lstStyle/>
          <a:p>
            <a:pPr marL="571500" indent="-571500"/>
            <a:r>
              <a:rPr lang="en-US" dirty="0"/>
              <a:t>II.	</a:t>
            </a:r>
            <a:r>
              <a:rPr lang="en-US" altLang="en-US" dirty="0">
                <a:latin typeface="Arial" charset="0"/>
                <a:ea typeface="ＭＳ Ｐゴシック" charset="-128"/>
                <a:cs typeface="Helvetica" charset="0"/>
              </a:rPr>
              <a:t>The Enactment of PROMESA and Its Provisions</a:t>
            </a:r>
            <a:endParaRPr lang="en-US" dirty="0"/>
          </a:p>
        </p:txBody>
      </p:sp>
    </p:spTree>
    <p:extLst>
      <p:ext uri="{BB962C8B-B14F-4D97-AF65-F5344CB8AC3E}">
        <p14:creationId xmlns:p14="http://schemas.microsoft.com/office/powerpoint/2010/main" val="18541549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914400" lvl="1" indent="-457200">
              <a:buNone/>
            </a:pPr>
            <a:r>
              <a:rPr lang="en-US" altLang="en-US" dirty="0">
                <a:latin typeface="Arial" charset="0"/>
                <a:ea typeface="ＭＳ Ｐゴシック" charset="-128"/>
                <a:cs typeface="Helvetica" charset="0"/>
              </a:rPr>
              <a:t>10.	</a:t>
            </a:r>
            <a:r>
              <a:rPr lang="en-US" altLang="en-US" u="sng" dirty="0">
                <a:latin typeface="Arial" charset="0"/>
                <a:ea typeface="ＭＳ Ｐゴシック" charset="-128"/>
                <a:cs typeface="Helvetica" charset="0"/>
              </a:rPr>
              <a:t>Title VI – Creditor collective action</a:t>
            </a:r>
            <a:r>
              <a:rPr lang="en-US" altLang="en-US" dirty="0">
                <a:latin typeface="Arial" charset="0"/>
                <a:ea typeface="ＭＳ Ｐゴシック" charset="-128"/>
                <a:cs typeface="Helvetica" charset="0"/>
              </a:rPr>
              <a:t>:</a:t>
            </a:r>
          </a:p>
          <a:p>
            <a:pPr marL="1371600" lvl="2" indent="-457200">
              <a:buNone/>
            </a:pPr>
            <a:r>
              <a:rPr lang="en-US" altLang="en-US" dirty="0">
                <a:latin typeface="Arial" charset="0"/>
                <a:ea typeface="ＭＳ Ｐゴシック" charset="-128"/>
                <a:cs typeface="Helvetica" charset="0"/>
              </a:rPr>
              <a:t>(a)	PROMESA provides for a method of debt restructuring outside of Title III.</a:t>
            </a:r>
          </a:p>
          <a:p>
            <a:pPr marL="1371600" lvl="2" indent="-457200">
              <a:buNone/>
            </a:pPr>
            <a:r>
              <a:rPr lang="en-US" altLang="en-US" dirty="0">
                <a:latin typeface="Arial" charset="0"/>
                <a:ea typeface="ＭＳ Ｐゴシック" charset="-128"/>
                <a:cs typeface="Helvetica" charset="0"/>
              </a:rPr>
              <a:t>(b)	The Oversight Board is required to divide the Commonwealth of Puerto Rico</a:t>
            </a:r>
            <a:r>
              <a:rPr lang="uk-UA" altLang="en-US" dirty="0">
                <a:latin typeface="Arial" charset="0"/>
                <a:ea typeface="ＭＳ Ｐゴシック" charset="-128"/>
                <a:cs typeface="Helvetica" charset="0"/>
              </a:rPr>
              <a:t>'</a:t>
            </a:r>
            <a:r>
              <a:rPr lang="en-US" altLang="en-US" dirty="0">
                <a:latin typeface="Arial" charset="0"/>
                <a:ea typeface="ＭＳ Ｐゴシック" charset="-128"/>
                <a:cs typeface="Helvetica" charset="0"/>
              </a:rPr>
              <a:t>s creditors into separate pools based upon the nature of the debt and at least one pool for each issuer.</a:t>
            </a:r>
          </a:p>
          <a:p>
            <a:pPr marL="1371600" lvl="2" indent="-457200">
              <a:buNone/>
            </a:pPr>
            <a:r>
              <a:rPr lang="en-US" altLang="en-US" dirty="0">
                <a:latin typeface="Arial" charset="0"/>
                <a:ea typeface="ＭＳ Ｐゴシック" charset="-128"/>
                <a:cs typeface="Helvetica" charset="0"/>
              </a:rPr>
              <a:t>(c)	Each pool after delivery of adequate information would then vote on a qualifying modification to the debt owed, which would become binding if supported by a two-third majority of outstanding principal in the pool that has voted, provided at least a majority of the outstanding principal of that pool has voted and the district court approves the resolution.</a:t>
            </a:r>
          </a:p>
          <a:p>
            <a:pPr marL="1371600" lvl="2" indent="-457200">
              <a:buNone/>
            </a:pPr>
            <a:endParaRPr lang="en-US" altLang="en-US" dirty="0">
              <a:latin typeface="Arial" charset="0"/>
              <a:ea typeface="ＭＳ Ｐゴシック" charset="-128"/>
              <a:cs typeface="Helvetica" charset="0"/>
            </a:endParaRP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42</a:t>
            </a:fld>
            <a:endParaRPr lang="en-US" altLang="en-US" dirty="0"/>
          </a:p>
        </p:txBody>
      </p:sp>
      <p:sp>
        <p:nvSpPr>
          <p:cNvPr id="5" name="Title 1"/>
          <p:cNvSpPr>
            <a:spLocks noGrp="1"/>
          </p:cNvSpPr>
          <p:nvPr>
            <p:ph type="title"/>
          </p:nvPr>
        </p:nvSpPr>
        <p:spPr>
          <a:xfrm>
            <a:off x="457200" y="274638"/>
            <a:ext cx="8229600" cy="1143000"/>
          </a:xfrm>
        </p:spPr>
        <p:txBody>
          <a:bodyPr/>
          <a:lstStyle/>
          <a:p>
            <a:pPr marL="571500" indent="-571500"/>
            <a:r>
              <a:rPr lang="en-US" dirty="0"/>
              <a:t>II.	</a:t>
            </a:r>
            <a:r>
              <a:rPr lang="en-US" altLang="en-US" dirty="0">
                <a:latin typeface="Arial" charset="0"/>
                <a:ea typeface="ＭＳ Ｐゴシック" charset="-128"/>
                <a:cs typeface="Helvetica" charset="0"/>
              </a:rPr>
              <a:t>The Enactment of PROMESA and Its Provisions</a:t>
            </a:r>
            <a:endParaRPr lang="en-US" dirty="0"/>
          </a:p>
        </p:txBody>
      </p:sp>
    </p:spTree>
    <p:extLst>
      <p:ext uri="{BB962C8B-B14F-4D97-AF65-F5344CB8AC3E}">
        <p14:creationId xmlns:p14="http://schemas.microsoft.com/office/powerpoint/2010/main" val="11925436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81125" lvl="2" indent="-7938">
              <a:buNone/>
            </a:pPr>
            <a:r>
              <a:rPr lang="en-US" altLang="en-US" u="sng" dirty="0">
                <a:latin typeface="Arial" charset="0"/>
                <a:ea typeface="ＭＳ Ｐゴシック" charset="-128"/>
                <a:cs typeface="Helvetica" charset="0"/>
              </a:rPr>
              <a:t>Note</a:t>
            </a:r>
            <a:r>
              <a:rPr lang="en-US" altLang="en-US" dirty="0">
                <a:latin typeface="Arial" charset="0"/>
                <a:ea typeface="ＭＳ Ｐゴシック" charset="-128"/>
                <a:cs typeface="Helvetica" charset="0"/>
              </a:rPr>
              <a:t>: If 51% of the outstanding amount of debt affected vote and two-thirds of those voting approve the restructuring, it is possible that about 34% of all outstanding amount of debt of a class of creditors could direct a resolution and drag 66% of the outstanding amount of debt along.</a:t>
            </a:r>
          </a:p>
          <a:p>
            <a:pPr marL="1371600" lvl="2" indent="-457200">
              <a:buNone/>
            </a:pPr>
            <a:r>
              <a:rPr lang="en-US" altLang="en-US" dirty="0">
                <a:latin typeface="Arial" charset="0"/>
                <a:ea typeface="ＭＳ Ｐゴシック" charset="-128"/>
                <a:cs typeface="Helvetica" charset="0"/>
              </a:rPr>
              <a:t>(d)	The District Court in Puerto Rico has the power to order any dissenting creditors to accept the qualifying modification.</a:t>
            </a:r>
          </a:p>
          <a:p>
            <a:pPr marL="1371600" lvl="2" indent="-457200">
              <a:buNone/>
            </a:pPr>
            <a:r>
              <a:rPr lang="en-US" altLang="en-US" dirty="0">
                <a:latin typeface="Arial" charset="0"/>
                <a:ea typeface="ＭＳ Ｐゴシック" charset="-128"/>
                <a:cs typeface="Helvetica" charset="0"/>
              </a:rPr>
              <a:t>(e)	This collective action by creditor groups has no real precedent in government debt restructuring in the U.S. but a collective action clause is common in other foreign country debt agreements.</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43</a:t>
            </a:fld>
            <a:endParaRPr lang="en-US" altLang="en-US" dirty="0"/>
          </a:p>
        </p:txBody>
      </p:sp>
      <p:sp>
        <p:nvSpPr>
          <p:cNvPr id="5" name="Title 1"/>
          <p:cNvSpPr>
            <a:spLocks noGrp="1"/>
          </p:cNvSpPr>
          <p:nvPr>
            <p:ph type="title"/>
          </p:nvPr>
        </p:nvSpPr>
        <p:spPr>
          <a:xfrm>
            <a:off x="457200" y="274638"/>
            <a:ext cx="8229600" cy="1143000"/>
          </a:xfrm>
        </p:spPr>
        <p:txBody>
          <a:bodyPr/>
          <a:lstStyle/>
          <a:p>
            <a:pPr marL="571500" indent="-571500"/>
            <a:r>
              <a:rPr lang="en-US" dirty="0"/>
              <a:t>II.	</a:t>
            </a:r>
            <a:r>
              <a:rPr lang="en-US" altLang="en-US" dirty="0">
                <a:latin typeface="Arial" charset="0"/>
                <a:ea typeface="ＭＳ Ｐゴシック" charset="-128"/>
                <a:cs typeface="Helvetica" charset="0"/>
              </a:rPr>
              <a:t>The Enactment of PROMESA and Its Provisions</a:t>
            </a:r>
            <a:endParaRPr lang="en-US" dirty="0"/>
          </a:p>
        </p:txBody>
      </p:sp>
    </p:spTree>
    <p:extLst>
      <p:ext uri="{BB962C8B-B14F-4D97-AF65-F5344CB8AC3E}">
        <p14:creationId xmlns:p14="http://schemas.microsoft.com/office/powerpoint/2010/main" val="34384158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914400" lvl="1" indent="-457200">
              <a:buNone/>
            </a:pPr>
            <a:r>
              <a:rPr lang="en-US" altLang="en-US" dirty="0">
                <a:latin typeface="Arial" charset="0"/>
                <a:ea typeface="ＭＳ Ｐゴシック" charset="-128"/>
                <a:cs typeface="Helvetica" charset="0"/>
              </a:rPr>
              <a:t>11.	</a:t>
            </a:r>
            <a:r>
              <a:rPr lang="en-US" altLang="en-US" u="sng" dirty="0">
                <a:latin typeface="Arial" charset="0"/>
                <a:ea typeface="ＭＳ Ｐゴシック" charset="-128"/>
                <a:cs typeface="Helvetica" charset="0"/>
              </a:rPr>
              <a:t>Title VII – The sense of Congress</a:t>
            </a:r>
            <a:r>
              <a:rPr lang="en-US" altLang="en-US" dirty="0">
                <a:latin typeface="Arial" charset="0"/>
                <a:ea typeface="ＭＳ Ｐゴシック" charset="-128"/>
                <a:cs typeface="Helvetica" charset="0"/>
              </a:rPr>
              <a:t>:</a:t>
            </a:r>
          </a:p>
          <a:p>
            <a:pPr marL="1371600" lvl="2" indent="-457200">
              <a:buNone/>
            </a:pPr>
            <a:r>
              <a:rPr lang="en-US" altLang="en-US" dirty="0">
                <a:latin typeface="Arial" charset="0"/>
                <a:ea typeface="ＭＳ Ｐゴシック" charset="-128"/>
                <a:cs typeface="Helvetica" charset="0"/>
              </a:rPr>
              <a:t>(a)	The sense of Congress is to establish permanent, pro-growth fiscal reforms that feature a free flow of capital between the United States and the Commonwealth of Puerto Rico.</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44</a:t>
            </a:fld>
            <a:endParaRPr lang="en-US" altLang="en-US" dirty="0"/>
          </a:p>
        </p:txBody>
      </p:sp>
      <p:sp>
        <p:nvSpPr>
          <p:cNvPr id="5" name="Title 1"/>
          <p:cNvSpPr>
            <a:spLocks noGrp="1"/>
          </p:cNvSpPr>
          <p:nvPr>
            <p:ph type="title"/>
          </p:nvPr>
        </p:nvSpPr>
        <p:spPr>
          <a:xfrm>
            <a:off x="457200" y="274638"/>
            <a:ext cx="8229600" cy="1143000"/>
          </a:xfrm>
        </p:spPr>
        <p:txBody>
          <a:bodyPr/>
          <a:lstStyle/>
          <a:p>
            <a:pPr marL="571500" indent="-571500"/>
            <a:r>
              <a:rPr lang="en-US" dirty="0"/>
              <a:t>II.	</a:t>
            </a:r>
            <a:r>
              <a:rPr lang="en-US" altLang="en-US" dirty="0">
                <a:latin typeface="Arial" charset="0"/>
                <a:ea typeface="ＭＳ Ｐゴシック" charset="-128"/>
                <a:cs typeface="Helvetica" charset="0"/>
              </a:rPr>
              <a:t>The Enactment of PROMESA and Its Provisions</a:t>
            </a:r>
            <a:endParaRPr lang="en-US" dirty="0"/>
          </a:p>
        </p:txBody>
      </p:sp>
    </p:spTree>
    <p:extLst>
      <p:ext uri="{BB962C8B-B14F-4D97-AF65-F5344CB8AC3E}">
        <p14:creationId xmlns:p14="http://schemas.microsoft.com/office/powerpoint/2010/main" val="20627182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indent="-457200">
              <a:buNone/>
            </a:pPr>
            <a:r>
              <a:rPr lang="en-US" dirty="0"/>
              <a:t>A.	</a:t>
            </a:r>
            <a:r>
              <a:rPr lang="en-US" u="sng" dirty="0"/>
              <a:t>Accurate information</a:t>
            </a:r>
            <a:r>
              <a:rPr lang="en-US" dirty="0"/>
              <a:t> – </a:t>
            </a:r>
            <a:r>
              <a:rPr lang="en-US" altLang="en-US" dirty="0">
                <a:latin typeface="Arial" charset="0"/>
                <a:ea typeface="ＭＳ Ｐゴシック" charset="-128"/>
                <a:cs typeface="Helvetica" charset="0"/>
              </a:rPr>
              <a:t>Obtain accurate information on Puerto Rico</a:t>
            </a:r>
            <a:r>
              <a:rPr lang="uk-UA" altLang="en-US" dirty="0">
                <a:latin typeface="Arial" charset="0"/>
                <a:ea typeface="ＭＳ Ｐゴシック" charset="-128"/>
                <a:cs typeface="Helvetica" charset="0"/>
              </a:rPr>
              <a:t>'</a:t>
            </a:r>
            <a:r>
              <a:rPr lang="en-US" altLang="en-US" dirty="0">
                <a:latin typeface="Arial" charset="0"/>
                <a:ea typeface="ＭＳ Ｐゴシック" charset="-128"/>
                <a:cs typeface="Helvetica" charset="0"/>
              </a:rPr>
              <a:t>s ability to pay and nature and extent of the indebtedness of Puerto Rico and its covered territorial entities:</a:t>
            </a:r>
          </a:p>
          <a:p>
            <a:pPr marL="914400" lvl="1" indent="-457200">
              <a:buNone/>
            </a:pPr>
            <a:r>
              <a:rPr lang="en-US" dirty="0"/>
              <a:t>1.	</a:t>
            </a:r>
            <a:r>
              <a:rPr lang="en-US" altLang="en-US" u="sng" dirty="0">
                <a:latin typeface="Arial" charset="0"/>
                <a:ea typeface="ＭＳ Ｐゴシック" charset="-128"/>
                <a:cs typeface="Helvetica" charset="0"/>
              </a:rPr>
              <a:t>Nature and extent of creditor claims</a:t>
            </a:r>
            <a:r>
              <a:rPr lang="en-US" dirty="0"/>
              <a:t> – The Oversight Board by requests or subpoena can obtain complete information from creditors on their respective claims (documents, purchase price, how long they held the debt, and related relationship or agreements among creditors).</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45</a:t>
            </a:fld>
            <a:endParaRPr lang="en-US" altLang="en-US" dirty="0"/>
          </a:p>
        </p:txBody>
      </p:sp>
      <p:sp>
        <p:nvSpPr>
          <p:cNvPr id="5" name="Title 1"/>
          <p:cNvSpPr>
            <a:spLocks noGrp="1"/>
          </p:cNvSpPr>
          <p:nvPr>
            <p:ph type="title"/>
          </p:nvPr>
        </p:nvSpPr>
        <p:spPr>
          <a:xfrm>
            <a:off x="457200" y="274638"/>
            <a:ext cx="8229600" cy="1143000"/>
          </a:xfrm>
        </p:spPr>
        <p:txBody>
          <a:bodyPr/>
          <a:lstStyle/>
          <a:p>
            <a:pPr marL="685800" indent="-685800"/>
            <a:r>
              <a:rPr lang="en-US" dirty="0"/>
              <a:t>III.	</a:t>
            </a:r>
            <a:r>
              <a:rPr lang="en-US" altLang="en-US" dirty="0">
                <a:latin typeface="Arial" charset="0"/>
                <a:ea typeface="ＭＳ Ｐゴシック" charset="-128"/>
                <a:cs typeface="Helvetica" charset="0"/>
              </a:rPr>
              <a:t>How PROMESA Should Work</a:t>
            </a:r>
            <a:endParaRPr lang="en-US" dirty="0"/>
          </a:p>
        </p:txBody>
      </p:sp>
    </p:spTree>
    <p:extLst>
      <p:ext uri="{BB962C8B-B14F-4D97-AF65-F5344CB8AC3E}">
        <p14:creationId xmlns:p14="http://schemas.microsoft.com/office/powerpoint/2010/main" val="40350045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914400" lvl="1" indent="-457200">
              <a:buNone/>
            </a:pPr>
            <a:r>
              <a:rPr lang="en-US" dirty="0"/>
              <a:t>2.	</a:t>
            </a:r>
            <a:r>
              <a:rPr lang="en-US" altLang="en-US" u="sng" dirty="0">
                <a:latin typeface="Arial" charset="0"/>
                <a:ea typeface="ＭＳ Ｐゴシック" charset="-128"/>
                <a:cs typeface="Helvetica" charset="0"/>
              </a:rPr>
              <a:t>Determining the ability to pay current expenses, liabilities and creditor groups</a:t>
            </a:r>
            <a:r>
              <a:rPr lang="en-US" altLang="en-US" dirty="0">
                <a:latin typeface="Arial" charset="0"/>
                <a:ea typeface="ＭＳ Ｐゴシック" charset="-128"/>
                <a:cs typeface="Helvetica" charset="0"/>
              </a:rPr>
              <a:t> </a:t>
            </a:r>
            <a:r>
              <a:rPr lang="en-US" dirty="0"/>
              <a:t>– Through budgets submitted by Puerto Rico to the Oversight Board for approval, the development of a fiscal plan by Puerto Rico for approval by the Oversight Board, and information as to revenue, current expenses, and liabilities, the ability to pay should become transparent. To the degree information is not complete or forthcoming, the Oversight Board can subpoena it. As approved, the budget and fiscal plan are shared with the creditors and other parties in interest to help having everyone be on the same financial page.</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46</a:t>
            </a:fld>
            <a:endParaRPr lang="en-US" altLang="en-US" dirty="0"/>
          </a:p>
        </p:txBody>
      </p:sp>
      <p:sp>
        <p:nvSpPr>
          <p:cNvPr id="5" name="Title 1"/>
          <p:cNvSpPr>
            <a:spLocks noGrp="1"/>
          </p:cNvSpPr>
          <p:nvPr>
            <p:ph type="title"/>
          </p:nvPr>
        </p:nvSpPr>
        <p:spPr>
          <a:xfrm>
            <a:off x="457200" y="274638"/>
            <a:ext cx="8229600" cy="1143000"/>
          </a:xfrm>
        </p:spPr>
        <p:txBody>
          <a:bodyPr/>
          <a:lstStyle/>
          <a:p>
            <a:pPr marL="685800" indent="-685800"/>
            <a:r>
              <a:rPr lang="en-US" dirty="0"/>
              <a:t>III.	</a:t>
            </a:r>
            <a:r>
              <a:rPr lang="en-US" altLang="en-US" dirty="0">
                <a:latin typeface="Arial" charset="0"/>
                <a:ea typeface="ＭＳ Ｐゴシック" charset="-128"/>
                <a:cs typeface="Helvetica" charset="0"/>
              </a:rPr>
              <a:t>How PROMESA Should Work</a:t>
            </a:r>
            <a:endParaRPr lang="en-US" dirty="0"/>
          </a:p>
        </p:txBody>
      </p:sp>
    </p:spTree>
    <p:extLst>
      <p:ext uri="{BB962C8B-B14F-4D97-AF65-F5344CB8AC3E}">
        <p14:creationId xmlns:p14="http://schemas.microsoft.com/office/powerpoint/2010/main" val="223134274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indent="-457200">
              <a:buNone/>
            </a:pPr>
            <a:r>
              <a:rPr lang="en-US" dirty="0"/>
              <a:t>B.	</a:t>
            </a:r>
            <a:r>
              <a:rPr lang="en-US" u="sng" dirty="0"/>
              <a:t>Encourage consensual resolution</a:t>
            </a:r>
            <a:r>
              <a:rPr lang="en-US" dirty="0"/>
              <a:t> – </a:t>
            </a:r>
            <a:r>
              <a:rPr lang="en-US" altLang="en-US" dirty="0">
                <a:latin typeface="Arial" charset="0"/>
                <a:ea typeface="ＭＳ Ｐゴシック" charset="-128"/>
                <a:cs typeface="Helvetica" charset="0"/>
              </a:rPr>
              <a:t>The structure of PROMESA is to encourage consensual resolution of disputes under Title VI prior to any resort to the more costly and less efficient Title III debt adjustment proceeding:</a:t>
            </a:r>
          </a:p>
          <a:p>
            <a:pPr marL="914400" lvl="1" indent="-457200">
              <a:buNone/>
            </a:pPr>
            <a:r>
              <a:rPr lang="en-US" sz="1850" dirty="0"/>
              <a:t>1.	</a:t>
            </a:r>
            <a:r>
              <a:rPr lang="en-US" altLang="en-US" sz="1850" u="sng" dirty="0">
                <a:latin typeface="Arial" charset="0"/>
                <a:ea typeface="ＭＳ Ｐゴシック" charset="-128"/>
                <a:cs typeface="Helvetica" charset="0"/>
              </a:rPr>
              <a:t>Consent of all creditors of a debt pool is not required</a:t>
            </a:r>
            <a:r>
              <a:rPr lang="en-US" sz="1850" dirty="0"/>
              <a:t> – After the Oversight Board works with Puerto Rico to develop a going forward budget and fiscal plan for creditors</a:t>
            </a:r>
            <a:r>
              <a:rPr lang="uk-UA" sz="1850" dirty="0"/>
              <a:t>'</a:t>
            </a:r>
            <a:r>
              <a:rPr lang="en-US" sz="1850" dirty="0"/>
              <a:t> consideration, the basic financial information should be available to the various creditor groups to have intelligent discussion of how much is available and the ability to pay and limitations of any debt restructuring. If creditors believe more revenue or consideration can be provided by Puerto Rico or other debtor entities, there is no bar to creative and constructive proposals and possible financial alchemy.</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47</a:t>
            </a:fld>
            <a:endParaRPr lang="en-US" altLang="en-US" dirty="0"/>
          </a:p>
        </p:txBody>
      </p:sp>
      <p:sp>
        <p:nvSpPr>
          <p:cNvPr id="5" name="Title 1"/>
          <p:cNvSpPr>
            <a:spLocks noGrp="1"/>
          </p:cNvSpPr>
          <p:nvPr>
            <p:ph type="title"/>
          </p:nvPr>
        </p:nvSpPr>
        <p:spPr>
          <a:xfrm>
            <a:off x="457200" y="274638"/>
            <a:ext cx="8229600" cy="1143000"/>
          </a:xfrm>
        </p:spPr>
        <p:txBody>
          <a:bodyPr/>
          <a:lstStyle/>
          <a:p>
            <a:pPr marL="685800" indent="-685800"/>
            <a:r>
              <a:rPr lang="en-US" dirty="0"/>
              <a:t>III.	</a:t>
            </a:r>
            <a:r>
              <a:rPr lang="en-US" altLang="en-US" dirty="0">
                <a:latin typeface="Arial" charset="0"/>
                <a:ea typeface="ＭＳ Ｐゴシック" charset="-128"/>
                <a:cs typeface="Helvetica" charset="0"/>
              </a:rPr>
              <a:t>How PROMESA Should Work</a:t>
            </a:r>
            <a:endParaRPr lang="en-US" dirty="0"/>
          </a:p>
        </p:txBody>
      </p:sp>
    </p:spTree>
    <p:extLst>
      <p:ext uri="{BB962C8B-B14F-4D97-AF65-F5344CB8AC3E}">
        <p14:creationId xmlns:p14="http://schemas.microsoft.com/office/powerpoint/2010/main" val="273250206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914400" lvl="1" indent="-457200">
              <a:buNone/>
            </a:pPr>
            <a:r>
              <a:rPr lang="en-US" sz="1800" dirty="0"/>
              <a:t>2.	</a:t>
            </a:r>
            <a:r>
              <a:rPr lang="en-US" altLang="en-US" sz="1800" u="sng" dirty="0">
                <a:latin typeface="Arial" charset="0"/>
                <a:ea typeface="ＭＳ Ｐゴシック" charset="-128"/>
                <a:cs typeface="Helvetica" charset="0"/>
              </a:rPr>
              <a:t>Fair resolutions are facilitated under Title VI</a:t>
            </a:r>
            <a:r>
              <a:rPr lang="en-US" sz="1800" dirty="0"/>
              <a:t> – The benefit of the collective action of creditors of a debt pool is that they can realistically evaluate proposals and make proposals for restructuring and, if successfully negotiated with Puerto Rico and the other respective debtors, can effectively have the restructuring binding on all creditors by having the proposal as agreed to with Puerto Rico communicated and voted on by the affected creditors. If two-thirds of over a majority of principal amount of the debt voting approve, then after notice it can be taken to the district court for approval to determine compliance with the requirements of Title VI. This voting criteria, at a minimum, requires as little as 34% of the outstanding amount of the debt pool of creditor class that could vote to approve a resolution if only 51% of the outstanding debt voted. If the proposal is fair and reasonable as determined by the court, it can be binding on all such affected creditors of that pool. Each of these deals are a basic building block toward a global settlement with all creditors.</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48</a:t>
            </a:fld>
            <a:endParaRPr lang="en-US" altLang="en-US" dirty="0"/>
          </a:p>
        </p:txBody>
      </p:sp>
      <p:sp>
        <p:nvSpPr>
          <p:cNvPr id="5" name="Title 1"/>
          <p:cNvSpPr>
            <a:spLocks noGrp="1"/>
          </p:cNvSpPr>
          <p:nvPr>
            <p:ph type="title"/>
          </p:nvPr>
        </p:nvSpPr>
        <p:spPr>
          <a:xfrm>
            <a:off x="457200" y="274638"/>
            <a:ext cx="8229600" cy="1143000"/>
          </a:xfrm>
        </p:spPr>
        <p:txBody>
          <a:bodyPr/>
          <a:lstStyle/>
          <a:p>
            <a:pPr marL="685800" indent="-685800"/>
            <a:r>
              <a:rPr lang="en-US" dirty="0"/>
              <a:t>III.	</a:t>
            </a:r>
            <a:r>
              <a:rPr lang="en-US" altLang="en-US" dirty="0">
                <a:latin typeface="Arial" charset="0"/>
                <a:ea typeface="ＭＳ Ｐゴシック" charset="-128"/>
                <a:cs typeface="Helvetica" charset="0"/>
              </a:rPr>
              <a:t>How PROMESA Should Work</a:t>
            </a:r>
            <a:endParaRPr lang="en-US" dirty="0"/>
          </a:p>
        </p:txBody>
      </p:sp>
    </p:spTree>
    <p:extLst>
      <p:ext uri="{BB962C8B-B14F-4D97-AF65-F5344CB8AC3E}">
        <p14:creationId xmlns:p14="http://schemas.microsoft.com/office/powerpoint/2010/main" val="3264351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Table of Contents</a:t>
            </a:r>
          </a:p>
        </p:txBody>
      </p:sp>
      <p:sp>
        <p:nvSpPr>
          <p:cNvPr id="3" name="Content Placeholder 2"/>
          <p:cNvSpPr>
            <a:spLocks noGrp="1"/>
          </p:cNvSpPr>
          <p:nvPr>
            <p:ph idx="1"/>
          </p:nvPr>
        </p:nvSpPr>
        <p:spPr/>
        <p:txBody>
          <a:bodyPr/>
          <a:lstStyle/>
          <a:p>
            <a:pPr marL="917575" indent="-449263">
              <a:buNone/>
              <a:tabLst>
                <a:tab pos="7994650" algn="r"/>
              </a:tabLst>
            </a:pPr>
            <a:r>
              <a:rPr lang="en-US" sz="1400" dirty="0"/>
              <a:t>B.	The Jefferson County decision reaffirms the 1988 Amendment's</a:t>
            </a:r>
            <a:br>
              <a:rPr lang="en-US" sz="1400" dirty="0"/>
            </a:br>
            <a:r>
              <a:rPr lang="en-US" sz="1400" dirty="0"/>
              <a:t>legislative history and the municipal market's understanding that</a:t>
            </a:r>
            <a:br>
              <a:rPr lang="en-US" sz="1400" dirty="0"/>
            </a:br>
            <a:r>
              <a:rPr lang="en-US" sz="1400" dirty="0"/>
              <a:t>special revenues in a Chapter 9 proceeding are to be timely paid</a:t>
            </a:r>
            <a:br>
              <a:rPr lang="en-US" sz="1400" dirty="0"/>
            </a:br>
            <a:r>
              <a:rPr lang="en-US" sz="1400" dirty="0"/>
              <a:t>to the bondholders	91</a:t>
            </a:r>
          </a:p>
          <a:p>
            <a:pPr marL="917575" indent="-449263">
              <a:buNone/>
              <a:tabLst>
                <a:tab pos="7994650" algn="r"/>
              </a:tabLst>
            </a:pPr>
            <a:r>
              <a:rPr lang="en-US" sz="1400" dirty="0"/>
              <a:t>C.	The reliance of the Puerto Rico District and Appeals Courts on</a:t>
            </a:r>
            <a:br>
              <a:rPr lang="en-US" sz="1400" dirty="0"/>
            </a:br>
            <a:r>
              <a:rPr lang="en-US" sz="1400" i="1" dirty="0"/>
              <a:t>Collier</a:t>
            </a:r>
            <a:r>
              <a:rPr lang="en-US" sz="1400" dirty="0"/>
              <a:t> is flawed	96</a:t>
            </a:r>
          </a:p>
          <a:p>
            <a:pPr marL="917575" indent="-449263">
              <a:buNone/>
              <a:tabLst>
                <a:tab pos="7994650" algn="r"/>
              </a:tabLst>
            </a:pPr>
            <a:r>
              <a:rPr lang="en-US" altLang="en-US" sz="1400" dirty="0">
                <a:latin typeface="Arial" panose="020B0604020202020204" pitchFamily="34" charset="0"/>
                <a:ea typeface="ＭＳ Ｐゴシック" panose="020B0600070205080204" pitchFamily="34" charset="-128"/>
                <a:cs typeface="Helvetica" pitchFamily="2" charset="0"/>
              </a:rPr>
              <a:t>D.	San Jose School District	98</a:t>
            </a:r>
          </a:p>
          <a:p>
            <a:pPr marL="917575" indent="-449263">
              <a:buNone/>
              <a:tabLst>
                <a:tab pos="7994650" algn="r"/>
              </a:tabLst>
            </a:pPr>
            <a:r>
              <a:rPr lang="en-US" sz="1400" dirty="0"/>
              <a:t>E.	</a:t>
            </a:r>
            <a:r>
              <a:rPr lang="en-US" altLang="en-US" sz="1400" dirty="0">
                <a:latin typeface="Arial" charset="0"/>
                <a:ea typeface="ＭＳ Ｐゴシック" charset="-128"/>
                <a:cs typeface="Helvetica" charset="0"/>
              </a:rPr>
              <a:t>Sierra King Health Care District	100</a:t>
            </a:r>
          </a:p>
          <a:p>
            <a:pPr marL="917575" indent="-449263">
              <a:buNone/>
              <a:tabLst>
                <a:tab pos="7994650" algn="r"/>
              </a:tabLst>
            </a:pPr>
            <a:r>
              <a:rPr lang="en-US" sz="1400" dirty="0"/>
              <a:t>F.	</a:t>
            </a:r>
            <a:r>
              <a:rPr lang="en-US" altLang="en-US" sz="1400" dirty="0">
                <a:latin typeface="Arial" charset="0"/>
                <a:ea typeface="ＭＳ Ｐゴシック" charset="-128"/>
                <a:cs typeface="Helvetica" charset="0"/>
              </a:rPr>
              <a:t>Heffernan Memorial Hospital District	102</a:t>
            </a:r>
          </a:p>
          <a:p>
            <a:pPr marL="917575" indent="-449263">
              <a:buNone/>
              <a:tabLst>
                <a:tab pos="7994650" algn="r"/>
              </a:tabLst>
            </a:pPr>
            <a:r>
              <a:rPr lang="en-US" sz="1400" dirty="0"/>
              <a:t>G.	</a:t>
            </a:r>
            <a:r>
              <a:rPr lang="en-US" altLang="en-US" sz="1400" dirty="0">
                <a:latin typeface="Arial" panose="020B0604020202020204" pitchFamily="34" charset="0"/>
                <a:ea typeface="ＭＳ Ｐゴシック" panose="020B0600070205080204" pitchFamily="34" charset="-128"/>
                <a:cs typeface="Helvetica" pitchFamily="2" charset="0"/>
              </a:rPr>
              <a:t>No adverse rulings in Jefferson County, Vallejo, Stockton and</a:t>
            </a:r>
            <a:br>
              <a:rPr lang="en-US" altLang="en-US" sz="1400" dirty="0">
                <a:latin typeface="Arial" panose="020B0604020202020204" pitchFamily="34" charset="0"/>
                <a:ea typeface="ＭＳ Ｐゴシック" panose="020B0600070205080204" pitchFamily="34" charset="-128"/>
                <a:cs typeface="Helvetica" pitchFamily="2" charset="0"/>
              </a:rPr>
            </a:br>
            <a:r>
              <a:rPr lang="en-US" altLang="en-US" sz="1400" dirty="0">
                <a:latin typeface="Arial" panose="020B0604020202020204" pitchFamily="34" charset="0"/>
                <a:ea typeface="ＭＳ Ｐゴシック" panose="020B0600070205080204" pitchFamily="34" charset="-128"/>
                <a:cs typeface="Helvetica" pitchFamily="2" charset="0"/>
              </a:rPr>
              <a:t>Detroi</a:t>
            </a:r>
            <a:r>
              <a:rPr lang="en-US" altLang="en-US" sz="1400" dirty="0">
                <a:latin typeface="Arial" charset="0"/>
                <a:ea typeface="ＭＳ Ｐゴシック" charset="-128"/>
                <a:cs typeface="Helvetica" charset="0"/>
              </a:rPr>
              <a:t>t's plan of debt adjustment	103</a:t>
            </a:r>
          </a:p>
          <a:p>
            <a:pPr marL="458788" indent="-450850">
              <a:buNone/>
              <a:tabLst>
                <a:tab pos="7994650" algn="r"/>
              </a:tabLst>
            </a:pPr>
            <a:r>
              <a:rPr lang="en-US" sz="1400" dirty="0"/>
              <a:t>IX.	FOMB and UCC Motion to Invalidate $6 Billion of General Obligation Bonds</a:t>
            </a:r>
            <a:br>
              <a:rPr lang="en-US" sz="1400" dirty="0"/>
            </a:br>
            <a:r>
              <a:rPr lang="en-US" sz="1400" dirty="0"/>
              <a:t>Contradicts Historical 1800s U.S. Supreme Court Precedent	107</a:t>
            </a:r>
          </a:p>
          <a:p>
            <a:pPr marL="923925" indent="-457200">
              <a:buNone/>
              <a:tabLst>
                <a:tab pos="7994650" algn="r"/>
              </a:tabLst>
            </a:pPr>
            <a:r>
              <a:rPr lang="en-US" sz="1400" dirty="0"/>
              <a:t>A.	Motion to Invalidate	107</a:t>
            </a:r>
          </a:p>
          <a:p>
            <a:pPr marL="923925" indent="-457200">
              <a:buNone/>
              <a:tabLst>
                <a:tab pos="7994650" algn="r"/>
              </a:tabLst>
            </a:pPr>
            <a:r>
              <a:rPr lang="en-US" sz="1400" dirty="0"/>
              <a:t>B.	Issue raised by FOMB and UCC	109</a:t>
            </a:r>
          </a:p>
          <a:p>
            <a:pPr marL="923925" indent="-457200">
              <a:buNone/>
              <a:tabLst>
                <a:tab pos="7994650" algn="r"/>
              </a:tabLst>
            </a:pPr>
            <a:r>
              <a:rPr lang="en-US" sz="1400" dirty="0"/>
              <a:t>C.	Puerto Rico made a constitutional representation and calculation</a:t>
            </a:r>
            <a:br>
              <a:rPr lang="en-US" sz="1400" dirty="0"/>
            </a:br>
            <a:r>
              <a:rPr lang="en-US" sz="1400" dirty="0"/>
              <a:t>of compliance with the Debt Limit	111</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4</a:t>
            </a:fld>
            <a:endParaRPr lang="en-US" altLang="en-US" dirty="0"/>
          </a:p>
        </p:txBody>
      </p:sp>
    </p:spTree>
    <p:extLst>
      <p:ext uri="{BB962C8B-B14F-4D97-AF65-F5344CB8AC3E}">
        <p14:creationId xmlns:p14="http://schemas.microsoft.com/office/powerpoint/2010/main" val="68560804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914400" lvl="1" indent="-457200">
              <a:buNone/>
            </a:pPr>
            <a:r>
              <a:rPr lang="en-US" dirty="0"/>
              <a:t>3.	</a:t>
            </a:r>
            <a:r>
              <a:rPr lang="en-US" altLang="en-US" u="sng" dirty="0">
                <a:latin typeface="Arial" charset="0"/>
                <a:ea typeface="ＭＳ Ｐゴシック" charset="-128"/>
                <a:cs typeface="Helvetica" charset="0"/>
              </a:rPr>
              <a:t>Only after a significant effort to obtain Title VI collective action agreements should a Title III debt adjustment procedure be considered</a:t>
            </a:r>
            <a:r>
              <a:rPr lang="en-US" dirty="0"/>
              <a:t> – Only after all affected creditors have had an opportunity to negotiate a fair and reasonable resolution should there be any effort to consider a Title III debt adjustment proceeding. The goal is a holistic restructuring proposal for all creditors to come together and help determine what is sustainable and affordable as a fair resolution.</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49</a:t>
            </a:fld>
            <a:endParaRPr lang="en-US" altLang="en-US" dirty="0"/>
          </a:p>
        </p:txBody>
      </p:sp>
      <p:sp>
        <p:nvSpPr>
          <p:cNvPr id="5" name="Title 1"/>
          <p:cNvSpPr>
            <a:spLocks noGrp="1"/>
          </p:cNvSpPr>
          <p:nvPr>
            <p:ph type="title"/>
          </p:nvPr>
        </p:nvSpPr>
        <p:spPr>
          <a:xfrm>
            <a:off x="457200" y="274638"/>
            <a:ext cx="8229600" cy="1143000"/>
          </a:xfrm>
        </p:spPr>
        <p:txBody>
          <a:bodyPr/>
          <a:lstStyle/>
          <a:p>
            <a:pPr marL="685800" indent="-685800"/>
            <a:r>
              <a:rPr lang="en-US" dirty="0"/>
              <a:t>III.	</a:t>
            </a:r>
            <a:r>
              <a:rPr lang="en-US" altLang="en-US" dirty="0">
                <a:latin typeface="Arial" charset="0"/>
                <a:ea typeface="ＭＳ Ｐゴシック" charset="-128"/>
                <a:cs typeface="Helvetica" charset="0"/>
              </a:rPr>
              <a:t>How PROMESA Should Work</a:t>
            </a:r>
            <a:endParaRPr lang="en-US" dirty="0"/>
          </a:p>
        </p:txBody>
      </p:sp>
    </p:spTree>
    <p:extLst>
      <p:ext uri="{BB962C8B-B14F-4D97-AF65-F5344CB8AC3E}">
        <p14:creationId xmlns:p14="http://schemas.microsoft.com/office/powerpoint/2010/main" val="28298506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914400" lvl="1" indent="-457200">
              <a:buNone/>
            </a:pPr>
            <a:r>
              <a:rPr lang="en-US" dirty="0"/>
              <a:t>4.	</a:t>
            </a:r>
            <a:r>
              <a:rPr lang="en-US" altLang="en-US" u="sng" dirty="0">
                <a:latin typeface="Arial" charset="0"/>
                <a:ea typeface="ＭＳ Ｐゴシック" charset="-128"/>
                <a:cs typeface="Helvetica" charset="0"/>
              </a:rPr>
              <a:t>Title III is the last resort</a:t>
            </a:r>
            <a:r>
              <a:rPr lang="en-US" dirty="0"/>
              <a:t> – Title III should be the last resort after all effort to mediate and resolve issues between creditor groups and with the debtor are resolved. While priorities and rights of creditors have importance, the ability to pay and methods of maximizing value are key to understanding the realistic and probable range of recovery and preventing legal meltdown.</a:t>
            </a:r>
          </a:p>
          <a:p>
            <a:pPr marL="457200" indent="-457200">
              <a:buNone/>
            </a:pPr>
            <a:r>
              <a:rPr lang="en-US" dirty="0"/>
              <a:t>C.	</a:t>
            </a:r>
            <a:r>
              <a:rPr lang="en-US" u="sng" dirty="0"/>
              <a:t>Title III should only be pursued after exhaustion of Title VI efforts</a:t>
            </a:r>
            <a:r>
              <a:rPr lang="en-US" dirty="0"/>
              <a:t> – If consensual resolution is not possible for all creditors, then a Title III plan of adjustment becomes necessary.</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50</a:t>
            </a:fld>
            <a:endParaRPr lang="en-US" altLang="en-US" dirty="0"/>
          </a:p>
        </p:txBody>
      </p:sp>
      <p:sp>
        <p:nvSpPr>
          <p:cNvPr id="5" name="Title 1"/>
          <p:cNvSpPr>
            <a:spLocks noGrp="1"/>
          </p:cNvSpPr>
          <p:nvPr>
            <p:ph type="title"/>
          </p:nvPr>
        </p:nvSpPr>
        <p:spPr>
          <a:xfrm>
            <a:off x="457200" y="274638"/>
            <a:ext cx="8229600" cy="1143000"/>
          </a:xfrm>
        </p:spPr>
        <p:txBody>
          <a:bodyPr/>
          <a:lstStyle/>
          <a:p>
            <a:pPr marL="685800" indent="-685800"/>
            <a:r>
              <a:rPr lang="en-US" dirty="0"/>
              <a:t>III.	</a:t>
            </a:r>
            <a:r>
              <a:rPr lang="en-US" altLang="en-US" dirty="0">
                <a:latin typeface="Arial" charset="0"/>
                <a:ea typeface="ＭＳ Ｐゴシック" charset="-128"/>
                <a:cs typeface="Helvetica" charset="0"/>
              </a:rPr>
              <a:t>How PROMESA Should Work</a:t>
            </a:r>
            <a:endParaRPr lang="en-US" dirty="0"/>
          </a:p>
        </p:txBody>
      </p:sp>
    </p:spTree>
    <p:extLst>
      <p:ext uri="{BB962C8B-B14F-4D97-AF65-F5344CB8AC3E}">
        <p14:creationId xmlns:p14="http://schemas.microsoft.com/office/powerpoint/2010/main" val="398308814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indent="-457200">
              <a:buNone/>
            </a:pPr>
            <a:r>
              <a:rPr lang="en-US" dirty="0"/>
              <a:t>D.	</a:t>
            </a:r>
            <a:r>
              <a:rPr lang="en-US" u="sng" dirty="0"/>
              <a:t>Before filing Title III proceedings, Puerto Rico should have proposed budgets and a fiscal plan approved by the Oversight Board</a:t>
            </a:r>
            <a:r>
              <a:rPr lang="en-US" dirty="0"/>
              <a:t> – By the time it is determined that consensual resolution under Title VI is not possible, Puerto Rico should have prepared its budgets and fiscal plan for approval by the Oversight Board and the Oversight Board should have approved them (possibly after modification suggested by the Oversight Board). These actions provide the financial basis for a Title III plan of adjustment and the parameters for the appropriate adjustment of debt.</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51</a:t>
            </a:fld>
            <a:endParaRPr lang="en-US" altLang="en-US" dirty="0"/>
          </a:p>
        </p:txBody>
      </p:sp>
      <p:sp>
        <p:nvSpPr>
          <p:cNvPr id="5" name="Title 1"/>
          <p:cNvSpPr>
            <a:spLocks noGrp="1"/>
          </p:cNvSpPr>
          <p:nvPr>
            <p:ph type="title"/>
          </p:nvPr>
        </p:nvSpPr>
        <p:spPr>
          <a:xfrm>
            <a:off x="457200" y="274638"/>
            <a:ext cx="8229600" cy="1143000"/>
          </a:xfrm>
        </p:spPr>
        <p:txBody>
          <a:bodyPr/>
          <a:lstStyle/>
          <a:p>
            <a:pPr marL="685800" indent="-685800"/>
            <a:r>
              <a:rPr lang="en-US" dirty="0"/>
              <a:t>III.	</a:t>
            </a:r>
            <a:r>
              <a:rPr lang="en-US" altLang="en-US" dirty="0">
                <a:latin typeface="Arial" charset="0"/>
                <a:ea typeface="ＭＳ Ｐゴシック" charset="-128"/>
                <a:cs typeface="Helvetica" charset="0"/>
              </a:rPr>
              <a:t>How PROMESA Should Work</a:t>
            </a:r>
            <a:endParaRPr lang="en-US" dirty="0"/>
          </a:p>
        </p:txBody>
      </p:sp>
    </p:spTree>
    <p:extLst>
      <p:ext uri="{BB962C8B-B14F-4D97-AF65-F5344CB8AC3E}">
        <p14:creationId xmlns:p14="http://schemas.microsoft.com/office/powerpoint/2010/main" val="329000925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indent="-457200">
              <a:buNone/>
            </a:pPr>
            <a:r>
              <a:rPr lang="en-US" sz="2130" dirty="0"/>
              <a:t>E.	</a:t>
            </a:r>
            <a:r>
              <a:rPr lang="en-US" sz="2130" u="sng" dirty="0"/>
              <a:t>Plan of adjustment of debt is also to be feasible and in the best interests of creditors if it is sustainable and affordable in the long term, resolves creditor disputes and also stimulates the economy</a:t>
            </a:r>
            <a:r>
              <a:rPr lang="en-US" sz="2130" dirty="0"/>
              <a:t> – The plan of debt adjustment to be feasible must be in compliance with a sustainable and affordable budget and fiscal plan as approved by the Oversight Board that stimulates the economy and economic benefits, provides sufficient funding of essential services and necessary infrastructure improvements as encouraged by PROMESA under Title IV, V and VII. If the plan of adjustment does not assure the long-term survival of Puerto Rico (including funding of essential services and infrastructure improvements) how could it be in the </a:t>
            </a:r>
            <a:r>
              <a:rPr lang="ru-RU" sz="2130" dirty="0"/>
              <a:t>"</a:t>
            </a:r>
            <a:r>
              <a:rPr lang="en-US" sz="2130" dirty="0"/>
              <a:t>best interest of creditors</a:t>
            </a:r>
            <a:r>
              <a:rPr lang="ru-RU" sz="2130" dirty="0"/>
              <a:t>"</a:t>
            </a:r>
            <a:r>
              <a:rPr lang="en-US" sz="2130" dirty="0"/>
              <a:t> who are only paid over the long term?</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52</a:t>
            </a:fld>
            <a:endParaRPr lang="en-US" altLang="en-US" dirty="0"/>
          </a:p>
        </p:txBody>
      </p:sp>
      <p:sp>
        <p:nvSpPr>
          <p:cNvPr id="5" name="Title 1"/>
          <p:cNvSpPr>
            <a:spLocks noGrp="1"/>
          </p:cNvSpPr>
          <p:nvPr>
            <p:ph type="title"/>
          </p:nvPr>
        </p:nvSpPr>
        <p:spPr>
          <a:xfrm>
            <a:off x="457200" y="274638"/>
            <a:ext cx="8229600" cy="1143000"/>
          </a:xfrm>
        </p:spPr>
        <p:txBody>
          <a:bodyPr/>
          <a:lstStyle/>
          <a:p>
            <a:pPr marL="685800" indent="-685800"/>
            <a:r>
              <a:rPr lang="en-US" dirty="0"/>
              <a:t>III.	</a:t>
            </a:r>
            <a:r>
              <a:rPr lang="en-US" altLang="en-US" dirty="0">
                <a:latin typeface="Arial" charset="0"/>
                <a:ea typeface="ＭＳ Ｐゴシック" charset="-128"/>
                <a:cs typeface="Helvetica" charset="0"/>
              </a:rPr>
              <a:t>How PROMESA Should Work</a:t>
            </a:r>
            <a:endParaRPr lang="en-US" dirty="0"/>
          </a:p>
        </p:txBody>
      </p:sp>
    </p:spTree>
    <p:extLst>
      <p:ext uri="{BB962C8B-B14F-4D97-AF65-F5344CB8AC3E}">
        <p14:creationId xmlns:p14="http://schemas.microsoft.com/office/powerpoint/2010/main" val="377744504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indent="-457200">
              <a:buNone/>
            </a:pPr>
            <a:r>
              <a:rPr lang="en-US" dirty="0"/>
              <a:t>F.	</a:t>
            </a:r>
            <a:r>
              <a:rPr lang="en-US" u="sng" dirty="0"/>
              <a:t>Summary of relevant duties of the Oversight Board</a:t>
            </a:r>
            <a:r>
              <a:rPr lang="en-US" dirty="0"/>
              <a:t>:</a:t>
            </a:r>
          </a:p>
          <a:p>
            <a:pPr marL="914400" lvl="1" indent="-457200">
              <a:buNone/>
            </a:pPr>
            <a:r>
              <a:rPr lang="en-US" sz="1950" dirty="0"/>
              <a:t>1.	</a:t>
            </a:r>
            <a:r>
              <a:rPr lang="en-US" sz="1950" u="sng" dirty="0"/>
              <a:t>Role and goal of Oversight Board</a:t>
            </a:r>
            <a:r>
              <a:rPr lang="en-US" sz="1950" dirty="0"/>
              <a:t> – </a:t>
            </a:r>
            <a:r>
              <a:rPr lang="en-US" altLang="en-US" sz="1950" dirty="0">
                <a:latin typeface="Arial" charset="0"/>
                <a:ea typeface="ＭＳ Ｐゴシック" charset="-128"/>
                <a:cs typeface="Helvetica" charset="0"/>
              </a:rPr>
              <a:t>One of the first responsibilities of the Oversight Board is to assist Puerto Rico in developing a fiscal plan and budgets that can be approved and certified by the Oversight Board. The fiscal plan, budgets and any plans of adjustment as approved by the Oversight Board should provide a method of delivering the goals of achieving fiscal responsibility and access to the capital markets.</a:t>
            </a:r>
          </a:p>
          <a:p>
            <a:pPr marL="914400" lvl="1" indent="-457200">
              <a:buNone/>
            </a:pPr>
            <a:r>
              <a:rPr lang="en-US" sz="1950" dirty="0">
                <a:latin typeface="Arial" charset="0"/>
                <a:ea typeface="ＭＳ Ｐゴシック" charset="-128"/>
                <a:cs typeface="Helvetica" charset="0"/>
              </a:rPr>
              <a:t>2.	</a:t>
            </a:r>
            <a:r>
              <a:rPr lang="en-US" sz="1950" u="sng" dirty="0">
                <a:latin typeface="Arial" charset="0"/>
                <a:ea typeface="ＭＳ Ｐゴシック" charset="-128"/>
                <a:cs typeface="Helvetica" charset="0"/>
              </a:rPr>
              <a:t>Oversight Board makes the decision to commence Title III proceedings</a:t>
            </a:r>
            <a:r>
              <a:rPr lang="en-US" sz="1950" dirty="0">
                <a:latin typeface="Arial" charset="0"/>
                <a:ea typeface="ＭＳ Ｐゴシック" charset="-128"/>
                <a:cs typeface="Helvetica" charset="0"/>
              </a:rPr>
              <a:t> – </a:t>
            </a:r>
            <a:r>
              <a:rPr lang="en-US" altLang="en-US" sz="1950" dirty="0">
                <a:latin typeface="Arial" charset="0"/>
                <a:ea typeface="ＭＳ Ｐゴシック" charset="-128"/>
                <a:cs typeface="Helvetica" charset="0"/>
              </a:rPr>
              <a:t>Under Section 304 of PROMESA, the Oversight Board, assuming five members of the Oversight Board are in agreement that certain conditions exist, can commence a case under Title III of the Act to restructure its debt, a process akin to U.S. Bankruptcy protection.</a:t>
            </a:r>
            <a:endParaRPr lang="en-US" sz="1950" dirty="0"/>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53</a:t>
            </a:fld>
            <a:endParaRPr lang="en-US" altLang="en-US" dirty="0"/>
          </a:p>
        </p:txBody>
      </p:sp>
      <p:sp>
        <p:nvSpPr>
          <p:cNvPr id="5" name="Title 1"/>
          <p:cNvSpPr>
            <a:spLocks noGrp="1"/>
          </p:cNvSpPr>
          <p:nvPr>
            <p:ph type="title"/>
          </p:nvPr>
        </p:nvSpPr>
        <p:spPr>
          <a:xfrm>
            <a:off x="457200" y="274638"/>
            <a:ext cx="8229600" cy="1143000"/>
          </a:xfrm>
        </p:spPr>
        <p:txBody>
          <a:bodyPr/>
          <a:lstStyle/>
          <a:p>
            <a:pPr marL="685800" indent="-685800"/>
            <a:r>
              <a:rPr lang="en-US" dirty="0"/>
              <a:t>III.	</a:t>
            </a:r>
            <a:r>
              <a:rPr lang="en-US" altLang="en-US" dirty="0">
                <a:latin typeface="Arial" charset="0"/>
                <a:ea typeface="ＭＳ Ｐゴシック" charset="-128"/>
                <a:cs typeface="Helvetica" charset="0"/>
              </a:rPr>
              <a:t>How PROMESA Should Work</a:t>
            </a:r>
            <a:endParaRPr lang="en-US" dirty="0"/>
          </a:p>
        </p:txBody>
      </p:sp>
    </p:spTree>
    <p:extLst>
      <p:ext uri="{BB962C8B-B14F-4D97-AF65-F5344CB8AC3E}">
        <p14:creationId xmlns:p14="http://schemas.microsoft.com/office/powerpoint/2010/main" val="6322153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914400" lvl="1" indent="-457200">
              <a:buNone/>
            </a:pPr>
            <a:r>
              <a:rPr lang="en-US" dirty="0">
                <a:latin typeface="Arial" charset="0"/>
                <a:ea typeface="ＭＳ Ｐゴシック" charset="-128"/>
                <a:cs typeface="Helvetica" charset="0"/>
              </a:rPr>
              <a:t>3.	</a:t>
            </a:r>
            <a:r>
              <a:rPr lang="en-US" u="sng" dirty="0">
                <a:latin typeface="Arial" charset="0"/>
                <a:ea typeface="ＭＳ Ｐゴシック" charset="-128"/>
                <a:cs typeface="Helvetica" charset="0"/>
              </a:rPr>
              <a:t>The Oversight Board to act for Puerto Rico in the Title III proceedings and limitations on the court</a:t>
            </a:r>
            <a:r>
              <a:rPr lang="uk-UA" u="sng" dirty="0">
                <a:latin typeface="Arial" charset="0"/>
                <a:ea typeface="ＭＳ Ｐゴシック" charset="-128"/>
                <a:cs typeface="Helvetica" charset="0"/>
              </a:rPr>
              <a:t>'</a:t>
            </a:r>
            <a:r>
              <a:rPr lang="en-US" u="sng" dirty="0">
                <a:latin typeface="Arial" charset="0"/>
                <a:ea typeface="ＭＳ Ｐゴシック" charset="-128"/>
                <a:cs typeface="Helvetica" charset="0"/>
              </a:rPr>
              <a:t>s jurisdiction</a:t>
            </a:r>
            <a:r>
              <a:rPr lang="en-US" dirty="0">
                <a:latin typeface="Arial" charset="0"/>
                <a:ea typeface="ＭＳ Ｐゴシック" charset="-128"/>
                <a:cs typeface="Helvetica" charset="0"/>
              </a:rPr>
              <a:t> – </a:t>
            </a:r>
            <a:r>
              <a:rPr lang="en-US" altLang="en-US" dirty="0">
                <a:latin typeface="Arial" charset="0"/>
                <a:ea typeface="ＭＳ Ｐゴシック" charset="-128"/>
                <a:cs typeface="Helvetica" charset="0"/>
              </a:rPr>
              <a:t>The Oversight Board (and not elected officials) is to serve as the Commonwealth</a:t>
            </a:r>
            <a:r>
              <a:rPr lang="uk-UA" altLang="en-US" dirty="0">
                <a:latin typeface="Arial" charset="0"/>
                <a:ea typeface="ＭＳ Ｐゴシック" charset="-128"/>
                <a:cs typeface="Helvetica" charset="0"/>
              </a:rPr>
              <a:t>'</a:t>
            </a:r>
            <a:r>
              <a:rPr lang="en-US" altLang="en-US" dirty="0">
                <a:latin typeface="Arial" charset="0"/>
                <a:ea typeface="ＭＳ Ｐゴシック" charset="-128"/>
                <a:cs typeface="Helvetica" charset="0"/>
              </a:rPr>
              <a:t>s representative in the Title III proceeding and is to file the petition and plan of adjustment and to be responsible for restructuring negotiations:</a:t>
            </a:r>
          </a:p>
          <a:p>
            <a:pPr marL="1371600" lvl="2" indent="-457200">
              <a:buNone/>
            </a:pPr>
            <a:r>
              <a:rPr lang="en-US" altLang="en-US" dirty="0">
                <a:latin typeface="Arial" charset="0"/>
                <a:ea typeface="ＭＳ Ｐゴシック" charset="-128"/>
                <a:cs typeface="Helvetica" charset="0"/>
              </a:rPr>
              <a:t>(a)	Title III of PROMESA incorporates many provisions of the United States Bankruptcy Code, including the automatic stay provisions and the protections included in the municipal bankruptcy provisions for holders of debt secured by a pledge of special revenues.</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54</a:t>
            </a:fld>
            <a:endParaRPr lang="en-US" altLang="en-US" dirty="0"/>
          </a:p>
        </p:txBody>
      </p:sp>
      <p:sp>
        <p:nvSpPr>
          <p:cNvPr id="5" name="Title 1"/>
          <p:cNvSpPr>
            <a:spLocks noGrp="1"/>
          </p:cNvSpPr>
          <p:nvPr>
            <p:ph type="title"/>
          </p:nvPr>
        </p:nvSpPr>
        <p:spPr>
          <a:xfrm>
            <a:off x="457200" y="274638"/>
            <a:ext cx="8229600" cy="1143000"/>
          </a:xfrm>
        </p:spPr>
        <p:txBody>
          <a:bodyPr/>
          <a:lstStyle/>
          <a:p>
            <a:pPr marL="685800" indent="-685800"/>
            <a:r>
              <a:rPr lang="en-US" dirty="0"/>
              <a:t>III.	</a:t>
            </a:r>
            <a:r>
              <a:rPr lang="en-US" altLang="en-US" dirty="0">
                <a:latin typeface="Arial" charset="0"/>
                <a:ea typeface="ＭＳ Ｐゴシック" charset="-128"/>
                <a:cs typeface="Helvetica" charset="0"/>
              </a:rPr>
              <a:t>How PROMESA Should Work</a:t>
            </a:r>
            <a:endParaRPr lang="en-US" dirty="0"/>
          </a:p>
        </p:txBody>
      </p:sp>
    </p:spTree>
    <p:extLst>
      <p:ext uri="{BB962C8B-B14F-4D97-AF65-F5344CB8AC3E}">
        <p14:creationId xmlns:p14="http://schemas.microsoft.com/office/powerpoint/2010/main" val="22249946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1600" lvl="2" indent="-457200">
              <a:buNone/>
            </a:pPr>
            <a:r>
              <a:rPr lang="en-US" altLang="en-US" dirty="0">
                <a:latin typeface="Arial" charset="0"/>
                <a:ea typeface="ＭＳ Ｐゴシック" charset="-128"/>
                <a:cs typeface="Helvetica" charset="0"/>
              </a:rPr>
              <a:t>(b)	Title III specifically states that it does not limit or impair the power of the territory in the exercise of its political or governmental powers, including expenditures for such exercise (Section 303 of PROMESA and Section 903 of Chapter 9).</a:t>
            </a:r>
          </a:p>
          <a:p>
            <a:pPr marL="1371600" lvl="2" indent="-457200">
              <a:buNone/>
            </a:pPr>
            <a:r>
              <a:rPr lang="en-US" dirty="0">
                <a:latin typeface="Arial" charset="0"/>
                <a:ea typeface="ＭＳ Ｐゴシック" charset="-128"/>
                <a:cs typeface="Helvetica" charset="0"/>
              </a:rPr>
              <a:t>(c)	</a:t>
            </a:r>
            <a:r>
              <a:rPr lang="en-US" altLang="en-US" dirty="0">
                <a:latin typeface="Arial" charset="0"/>
                <a:ea typeface="ＭＳ Ｐゴシック" charset="-128"/>
                <a:cs typeface="Helvetica" charset="0"/>
              </a:rPr>
              <a:t>However, Title III does not permit the discharge of obligations arising under federal police or regulatory laws, including laws relating to the environment or public health or safety (Section 304 of PROMESA).</a:t>
            </a:r>
          </a:p>
          <a:p>
            <a:pPr marL="1371600" lvl="2" indent="-457200">
              <a:buNone/>
            </a:pPr>
            <a:endParaRPr lang="en-US" dirty="0"/>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55</a:t>
            </a:fld>
            <a:endParaRPr lang="en-US" altLang="en-US" dirty="0"/>
          </a:p>
        </p:txBody>
      </p:sp>
      <p:sp>
        <p:nvSpPr>
          <p:cNvPr id="5" name="Title 1"/>
          <p:cNvSpPr>
            <a:spLocks noGrp="1"/>
          </p:cNvSpPr>
          <p:nvPr>
            <p:ph type="title"/>
          </p:nvPr>
        </p:nvSpPr>
        <p:spPr>
          <a:xfrm>
            <a:off x="457200" y="274638"/>
            <a:ext cx="8229600" cy="1143000"/>
          </a:xfrm>
        </p:spPr>
        <p:txBody>
          <a:bodyPr/>
          <a:lstStyle/>
          <a:p>
            <a:pPr marL="685800" indent="-685800"/>
            <a:r>
              <a:rPr lang="en-US" dirty="0"/>
              <a:t>III.	</a:t>
            </a:r>
            <a:r>
              <a:rPr lang="en-US" altLang="en-US" dirty="0">
                <a:latin typeface="Arial" charset="0"/>
                <a:ea typeface="ＭＳ Ｐゴシック" charset="-128"/>
                <a:cs typeface="Helvetica" charset="0"/>
              </a:rPr>
              <a:t>How PROMESA Should Work</a:t>
            </a:r>
            <a:endParaRPr lang="en-US" dirty="0"/>
          </a:p>
        </p:txBody>
      </p:sp>
    </p:spTree>
    <p:extLst>
      <p:ext uri="{BB962C8B-B14F-4D97-AF65-F5344CB8AC3E}">
        <p14:creationId xmlns:p14="http://schemas.microsoft.com/office/powerpoint/2010/main" val="56729798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3188" lvl="2" indent="-450850">
              <a:buNone/>
            </a:pPr>
            <a:r>
              <a:rPr lang="en-US" dirty="0">
                <a:latin typeface="Arial" charset="0"/>
                <a:ea typeface="ＭＳ Ｐゴシック" charset="-128"/>
                <a:cs typeface="Helvetica" charset="0"/>
              </a:rPr>
              <a:t>(d)	</a:t>
            </a:r>
            <a:r>
              <a:rPr lang="en-US" altLang="en-US" dirty="0">
                <a:latin typeface="Arial" charset="0"/>
                <a:ea typeface="ＭＳ Ｐゴシック" charset="-128"/>
                <a:cs typeface="Helvetica" charset="0"/>
              </a:rPr>
              <a:t>Unless the Oversight Board consents or the plan of adjustment so provides, the court may not, by any stay, order or decree in the Title III proceeding, interfere with:</a:t>
            </a:r>
          </a:p>
          <a:p>
            <a:pPr lvl="3"/>
            <a:r>
              <a:rPr lang="en-US" altLang="en-US" dirty="0">
                <a:latin typeface="Arial" charset="0"/>
                <a:ea typeface="ＭＳ Ｐゴシック" charset="-128"/>
                <a:cs typeface="Helvetica" charset="0"/>
              </a:rPr>
              <a:t>Any of the political or governmental powers of the debtor;</a:t>
            </a:r>
          </a:p>
          <a:p>
            <a:pPr lvl="3"/>
            <a:r>
              <a:rPr lang="en-US" altLang="en-US" dirty="0">
                <a:latin typeface="Arial" charset="0"/>
                <a:ea typeface="ＭＳ Ｐゴシック" charset="-128"/>
                <a:cs typeface="Helvetica" charset="0"/>
              </a:rPr>
              <a:t>Any of the property or revenues of the debtor; or</a:t>
            </a:r>
          </a:p>
          <a:p>
            <a:pPr lvl="3"/>
            <a:r>
              <a:rPr lang="en-US" altLang="en-US" dirty="0">
                <a:latin typeface="Arial" charset="0"/>
                <a:ea typeface="ＭＳ Ｐゴシック" charset="-128"/>
                <a:cs typeface="Helvetica" charset="0"/>
              </a:rPr>
              <a:t>The use or enjoyment by the debtor of any income-producing property (PROMESA 305, Section 904 of Chapter 9).</a:t>
            </a:r>
          </a:p>
          <a:p>
            <a:pPr marL="914400" lvl="1" indent="-457200">
              <a:buNone/>
            </a:pPr>
            <a:r>
              <a:rPr lang="en-US" dirty="0">
                <a:latin typeface="Arial" charset="0"/>
                <a:ea typeface="ＭＳ Ｐゴシック" charset="-128"/>
                <a:cs typeface="Helvetica" charset="0"/>
              </a:rPr>
              <a:t>4.	</a:t>
            </a:r>
            <a:r>
              <a:rPr lang="en-US" altLang="en-US" dirty="0">
                <a:latin typeface="Arial" charset="0"/>
                <a:ea typeface="ＭＳ Ｐゴシック" charset="-128"/>
                <a:cs typeface="Helvetica" charset="0"/>
              </a:rPr>
              <a:t>The Oversight Board shall certify and file a plan of adjustment for the debts of Puerto Rico which the Oversight Board may modify any time before confirmation so long as the plan as modified meets the requirements of Title III.</a:t>
            </a:r>
          </a:p>
          <a:p>
            <a:pPr marL="914400" lvl="1" indent="-457200">
              <a:buNone/>
            </a:pPr>
            <a:r>
              <a:rPr lang="en-US" dirty="0">
                <a:latin typeface="Arial" charset="0"/>
                <a:ea typeface="ＭＳ Ｐゴシック" charset="-128"/>
                <a:cs typeface="Helvetica" charset="0"/>
              </a:rPr>
              <a:t>5.	</a:t>
            </a:r>
            <a:r>
              <a:rPr lang="en-US" altLang="en-US" dirty="0">
                <a:latin typeface="Arial" charset="0"/>
                <a:ea typeface="ＭＳ Ｐゴシック" charset="-128"/>
                <a:cs typeface="Helvetica" charset="0"/>
              </a:rPr>
              <a:t>The Oversight Board may certify a plan of adjustment only if it determines, in its sole discretion, that it is consistent with the applicable certified fiscal plan.</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56</a:t>
            </a:fld>
            <a:endParaRPr lang="en-US" altLang="en-US" dirty="0"/>
          </a:p>
        </p:txBody>
      </p:sp>
      <p:sp>
        <p:nvSpPr>
          <p:cNvPr id="5" name="Title 1"/>
          <p:cNvSpPr>
            <a:spLocks noGrp="1"/>
          </p:cNvSpPr>
          <p:nvPr>
            <p:ph type="title"/>
          </p:nvPr>
        </p:nvSpPr>
        <p:spPr>
          <a:xfrm>
            <a:off x="457200" y="274638"/>
            <a:ext cx="8229600" cy="1143000"/>
          </a:xfrm>
        </p:spPr>
        <p:txBody>
          <a:bodyPr/>
          <a:lstStyle/>
          <a:p>
            <a:pPr marL="685800" indent="-685800"/>
            <a:r>
              <a:rPr lang="en-US" dirty="0"/>
              <a:t>III.	</a:t>
            </a:r>
            <a:r>
              <a:rPr lang="en-US" altLang="en-US" dirty="0">
                <a:latin typeface="Arial" charset="0"/>
                <a:ea typeface="ＭＳ Ｐゴシック" charset="-128"/>
                <a:cs typeface="Helvetica" charset="0"/>
              </a:rPr>
              <a:t>How PROMESA Should Work</a:t>
            </a:r>
            <a:endParaRPr lang="en-US" dirty="0"/>
          </a:p>
        </p:txBody>
      </p:sp>
    </p:spTree>
    <p:extLst>
      <p:ext uri="{BB962C8B-B14F-4D97-AF65-F5344CB8AC3E}">
        <p14:creationId xmlns:p14="http://schemas.microsoft.com/office/powerpoint/2010/main" val="339125131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indent="-457200">
              <a:buNone/>
            </a:pPr>
            <a:r>
              <a:rPr lang="en-US" dirty="0"/>
              <a:t>G.	</a:t>
            </a:r>
            <a:r>
              <a:rPr lang="en-US" u="sng" dirty="0"/>
              <a:t>PROMESA – Title III principles of debt adjustment</a:t>
            </a:r>
            <a:r>
              <a:rPr lang="en-US" dirty="0"/>
              <a:t>:</a:t>
            </a:r>
          </a:p>
          <a:p>
            <a:pPr marL="914400" lvl="1" indent="-457200">
              <a:buNone/>
            </a:pPr>
            <a:r>
              <a:rPr lang="en-US" sz="1950" dirty="0"/>
              <a:t>1.	</a:t>
            </a:r>
            <a:r>
              <a:rPr lang="en-US" sz="1950" u="sng" dirty="0"/>
              <a:t>PROMESA court</a:t>
            </a:r>
            <a:r>
              <a:rPr lang="uk-UA" sz="1950" u="sng" dirty="0"/>
              <a:t>'</a:t>
            </a:r>
            <a:r>
              <a:rPr lang="en-US" sz="1950" u="sng" dirty="0"/>
              <a:t>s limited jurisdiction</a:t>
            </a:r>
            <a:r>
              <a:rPr lang="en-US" sz="1950" dirty="0"/>
              <a:t> – </a:t>
            </a:r>
            <a:r>
              <a:rPr lang="en-US" altLang="en-US" sz="1950" dirty="0">
                <a:latin typeface="Arial" charset="0"/>
                <a:ea typeface="ＭＳ Ｐゴシック" charset="-128"/>
                <a:cs typeface="Helvetica" charset="0"/>
              </a:rPr>
              <a:t>The court under PROMESA cannot:</a:t>
            </a:r>
          </a:p>
          <a:p>
            <a:pPr marL="1371600" lvl="2" indent="-457200">
              <a:spcBef>
                <a:spcPts val="300"/>
              </a:spcBef>
              <a:buNone/>
            </a:pPr>
            <a:r>
              <a:rPr lang="en-US" altLang="en-US" sz="1950" dirty="0">
                <a:latin typeface="Arial" charset="0"/>
                <a:ea typeface="ＭＳ Ｐゴシック" charset="-128"/>
                <a:cs typeface="Helvetica" charset="0"/>
              </a:rPr>
              <a:t>(a)	Limit or impair the territory</a:t>
            </a:r>
            <a:r>
              <a:rPr lang="uk-UA" altLang="en-US" sz="1950" dirty="0">
                <a:latin typeface="Arial" charset="0"/>
                <a:ea typeface="ＭＳ Ｐゴシック" charset="-128"/>
                <a:cs typeface="Helvetica" charset="0"/>
              </a:rPr>
              <a:t>'</a:t>
            </a:r>
            <a:r>
              <a:rPr lang="en-US" altLang="en-US" sz="1950" dirty="0">
                <a:latin typeface="Arial" charset="0"/>
                <a:ea typeface="ＭＳ Ｐゴシック" charset="-128"/>
                <a:cs typeface="Helvetica" charset="0"/>
              </a:rPr>
              <a:t>s laws and legislative mandates as they existed at the time of passage of PROMESA including as to the exercise of the territory and territorial instrumentalities of their political or governmental powers including as to expenditures (Sections 201(b)(1)(M) and (N) and 303 of PROMESA ).</a:t>
            </a:r>
          </a:p>
          <a:p>
            <a:pPr marL="1371600" lvl="2" indent="-457200">
              <a:spcBef>
                <a:spcPts val="300"/>
              </a:spcBef>
              <a:buNone/>
            </a:pPr>
            <a:r>
              <a:rPr lang="en-US" altLang="en-US" sz="1950" dirty="0">
                <a:latin typeface="Arial" charset="0"/>
                <a:ea typeface="ＭＳ Ｐゴシック" charset="-128"/>
                <a:cs typeface="Helvetica" charset="0"/>
              </a:rPr>
              <a:t>(b)	The court may not by any stay, order or decree in the Title III proceeding interfere with any political or governmental powers, property or revenues or use or enjoyment of income producing property of Puerto Rico or its instrumentalities in Title III proceeding </a:t>
            </a:r>
            <a:r>
              <a:rPr lang="en-US" altLang="en-US" sz="1950" u="sng" dirty="0">
                <a:latin typeface="Arial" charset="0"/>
                <a:ea typeface="ＭＳ Ｐゴシック" charset="-128"/>
                <a:cs typeface="Helvetica" charset="0"/>
              </a:rPr>
              <a:t>UNLESS</a:t>
            </a:r>
            <a:r>
              <a:rPr lang="en-US" altLang="en-US" sz="1950" dirty="0">
                <a:latin typeface="Arial" charset="0"/>
                <a:ea typeface="ＭＳ Ｐゴシック" charset="-128"/>
                <a:cs typeface="Helvetica" charset="0"/>
              </a:rPr>
              <a:t> the Oversight Board consents.</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57</a:t>
            </a:fld>
            <a:endParaRPr lang="en-US" altLang="en-US" dirty="0"/>
          </a:p>
        </p:txBody>
      </p:sp>
      <p:sp>
        <p:nvSpPr>
          <p:cNvPr id="5" name="Title 1"/>
          <p:cNvSpPr>
            <a:spLocks noGrp="1"/>
          </p:cNvSpPr>
          <p:nvPr>
            <p:ph type="title"/>
          </p:nvPr>
        </p:nvSpPr>
        <p:spPr>
          <a:xfrm>
            <a:off x="457200" y="274638"/>
            <a:ext cx="8229600" cy="1143000"/>
          </a:xfrm>
        </p:spPr>
        <p:txBody>
          <a:bodyPr/>
          <a:lstStyle/>
          <a:p>
            <a:pPr marL="685800" indent="-685800"/>
            <a:r>
              <a:rPr lang="en-US" dirty="0"/>
              <a:t>III.	</a:t>
            </a:r>
            <a:r>
              <a:rPr lang="en-US" altLang="en-US" dirty="0">
                <a:latin typeface="Arial" charset="0"/>
                <a:ea typeface="ＭＳ Ｐゴシック" charset="-128"/>
                <a:cs typeface="Helvetica" charset="0"/>
              </a:rPr>
              <a:t>How PROMESA Should Work</a:t>
            </a:r>
            <a:endParaRPr lang="en-US" dirty="0"/>
          </a:p>
        </p:txBody>
      </p:sp>
    </p:spTree>
    <p:extLst>
      <p:ext uri="{BB962C8B-B14F-4D97-AF65-F5344CB8AC3E}">
        <p14:creationId xmlns:p14="http://schemas.microsoft.com/office/powerpoint/2010/main" val="361649089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1600" lvl="3" indent="0">
              <a:buNone/>
            </a:pPr>
            <a:r>
              <a:rPr lang="en-US" altLang="en-US" u="sng" dirty="0">
                <a:latin typeface="Arial" charset="0"/>
                <a:ea typeface="ＭＳ Ｐゴシック" charset="-128"/>
                <a:cs typeface="Helvetica" charset="0"/>
              </a:rPr>
              <a:t>Query</a:t>
            </a:r>
            <a:r>
              <a:rPr lang="en-US" altLang="en-US" dirty="0">
                <a:latin typeface="Arial" charset="0"/>
                <a:ea typeface="ＭＳ Ｐゴシック" charset="-128"/>
                <a:cs typeface="Helvetica" charset="0"/>
              </a:rPr>
              <a:t>:	What about claims and adversary actions where the Puerto Rico laws mandate payment (like COFINA sales tax revenues to COFINA bonds or the purported pledge of revenues by PREPA, HTA, PRASA, </a:t>
            </a:r>
            <a:r>
              <a:rPr lang="en-US" altLang="en-US" i="1" dirty="0">
                <a:latin typeface="Arial" charset="0"/>
                <a:ea typeface="ＭＳ Ｐゴシック" charset="-128"/>
                <a:cs typeface="Helvetica" charset="0"/>
              </a:rPr>
              <a:t>et al.,</a:t>
            </a:r>
            <a:r>
              <a:rPr lang="en-US" altLang="en-US" dirty="0">
                <a:latin typeface="Arial" charset="0"/>
                <a:ea typeface="ＭＳ Ｐゴシック" charset="-128"/>
                <a:cs typeface="Helvetica" charset="0"/>
              </a:rPr>
              <a:t> to their bondholders) or the Oversight Board has not consented to the court hearing the matter and there is mandated payment as required by the provision of the constitution and statutory laws?</a:t>
            </a:r>
          </a:p>
          <a:p>
            <a:pPr marL="1371600" lvl="2" indent="-457200">
              <a:buNone/>
            </a:pPr>
            <a:r>
              <a:rPr lang="en-US" altLang="en-US" dirty="0">
                <a:latin typeface="Arial" charset="0"/>
                <a:ea typeface="ＭＳ Ｐゴシック" charset="-128"/>
                <a:cs typeface="Helvetica" charset="0"/>
              </a:rPr>
              <a:t>(c)	Section 303(3) of PROMESA provides </a:t>
            </a:r>
            <a:r>
              <a:rPr lang="ru-RU" altLang="en-US" dirty="0">
                <a:latin typeface="Arial" charset="0"/>
                <a:ea typeface="ＭＳ Ｐゴシック" charset="-128"/>
                <a:cs typeface="Helvetica" charset="0"/>
              </a:rPr>
              <a:t>"</a:t>
            </a:r>
            <a:r>
              <a:rPr lang="en-US" altLang="en-US" dirty="0">
                <a:latin typeface="Arial" charset="0"/>
                <a:ea typeface="ＭＳ Ｐゴシック" charset="-128"/>
                <a:cs typeface="Helvetica" charset="0"/>
              </a:rPr>
              <a:t>unlawful executive orders that alter, amend, or modify rights to holders of any debt of the territory or territorial instrumentalities or that divert funds from one territorial instrumentality to another or to the territory shall be preempted by this Act.</a:t>
            </a:r>
            <a:r>
              <a:rPr lang="ru-RU" altLang="en-US" dirty="0">
                <a:latin typeface="Arial" charset="0"/>
                <a:ea typeface="ＭＳ Ｐゴシック" charset="-128"/>
                <a:cs typeface="Helvetica" charset="0"/>
              </a:rPr>
              <a:t>"</a:t>
            </a:r>
            <a:endParaRPr lang="en-US" altLang="en-US" dirty="0">
              <a:latin typeface="Arial" charset="0"/>
              <a:ea typeface="ＭＳ Ｐゴシック" charset="-128"/>
              <a:cs typeface="Helvetica" charset="0"/>
            </a:endParaRPr>
          </a:p>
          <a:p>
            <a:pPr marL="1371600" lvl="3" indent="0">
              <a:buNone/>
            </a:pPr>
            <a:r>
              <a:rPr lang="en-US" altLang="en-US" u="sng" dirty="0">
                <a:latin typeface="Arial" charset="0"/>
                <a:ea typeface="ＭＳ Ｐゴシック" charset="-128"/>
                <a:cs typeface="Helvetica" charset="0"/>
              </a:rPr>
              <a:t>Query</a:t>
            </a:r>
            <a:r>
              <a:rPr lang="en-US" altLang="en-US" dirty="0">
                <a:latin typeface="Arial" charset="0"/>
                <a:ea typeface="ＭＳ Ｐゴシック" charset="-128"/>
                <a:cs typeface="Helvetica" charset="0"/>
              </a:rPr>
              <a:t>:	The power of the court to divert funds mandated by territory statutes or constitution to pay debts of Puerto Rico and its public corporations COFINA, HTA, PREPA, PRASA, etc.?</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58</a:t>
            </a:fld>
            <a:endParaRPr lang="en-US" altLang="en-US" dirty="0"/>
          </a:p>
        </p:txBody>
      </p:sp>
      <p:sp>
        <p:nvSpPr>
          <p:cNvPr id="5" name="Title 1"/>
          <p:cNvSpPr>
            <a:spLocks noGrp="1"/>
          </p:cNvSpPr>
          <p:nvPr>
            <p:ph type="title"/>
          </p:nvPr>
        </p:nvSpPr>
        <p:spPr>
          <a:xfrm>
            <a:off x="457200" y="274638"/>
            <a:ext cx="8229600" cy="1143000"/>
          </a:xfrm>
        </p:spPr>
        <p:txBody>
          <a:bodyPr/>
          <a:lstStyle/>
          <a:p>
            <a:pPr marL="685800" indent="-685800"/>
            <a:r>
              <a:rPr lang="en-US" dirty="0"/>
              <a:t>III.	</a:t>
            </a:r>
            <a:r>
              <a:rPr lang="en-US" altLang="en-US" dirty="0">
                <a:latin typeface="Arial" charset="0"/>
                <a:ea typeface="ＭＳ Ｐゴシック" charset="-128"/>
                <a:cs typeface="Helvetica" charset="0"/>
              </a:rPr>
              <a:t>How PROMESA Should Work</a:t>
            </a:r>
            <a:endParaRPr lang="en-US" dirty="0"/>
          </a:p>
        </p:txBody>
      </p:sp>
    </p:spTree>
    <p:extLst>
      <p:ext uri="{BB962C8B-B14F-4D97-AF65-F5344CB8AC3E}">
        <p14:creationId xmlns:p14="http://schemas.microsoft.com/office/powerpoint/2010/main" val="3095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Table of Contents</a:t>
            </a:r>
          </a:p>
        </p:txBody>
      </p:sp>
      <p:sp>
        <p:nvSpPr>
          <p:cNvPr id="3" name="Content Placeholder 2"/>
          <p:cNvSpPr>
            <a:spLocks noGrp="1"/>
          </p:cNvSpPr>
          <p:nvPr>
            <p:ph idx="1"/>
          </p:nvPr>
        </p:nvSpPr>
        <p:spPr/>
        <p:txBody>
          <a:bodyPr/>
          <a:lstStyle/>
          <a:p>
            <a:pPr marL="923925" indent="-457200">
              <a:buNone/>
              <a:tabLst>
                <a:tab pos="7994650" algn="r"/>
              </a:tabLst>
            </a:pPr>
            <a:r>
              <a:rPr lang="en-US" sz="1400" dirty="0"/>
              <a:t>D.	Historical precedent of the 1800s mandates that the claims of invalidity</a:t>
            </a:r>
            <a:br>
              <a:rPr lang="en-US" sz="1400" dirty="0"/>
            </a:br>
            <a:r>
              <a:rPr lang="en-US" sz="1400" dirty="0"/>
              <a:t>of the G.O. Bonds due to a violation of the Debt Limit must be rejected	115</a:t>
            </a:r>
          </a:p>
          <a:p>
            <a:pPr marL="466725" indent="-457200">
              <a:buNone/>
              <a:tabLst>
                <a:tab pos="7994650" algn="r"/>
              </a:tabLst>
            </a:pPr>
            <a:r>
              <a:rPr lang="en-US" sz="1400" dirty="0"/>
              <a:t>X.	A Number of the Title III Court Rulings Have Been Modified or</a:t>
            </a:r>
            <a:br>
              <a:rPr lang="en-US" sz="1400" dirty="0"/>
            </a:br>
            <a:r>
              <a:rPr lang="en-US" sz="1400" dirty="0"/>
              <a:t>Reversed by the First Circuit	122</a:t>
            </a:r>
          </a:p>
          <a:p>
            <a:pPr marL="923925" indent="-457200">
              <a:buNone/>
              <a:tabLst>
                <a:tab pos="7994650" algn="r"/>
              </a:tabLst>
            </a:pPr>
            <a:r>
              <a:rPr lang="en-US" sz="1400" dirty="0"/>
              <a:t>A.	The rights of the Unsecured Creditors Committee (</a:t>
            </a:r>
            <a:r>
              <a:rPr lang="en-US" sz="1400" i="1" dirty="0"/>
              <a:t>In re The Financial</a:t>
            </a:r>
            <a:br>
              <a:rPr lang="en-US" sz="1400" i="1" dirty="0"/>
            </a:br>
            <a:r>
              <a:rPr lang="en-US" sz="1400" i="1" dirty="0"/>
              <a:t>Oversight and Management Board for Puerto Rico v. Official Committee</a:t>
            </a:r>
            <a:br>
              <a:rPr lang="en-US" sz="1400" i="1" dirty="0"/>
            </a:br>
            <a:r>
              <a:rPr lang="en-US" sz="1400" i="1" dirty="0"/>
              <a:t>of Unsecured Creditors</a:t>
            </a:r>
            <a:r>
              <a:rPr lang="en-US" sz="1400" dirty="0"/>
              <a:t>, Movant, 872 F.3d 57 (1</a:t>
            </a:r>
            <a:r>
              <a:rPr lang="en-US" sz="1400" baseline="30000" dirty="0"/>
              <a:t>st</a:t>
            </a:r>
            <a:r>
              <a:rPr lang="en-US" sz="1400" dirty="0"/>
              <a:t> Cir. 2017))	122</a:t>
            </a:r>
          </a:p>
          <a:p>
            <a:pPr marL="923925" indent="-457200">
              <a:buNone/>
              <a:tabLst>
                <a:tab pos="7994650" algn="r"/>
              </a:tabLst>
            </a:pPr>
            <a:r>
              <a:rPr lang="en-US" sz="1400" dirty="0"/>
              <a:t>B.	How is a statutory lien created </a:t>
            </a:r>
            <a:r>
              <a:rPr lang="en-US" sz="1400" i="1" dirty="0"/>
              <a:t>(Peaje Invs. LLC v. Financial</a:t>
            </a:r>
            <a:br>
              <a:rPr lang="en-US" sz="1400" i="1" dirty="0"/>
            </a:br>
            <a:r>
              <a:rPr lang="en-US" sz="1400" i="1" dirty="0"/>
              <a:t>Oversight &amp; Mgmt. Bd. for P.R</a:t>
            </a:r>
            <a:r>
              <a:rPr lang="en-US" sz="1400" dirty="0"/>
              <a:t>., 899 F.3d 1 (1</a:t>
            </a:r>
            <a:r>
              <a:rPr lang="en-US" sz="1400" baseline="30000" dirty="0"/>
              <a:t>st</a:t>
            </a:r>
            <a:r>
              <a:rPr lang="en-US" sz="1400" dirty="0"/>
              <a:t> Ar. 2018))?	124</a:t>
            </a:r>
          </a:p>
          <a:p>
            <a:pPr marL="923925" indent="-457200">
              <a:buNone/>
              <a:tabLst>
                <a:tab pos="7994650" algn="r"/>
              </a:tabLst>
            </a:pPr>
            <a:r>
              <a:rPr lang="en-US" sz="1400" dirty="0"/>
              <a:t>C.	The relationship between the Title III proceeding and pursuit of</a:t>
            </a:r>
            <a:br>
              <a:rPr lang="en-US" sz="1400" dirty="0"/>
            </a:br>
            <a:r>
              <a:rPr lang="en-US" sz="1400" dirty="0"/>
              <a:t>a receiver </a:t>
            </a:r>
            <a:r>
              <a:rPr lang="en-US" sz="1400" i="1" dirty="0"/>
              <a:t>(Financial Oversight &amp; Mgmt. Bd. for P.R. v. Ad Hoc</a:t>
            </a:r>
            <a:br>
              <a:rPr lang="en-US" sz="1400" i="1" dirty="0"/>
            </a:br>
            <a:r>
              <a:rPr lang="en-US" sz="1400" i="1" dirty="0"/>
              <a:t>Grp. of PREPA Bondholders</a:t>
            </a:r>
            <a:r>
              <a:rPr lang="en-US" sz="1400" dirty="0"/>
              <a:t>, 899 F.3d 13 (1</a:t>
            </a:r>
            <a:r>
              <a:rPr lang="en-US" sz="1400" baseline="30000" dirty="0"/>
              <a:t>st</a:t>
            </a:r>
            <a:r>
              <a:rPr lang="en-US" sz="1400" dirty="0"/>
              <a:t> Ar. 2018))	128</a:t>
            </a:r>
          </a:p>
          <a:p>
            <a:pPr marL="923925" indent="-457200">
              <a:buNone/>
              <a:tabLst>
                <a:tab pos="7994650" algn="r"/>
              </a:tabLst>
            </a:pPr>
            <a:r>
              <a:rPr lang="en-US" sz="1400" dirty="0"/>
              <a:t>D.	The ERS Bonds are secured (</a:t>
            </a:r>
            <a:r>
              <a:rPr lang="en-US" sz="1400" i="1" dirty="0"/>
              <a:t>In re The Financial Oversight and</a:t>
            </a:r>
            <a:br>
              <a:rPr lang="en-US" sz="1400" i="1" dirty="0"/>
            </a:br>
            <a:r>
              <a:rPr lang="en-US" sz="1400" i="1" dirty="0"/>
              <a:t>Management Board for Puerto Rico</a:t>
            </a:r>
            <a:r>
              <a:rPr lang="en-US" sz="1400" dirty="0"/>
              <a:t>, 914 F.3d 694 (1</a:t>
            </a:r>
            <a:r>
              <a:rPr lang="en-US" sz="1400" baseline="30000" dirty="0"/>
              <a:t>st</a:t>
            </a:r>
            <a:r>
              <a:rPr lang="en-US" sz="1400" dirty="0"/>
              <a:t> Cir. 2019)	131</a:t>
            </a:r>
          </a:p>
          <a:p>
            <a:pPr marL="923925" indent="-457200">
              <a:buNone/>
              <a:tabLst>
                <a:tab pos="7994650" algn="r"/>
              </a:tabLst>
            </a:pPr>
            <a:r>
              <a:rPr lang="en-US" sz="1400" dirty="0"/>
              <a:t>E.	The Puerto Rico Oversight Board requires the advice and consent</a:t>
            </a:r>
            <a:br>
              <a:rPr lang="en-US" sz="1400" dirty="0"/>
            </a:br>
            <a:r>
              <a:rPr lang="en-US" sz="1400" dirty="0"/>
              <a:t>of the Senate	135</a:t>
            </a:r>
          </a:p>
          <a:p>
            <a:pPr marL="923925" indent="-457200">
              <a:buNone/>
              <a:tabLst>
                <a:tab pos="7994650" algn="r"/>
              </a:tabLst>
            </a:pPr>
            <a:r>
              <a:rPr lang="en-US" sz="1400" dirty="0"/>
              <a:t>F.	The PROMESA court has established procedures directed at permitting</a:t>
            </a:r>
            <a:br>
              <a:rPr lang="en-US" sz="1400" dirty="0"/>
            </a:br>
            <a:r>
              <a:rPr lang="en-US" sz="1400" dirty="0"/>
              <a:t>participation in the proceeding by the G.O. bondholders with regard to</a:t>
            </a:r>
            <a:br>
              <a:rPr lang="en-US" sz="1400" dirty="0"/>
            </a:br>
            <a:r>
              <a:rPr lang="en-US" sz="1400" dirty="0"/>
              <a:t>the challenging of validity of certain general obligation bond debt	137</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5</a:t>
            </a:fld>
            <a:endParaRPr lang="en-US" altLang="en-US" dirty="0"/>
          </a:p>
        </p:txBody>
      </p:sp>
    </p:spTree>
    <p:extLst>
      <p:ext uri="{BB962C8B-B14F-4D97-AF65-F5344CB8AC3E}">
        <p14:creationId xmlns:p14="http://schemas.microsoft.com/office/powerpoint/2010/main" val="12503509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914400" lvl="1" indent="-457200">
              <a:buNone/>
            </a:pPr>
            <a:r>
              <a:rPr lang="en-US" dirty="0"/>
              <a:t>2.	</a:t>
            </a:r>
            <a:r>
              <a:rPr lang="en-US" u="sng" dirty="0"/>
              <a:t>Protection of public debt that is subject to special revenues and statutory liens under a PROMESA</a:t>
            </a:r>
            <a:r>
              <a:rPr lang="uk-UA" u="sng" dirty="0"/>
              <a:t>'</a:t>
            </a:r>
            <a:r>
              <a:rPr lang="en-US" u="sng" dirty="0"/>
              <a:t>s Title III proceeding</a:t>
            </a:r>
            <a:r>
              <a:rPr lang="en-US" altLang="en-US" dirty="0">
                <a:latin typeface="Arial" charset="0"/>
                <a:ea typeface="ＭＳ Ｐゴシック" charset="-128"/>
                <a:cs typeface="Helvetica" charset="0"/>
              </a:rPr>
              <a:t>:</a:t>
            </a:r>
          </a:p>
          <a:p>
            <a:pPr marL="1371600" lvl="2" indent="-457200">
              <a:buNone/>
            </a:pPr>
            <a:r>
              <a:rPr lang="en-US" altLang="en-US" dirty="0">
                <a:latin typeface="Arial" charset="0"/>
                <a:ea typeface="ＭＳ Ｐゴシック" charset="-128"/>
                <a:cs typeface="Helvetica" charset="0"/>
              </a:rPr>
              <a:t>(a)	</a:t>
            </a:r>
            <a:r>
              <a:rPr lang="en-US" u="sng" dirty="0">
                <a:latin typeface="Arial" charset="0"/>
                <a:ea typeface="ＭＳ Ｐゴシック" charset="-128"/>
              </a:rPr>
              <a:t>What is a </a:t>
            </a:r>
            <a:r>
              <a:rPr lang="en-US" u="sng" dirty="0"/>
              <a:t>statutory lien</a:t>
            </a:r>
            <a:r>
              <a:rPr lang="en-US" altLang="en-US" dirty="0">
                <a:latin typeface="Arial" charset="0"/>
                <a:ea typeface="ＭＳ Ｐゴシック" charset="-128"/>
                <a:cs typeface="Helvetica" charset="0"/>
              </a:rPr>
              <a:t>:</a:t>
            </a:r>
          </a:p>
          <a:p>
            <a:pPr lvl="3"/>
            <a:r>
              <a:rPr lang="en-US" altLang="en-US" dirty="0">
                <a:latin typeface="Arial" charset="0"/>
                <a:ea typeface="ＭＳ Ｐゴシック" charset="-128"/>
                <a:cs typeface="Helvetica" charset="0"/>
              </a:rPr>
              <a:t>Basic Provisions for a Statutory Lien. Generally, the statute from which the statutory lien arises:</a:t>
            </a:r>
          </a:p>
          <a:p>
            <a:pPr marL="1828800" lvl="4"/>
            <a:r>
              <a:rPr lang="en-US" altLang="en-US" dirty="0">
                <a:latin typeface="Arial" charset="0"/>
                <a:ea typeface="ＭＳ Ｐゴシック" charset="-128"/>
                <a:cs typeface="Helvetica" charset="0"/>
              </a:rPr>
              <a:t>Contains language such that the </a:t>
            </a:r>
            <a:r>
              <a:rPr lang="en-US" altLang="en-US" u="sng" dirty="0">
                <a:latin typeface="Arial" charset="0"/>
                <a:ea typeface="ＭＳ Ｐゴシック" charset="-128"/>
                <a:cs typeface="Helvetica" charset="0"/>
              </a:rPr>
              <a:t>force and effect of the statute</a:t>
            </a:r>
            <a:r>
              <a:rPr lang="en-US" altLang="en-US" dirty="0">
                <a:latin typeface="Arial" charset="0"/>
                <a:ea typeface="ＭＳ Ｐゴシック" charset="-128"/>
                <a:cs typeface="Helvetica" charset="0"/>
              </a:rPr>
              <a:t> creates the interest in the dedicated revenues or proceeds to pay the debt without need of further action by the issuing governmental entity.</a:t>
            </a:r>
          </a:p>
          <a:p>
            <a:pPr marL="1828800" lvl="4"/>
            <a:r>
              <a:rPr lang="en-US" altLang="en-US" dirty="0">
                <a:latin typeface="Arial" charset="0"/>
                <a:ea typeface="ＭＳ Ｐゴシック" charset="-128"/>
                <a:cs typeface="Helvetica" charset="0"/>
              </a:rPr>
              <a:t>May also provide for the </a:t>
            </a:r>
            <a:r>
              <a:rPr lang="en-US" altLang="en-US" u="sng" dirty="0">
                <a:latin typeface="Arial" charset="0"/>
                <a:ea typeface="ＭＳ Ｐゴシック" charset="-128"/>
                <a:cs typeface="Helvetica" charset="0"/>
              </a:rPr>
              <a:t>priority of payment</a:t>
            </a:r>
            <a:r>
              <a:rPr lang="en-US" altLang="en-US" dirty="0">
                <a:latin typeface="Arial" charset="0"/>
                <a:ea typeface="ＭＳ Ｐゴシック" charset="-128"/>
                <a:cs typeface="Helvetica" charset="0"/>
              </a:rPr>
              <a:t>, a first lien or provision that the dedicated pledged revenues can only be used to pay the debt or in the order specified in the statute or authorizing documents. </a:t>
            </a:r>
            <a:r>
              <a:rPr lang="en-US" altLang="en-US" i="1" dirty="0">
                <a:latin typeface="Arial" charset="0"/>
                <a:ea typeface="ＭＳ Ｐゴシック" charset="-128"/>
                <a:cs typeface="Helvetica" charset="0"/>
              </a:rPr>
              <a:t>See</a:t>
            </a:r>
            <a:r>
              <a:rPr lang="en-US" altLang="en-US" dirty="0">
                <a:latin typeface="Arial" charset="0"/>
                <a:ea typeface="ＭＳ Ｐゴシック" charset="-128"/>
                <a:cs typeface="Helvetica" charset="0"/>
              </a:rPr>
              <a:t> Section IV – Discussion of Recent Court Rulings and Municipal Market Principles for Special Revenues and Statutory Liens.</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59</a:t>
            </a:fld>
            <a:endParaRPr lang="en-US" altLang="en-US" dirty="0"/>
          </a:p>
        </p:txBody>
      </p:sp>
      <p:sp>
        <p:nvSpPr>
          <p:cNvPr id="5" name="Title 1"/>
          <p:cNvSpPr>
            <a:spLocks noGrp="1"/>
          </p:cNvSpPr>
          <p:nvPr>
            <p:ph type="title"/>
          </p:nvPr>
        </p:nvSpPr>
        <p:spPr>
          <a:xfrm>
            <a:off x="457200" y="274638"/>
            <a:ext cx="8229600" cy="1143000"/>
          </a:xfrm>
        </p:spPr>
        <p:txBody>
          <a:bodyPr/>
          <a:lstStyle/>
          <a:p>
            <a:pPr marL="685800" indent="-685800"/>
            <a:r>
              <a:rPr lang="en-US" dirty="0"/>
              <a:t>III.	</a:t>
            </a:r>
            <a:r>
              <a:rPr lang="en-US" altLang="en-US" dirty="0">
                <a:latin typeface="Arial" charset="0"/>
                <a:ea typeface="ＭＳ Ｐゴシック" charset="-128"/>
                <a:cs typeface="Helvetica" charset="0"/>
              </a:rPr>
              <a:t>How PROMESA Should Work</a:t>
            </a:r>
            <a:endParaRPr lang="en-US" dirty="0"/>
          </a:p>
        </p:txBody>
      </p:sp>
    </p:spTree>
    <p:extLst>
      <p:ext uri="{BB962C8B-B14F-4D97-AF65-F5344CB8AC3E}">
        <p14:creationId xmlns:p14="http://schemas.microsoft.com/office/powerpoint/2010/main" val="60159081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922338" lvl="1" indent="-461963">
              <a:buNone/>
            </a:pPr>
            <a:r>
              <a:rPr lang="en-US" altLang="en-US" dirty="0">
                <a:latin typeface="Arial" charset="0"/>
                <a:ea typeface="ＭＳ Ｐゴシック" charset="-128"/>
                <a:cs typeface="Helvetica" charset="0"/>
              </a:rPr>
              <a:t>3.	</a:t>
            </a:r>
            <a:r>
              <a:rPr lang="en-US" altLang="en-US" u="sng" dirty="0">
                <a:latin typeface="Arial" charset="0"/>
                <a:ea typeface="ＭＳ Ｐゴシック" charset="-128"/>
                <a:cs typeface="Helvetica" charset="0"/>
              </a:rPr>
              <a:t>Other protections of public debt contained in Title III</a:t>
            </a:r>
            <a:r>
              <a:rPr lang="en-US" altLang="en-US" dirty="0">
                <a:latin typeface="Arial" charset="0"/>
                <a:ea typeface="ＭＳ Ｐゴシック" charset="-128"/>
                <a:cs typeface="Helvetica" charset="0"/>
              </a:rPr>
              <a:t>:</a:t>
            </a:r>
          </a:p>
          <a:p>
            <a:pPr marL="1373188" lvl="2" indent="-461963">
              <a:buNone/>
            </a:pPr>
            <a:r>
              <a:rPr lang="en-US" altLang="en-US" dirty="0">
                <a:latin typeface="Arial" charset="0"/>
                <a:ea typeface="ＭＳ Ｐゴシック" charset="-128"/>
                <a:cs typeface="Helvetica" charset="0"/>
              </a:rPr>
              <a:t>(a)	</a:t>
            </a:r>
            <a:r>
              <a:rPr lang="en-US" altLang="en-US" u="sng" dirty="0">
                <a:latin typeface="Arial" charset="0"/>
                <a:ea typeface="ＭＳ Ｐゴシック" charset="-128"/>
                <a:cs typeface="Helvetica" charset="0"/>
              </a:rPr>
              <a:t>No preferences for payment of bonds and notes prior to filing of Title III proceeding</a:t>
            </a:r>
            <a:r>
              <a:rPr lang="en-US" altLang="en-US" dirty="0">
                <a:latin typeface="Arial" charset="0"/>
                <a:ea typeface="ＭＳ Ｐゴシック" charset="-128"/>
                <a:cs typeface="Helvetica" charset="0"/>
              </a:rPr>
              <a:t>. Any payment or refunding of notes or bonds cannot be the subject of a Section 547 action to avoid the transfer and clawback the payment within the preference period under Section 926(b) of the the Bankruptcy Code incorporated into Title III.</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60</a:t>
            </a:fld>
            <a:endParaRPr lang="en-US" altLang="en-US" dirty="0"/>
          </a:p>
        </p:txBody>
      </p:sp>
      <p:sp>
        <p:nvSpPr>
          <p:cNvPr id="5" name="Title 1"/>
          <p:cNvSpPr>
            <a:spLocks noGrp="1"/>
          </p:cNvSpPr>
          <p:nvPr>
            <p:ph type="title"/>
          </p:nvPr>
        </p:nvSpPr>
        <p:spPr>
          <a:xfrm>
            <a:off x="457200" y="274638"/>
            <a:ext cx="8229600" cy="1143000"/>
          </a:xfrm>
        </p:spPr>
        <p:txBody>
          <a:bodyPr/>
          <a:lstStyle/>
          <a:p>
            <a:pPr marL="685800" indent="-685800"/>
            <a:r>
              <a:rPr lang="en-US" dirty="0"/>
              <a:t>III.	</a:t>
            </a:r>
            <a:r>
              <a:rPr lang="en-US" altLang="en-US" dirty="0">
                <a:latin typeface="Arial" charset="0"/>
                <a:ea typeface="ＭＳ Ｐゴシック" charset="-128"/>
                <a:cs typeface="Helvetica" charset="0"/>
              </a:rPr>
              <a:t>How PROMESA Should Work</a:t>
            </a:r>
            <a:endParaRPr lang="en-US" dirty="0"/>
          </a:p>
        </p:txBody>
      </p:sp>
    </p:spTree>
    <p:extLst>
      <p:ext uri="{BB962C8B-B14F-4D97-AF65-F5344CB8AC3E}">
        <p14:creationId xmlns:p14="http://schemas.microsoft.com/office/powerpoint/2010/main" val="381376215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3188" lvl="2" indent="-461963">
              <a:buNone/>
            </a:pPr>
            <a:r>
              <a:rPr lang="en-US" altLang="en-US" dirty="0">
                <a:latin typeface="Arial" charset="0"/>
                <a:ea typeface="ＭＳ Ｐゴシック" charset="-128"/>
                <a:cs typeface="Helvetica" charset="0"/>
              </a:rPr>
              <a:t>(b)	</a:t>
            </a:r>
            <a:r>
              <a:rPr lang="en-US" altLang="en-US" u="sng" dirty="0">
                <a:latin typeface="Arial" charset="0"/>
                <a:ea typeface="ＭＳ Ｐゴシック" charset="-128"/>
                <a:cs typeface="Helvetica" charset="0"/>
              </a:rPr>
              <a:t>Special revenues have a forced election to pledged revenues with no other recourse to the debtor in Title III</a:t>
            </a:r>
            <a:r>
              <a:rPr lang="en-US" altLang="en-US" dirty="0">
                <a:latin typeface="Arial" charset="0"/>
                <a:ea typeface="ＭＳ Ｐゴシック" charset="-128"/>
                <a:cs typeface="Helvetica" charset="0"/>
              </a:rPr>
              <a:t>. Under Section 927 of the Bankruptcy Code incorporated into Title III, a special revenues creditor has recourse to the special revenues and is deemed to have elected not to assert a recourse claim against a Title III debtor under Section 1111(b) of the Bankruptcy Code. For this reason, there can be no substitution, delay or impairment of the special revenues payments as required to be made by the Bankruptcy Code and Title III from the pledged and dedicated special revenue stream or other use of special revenues.</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61</a:t>
            </a:fld>
            <a:endParaRPr lang="en-US" altLang="en-US" dirty="0"/>
          </a:p>
        </p:txBody>
      </p:sp>
      <p:sp>
        <p:nvSpPr>
          <p:cNvPr id="5" name="Title 1"/>
          <p:cNvSpPr>
            <a:spLocks noGrp="1"/>
          </p:cNvSpPr>
          <p:nvPr>
            <p:ph type="title"/>
          </p:nvPr>
        </p:nvSpPr>
        <p:spPr>
          <a:xfrm>
            <a:off x="457200" y="274638"/>
            <a:ext cx="8229600" cy="1143000"/>
          </a:xfrm>
        </p:spPr>
        <p:txBody>
          <a:bodyPr/>
          <a:lstStyle/>
          <a:p>
            <a:pPr marL="685800" indent="-685800"/>
            <a:r>
              <a:rPr lang="en-US" dirty="0"/>
              <a:t>III.	</a:t>
            </a:r>
            <a:r>
              <a:rPr lang="en-US" altLang="en-US" dirty="0">
                <a:latin typeface="Arial" charset="0"/>
                <a:ea typeface="ＭＳ Ｐゴシック" charset="-128"/>
                <a:cs typeface="Helvetica" charset="0"/>
              </a:rPr>
              <a:t>How PROMESA Should Work</a:t>
            </a:r>
            <a:endParaRPr lang="en-US" dirty="0"/>
          </a:p>
        </p:txBody>
      </p:sp>
    </p:spTree>
    <p:extLst>
      <p:ext uri="{BB962C8B-B14F-4D97-AF65-F5344CB8AC3E}">
        <p14:creationId xmlns:p14="http://schemas.microsoft.com/office/powerpoint/2010/main" val="21615966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3188" lvl="2" indent="-461963">
              <a:buNone/>
            </a:pPr>
            <a:r>
              <a:rPr lang="en-US" altLang="en-US" dirty="0">
                <a:latin typeface="Arial" charset="0"/>
                <a:ea typeface="ＭＳ Ｐゴシック" charset="-128"/>
                <a:cs typeface="Helvetica" charset="0"/>
              </a:rPr>
              <a:t>(c)	</a:t>
            </a:r>
            <a:r>
              <a:rPr lang="en-US" altLang="en-US" u="sng" dirty="0">
                <a:latin typeface="Arial" charset="0"/>
                <a:ea typeface="ＭＳ Ｐゴシック" charset="-128"/>
                <a:cs typeface="Helvetica" charset="0"/>
              </a:rPr>
              <a:t>Government leases are not executory contracts or unexpired leases</a:t>
            </a:r>
            <a:r>
              <a:rPr lang="en-US" altLang="en-US" dirty="0">
                <a:latin typeface="Arial" charset="0"/>
                <a:ea typeface="ＭＳ Ｐゴシック" charset="-128"/>
                <a:cs typeface="Helvetica" charset="0"/>
              </a:rPr>
              <a:t>. Under Section 929 of the Bankruptcy Code, incorporated into Title III, a lease to Puerto Rico or its instrumentalities shall not be treated as an executory contract or unexpired lease by reason of its being terminated in the event the debtor fails to appropriate rent. In essence, the lease obligation is treated as debt with no discount under Section 502(b)(6) of the Bankruptcy Code or capable of rejection under Section 365 of the Bankruptcy Code.</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62</a:t>
            </a:fld>
            <a:endParaRPr lang="en-US" altLang="en-US" dirty="0"/>
          </a:p>
        </p:txBody>
      </p:sp>
      <p:sp>
        <p:nvSpPr>
          <p:cNvPr id="5" name="Title 1"/>
          <p:cNvSpPr>
            <a:spLocks noGrp="1"/>
          </p:cNvSpPr>
          <p:nvPr>
            <p:ph type="title"/>
          </p:nvPr>
        </p:nvSpPr>
        <p:spPr>
          <a:xfrm>
            <a:off x="457200" y="274638"/>
            <a:ext cx="8229600" cy="1143000"/>
          </a:xfrm>
        </p:spPr>
        <p:txBody>
          <a:bodyPr/>
          <a:lstStyle/>
          <a:p>
            <a:pPr marL="685800" indent="-685800"/>
            <a:r>
              <a:rPr lang="en-US" dirty="0"/>
              <a:t>III.	</a:t>
            </a:r>
            <a:r>
              <a:rPr lang="en-US" altLang="en-US" dirty="0">
                <a:latin typeface="Arial" charset="0"/>
                <a:ea typeface="ＭＳ Ｐゴシック" charset="-128"/>
                <a:cs typeface="Helvetica" charset="0"/>
              </a:rPr>
              <a:t>How PROMESA Should Work</a:t>
            </a:r>
            <a:endParaRPr lang="en-US" dirty="0"/>
          </a:p>
        </p:txBody>
      </p:sp>
    </p:spTree>
    <p:extLst>
      <p:ext uri="{BB962C8B-B14F-4D97-AF65-F5344CB8AC3E}">
        <p14:creationId xmlns:p14="http://schemas.microsoft.com/office/powerpoint/2010/main" val="417475603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3188" lvl="2" indent="-461963">
              <a:buNone/>
            </a:pPr>
            <a:r>
              <a:rPr lang="en-US" altLang="en-US" dirty="0">
                <a:latin typeface="Arial" charset="0"/>
                <a:ea typeface="ＭＳ Ｐゴシック" charset="-128"/>
                <a:cs typeface="Helvetica" charset="0"/>
              </a:rPr>
              <a:t>(d)	</a:t>
            </a:r>
            <a:r>
              <a:rPr lang="en-US" altLang="en-US" u="sng" dirty="0">
                <a:latin typeface="Arial" charset="0"/>
                <a:ea typeface="ＭＳ Ｐゴシック" charset="-128"/>
                <a:cs typeface="Helvetica" charset="0"/>
              </a:rPr>
              <a:t>The plan of adjustment and implementation of the plan must comply with Title III provisions and the constitutional and statutory law of Puerto Rico</a:t>
            </a:r>
            <a:r>
              <a:rPr lang="en-US" altLang="en-US" dirty="0">
                <a:latin typeface="Arial" charset="0"/>
                <a:ea typeface="ＭＳ Ｐゴシック" charset="-128"/>
                <a:cs typeface="Helvetica" charset="0"/>
              </a:rPr>
              <a:t>. Under Section 314 of PROMESA (similar to Section 943 of the Bankruptcy Code), the plan and any actions to implement the plan must be consistent with Title III and the laws of Puerto Rico. Also, it must be feasible and in the best interest of creditors which means the plan is sustainable and affordable and provides for essential governmental services and necessary infrastructure improvements as encouraged by Title IV, V and VII, as noted above. The financial survival of the government is in the </a:t>
            </a:r>
            <a:r>
              <a:rPr lang="ru-RU" altLang="en-US" dirty="0">
                <a:latin typeface="Arial" charset="0"/>
                <a:ea typeface="ＭＳ Ｐゴシック" charset="-128"/>
                <a:cs typeface="Helvetica" charset="0"/>
              </a:rPr>
              <a:t>"</a:t>
            </a:r>
            <a:r>
              <a:rPr lang="en-US" altLang="en-US" dirty="0">
                <a:latin typeface="Arial" charset="0"/>
                <a:ea typeface="ＭＳ Ｐゴシック" charset="-128"/>
                <a:cs typeface="Helvetica" charset="0"/>
              </a:rPr>
              <a:t>best interest of creditors</a:t>
            </a:r>
            <a:r>
              <a:rPr lang="ru-RU" altLang="en-US" dirty="0">
                <a:latin typeface="Arial" charset="0"/>
                <a:ea typeface="ＭＳ Ｐゴシック" charset="-128"/>
                <a:cs typeface="Helvetica" charset="0"/>
              </a:rPr>
              <a:t>"</a:t>
            </a:r>
            <a:r>
              <a:rPr lang="en-US" altLang="en-US" dirty="0">
                <a:latin typeface="Arial" charset="0"/>
                <a:ea typeface="ＭＳ Ｐゴシック" charset="-128"/>
                <a:cs typeface="Helvetica" charset="0"/>
              </a:rPr>
              <a:t> since creditors are paid in the long term.</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63</a:t>
            </a:fld>
            <a:endParaRPr lang="en-US" altLang="en-US" dirty="0"/>
          </a:p>
        </p:txBody>
      </p:sp>
      <p:sp>
        <p:nvSpPr>
          <p:cNvPr id="5" name="Title 1"/>
          <p:cNvSpPr>
            <a:spLocks noGrp="1"/>
          </p:cNvSpPr>
          <p:nvPr>
            <p:ph type="title"/>
          </p:nvPr>
        </p:nvSpPr>
        <p:spPr>
          <a:xfrm>
            <a:off x="457200" y="274638"/>
            <a:ext cx="8229600" cy="1143000"/>
          </a:xfrm>
        </p:spPr>
        <p:txBody>
          <a:bodyPr/>
          <a:lstStyle/>
          <a:p>
            <a:pPr marL="685800" indent="-685800"/>
            <a:r>
              <a:rPr lang="en-US" dirty="0"/>
              <a:t>III.	</a:t>
            </a:r>
            <a:r>
              <a:rPr lang="en-US" altLang="en-US" dirty="0">
                <a:latin typeface="Arial" charset="0"/>
                <a:ea typeface="ＭＳ Ｐゴシック" charset="-128"/>
                <a:cs typeface="Helvetica" charset="0"/>
              </a:rPr>
              <a:t>How PROMESA Should Work</a:t>
            </a:r>
            <a:endParaRPr lang="en-US" dirty="0"/>
          </a:p>
        </p:txBody>
      </p:sp>
    </p:spTree>
    <p:extLst>
      <p:ext uri="{BB962C8B-B14F-4D97-AF65-F5344CB8AC3E}">
        <p14:creationId xmlns:p14="http://schemas.microsoft.com/office/powerpoint/2010/main" val="5524694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indent="-457200">
              <a:buNone/>
            </a:pPr>
            <a:r>
              <a:rPr lang="en-US" dirty="0"/>
              <a:t>H.	</a:t>
            </a:r>
            <a:r>
              <a:rPr lang="en-US" u="sng" dirty="0"/>
              <a:t>PROMESA – Provisions for emergency situations</a:t>
            </a:r>
            <a:r>
              <a:rPr lang="en-US" dirty="0"/>
              <a:t>:</a:t>
            </a:r>
          </a:p>
          <a:p>
            <a:pPr marL="914400" lvl="1" indent="-457200">
              <a:buNone/>
            </a:pPr>
            <a:r>
              <a:rPr lang="en-US" dirty="0"/>
              <a:t>1.	Critical projects, designed to deal with an event or grave problem of deterioration in the physical infrastructure that threatens health and safety, are subject to an expedited permitting process.</a:t>
            </a:r>
          </a:p>
          <a:p>
            <a:pPr marL="914400" lvl="1" indent="-457200">
              <a:buNone/>
            </a:pPr>
            <a:r>
              <a:rPr lang="en-US" altLang="en-US" dirty="0">
                <a:latin typeface="Arial" charset="0"/>
                <a:ea typeface="ＭＳ Ｐゴシック" charset="-128"/>
                <a:cs typeface="Helvetica" charset="0"/>
              </a:rPr>
              <a:t>2.	This expedited process does not apply to any federal law, statute, or requirement.</a:t>
            </a:r>
          </a:p>
          <a:p>
            <a:pPr marL="914400" lvl="1" indent="-457200">
              <a:buNone/>
            </a:pPr>
            <a:r>
              <a:rPr lang="en-US" altLang="en-US" dirty="0">
                <a:latin typeface="Arial" charset="0"/>
                <a:ea typeface="ＭＳ Ｐゴシック" charset="-128"/>
                <a:cs typeface="Helvetica" charset="0"/>
              </a:rPr>
              <a:t>3.	Such project must include in its submission the availability of immediate private capital or other funds and whether Puerto Rico government funds will be necessary to complete and maintain the project.</a:t>
            </a:r>
          </a:p>
          <a:p>
            <a:pPr marL="914400" lvl="1" indent="-457200">
              <a:buNone/>
            </a:pPr>
            <a:r>
              <a:rPr lang="en-US" altLang="en-US" dirty="0">
                <a:latin typeface="Arial" charset="0"/>
                <a:ea typeface="ＭＳ Ｐゴシック" charset="-128"/>
                <a:cs typeface="Helvetica" charset="0"/>
              </a:rPr>
              <a:t>4.	Critical project subject to approval by the Oversight Board.</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64</a:t>
            </a:fld>
            <a:endParaRPr lang="en-US" altLang="en-US" dirty="0"/>
          </a:p>
        </p:txBody>
      </p:sp>
      <p:sp>
        <p:nvSpPr>
          <p:cNvPr id="5" name="Title 1"/>
          <p:cNvSpPr>
            <a:spLocks noGrp="1"/>
          </p:cNvSpPr>
          <p:nvPr>
            <p:ph type="title"/>
          </p:nvPr>
        </p:nvSpPr>
        <p:spPr>
          <a:xfrm>
            <a:off x="457200" y="274638"/>
            <a:ext cx="8229600" cy="1143000"/>
          </a:xfrm>
        </p:spPr>
        <p:txBody>
          <a:bodyPr/>
          <a:lstStyle/>
          <a:p>
            <a:pPr marL="685800" indent="-685800"/>
            <a:r>
              <a:rPr lang="en-US" dirty="0"/>
              <a:t>III.	</a:t>
            </a:r>
            <a:r>
              <a:rPr lang="en-US" altLang="en-US" dirty="0">
                <a:latin typeface="Arial" charset="0"/>
                <a:ea typeface="ＭＳ Ｐゴシック" charset="-128"/>
                <a:cs typeface="Helvetica" charset="0"/>
              </a:rPr>
              <a:t>How PROMESA Should Work</a:t>
            </a:r>
            <a:endParaRPr lang="en-US" dirty="0"/>
          </a:p>
        </p:txBody>
      </p:sp>
    </p:spTree>
    <p:extLst>
      <p:ext uri="{BB962C8B-B14F-4D97-AF65-F5344CB8AC3E}">
        <p14:creationId xmlns:p14="http://schemas.microsoft.com/office/powerpoint/2010/main" val="42753839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Content Placeholder 2">
            <a:extLst>
              <a:ext uri="{FF2B5EF4-FFF2-40B4-BE49-F238E27FC236}">
                <a16:creationId xmlns:a16="http://schemas.microsoft.com/office/drawing/2014/main" xmlns:p14="http://schemas.microsoft.com/office/powerpoint/2010/main" xmlns:a14="http://schemas.microsoft.com/office/drawing/2010/main" xmlns="" id="{E2251108-B881-A240-9725-3BEF31943C40}"/>
              </a:ext>
            </a:extLst>
          </p:cNvPr>
          <p:cNvSpPr>
            <a:spLocks noGrp="1" noChangeArrowheads="1"/>
          </p:cNvSpPr>
          <p:nvPr>
            <p:ph idx="1"/>
          </p:nvPr>
        </p:nvSpPr>
        <p:spPr/>
        <p:txBody>
          <a:bodyPr/>
          <a:lstStyle/>
          <a:p>
            <a:pPr marL="0" indent="1588">
              <a:spcBef>
                <a:spcPts val="0"/>
              </a:spcBef>
              <a:spcAft>
                <a:spcPts val="0"/>
              </a:spcAft>
              <a:buFont typeface="Wingdings" pitchFamily="2" charset="2"/>
              <a:buNone/>
              <a:defRPr/>
            </a:pPr>
            <a:r>
              <a:rPr lang="en-US" altLang="en-US" sz="2200" dirty="0">
                <a:latin typeface="Arial" panose="020B0604020202020204" pitchFamily="34" charset="0"/>
                <a:ea typeface="ＭＳ Ｐゴシック" panose="020B0600070205080204" pitchFamily="34" charset="-128"/>
                <a:cs typeface="Helvetica" pitchFamily="2" charset="0"/>
              </a:rPr>
              <a:t>Is there a Gathering Storm on special revenue protection in Chapter 9?</a:t>
            </a:r>
          </a:p>
          <a:p>
            <a:pPr marL="0" indent="-457200">
              <a:spcAft>
                <a:spcPts val="0"/>
              </a:spcAft>
              <a:buFont typeface="Wingdings" pitchFamily="2" charset="2"/>
              <a:buNone/>
              <a:defRPr/>
            </a:pPr>
            <a:r>
              <a:rPr lang="en-US" altLang="en-US" sz="2200" dirty="0">
                <a:latin typeface="Arial" panose="020B0604020202020204" pitchFamily="34" charset="0"/>
                <a:ea typeface="ＭＳ Ｐゴシック" panose="020B0600070205080204" pitchFamily="34" charset="-128"/>
                <a:cs typeface="Helvetica" pitchFamily="2" charset="0"/>
              </a:rPr>
              <a:t>A.	</a:t>
            </a:r>
            <a:r>
              <a:rPr lang="en-US" altLang="en-US" sz="2200" u="sng" dirty="0">
                <a:latin typeface="Arial" panose="020B0604020202020204" pitchFamily="34" charset="0"/>
                <a:ea typeface="ＭＳ Ｐゴシック" panose="020B0600070205080204" pitchFamily="34" charset="-128"/>
                <a:cs typeface="Helvetica" pitchFamily="2" charset="0"/>
              </a:rPr>
              <a:t>The rise of statutory liens and special revenues</a:t>
            </a:r>
            <a:r>
              <a:rPr lang="en-US" altLang="en-US" sz="2200" dirty="0">
                <a:latin typeface="Arial" panose="020B0604020202020204" pitchFamily="34" charset="0"/>
                <a:ea typeface="ＭＳ Ｐゴシック" panose="020B0600070205080204" pitchFamily="34" charset="-128"/>
                <a:cs typeface="Helvetica" pitchFamily="2" charset="0"/>
              </a:rPr>
              <a:t>:</a:t>
            </a:r>
          </a:p>
          <a:p>
            <a:pPr marL="919163" lvl="1" indent="-461963">
              <a:spcBef>
                <a:spcPts val="480"/>
              </a:spcBef>
              <a:spcAft>
                <a:spcPts val="0"/>
              </a:spcAft>
              <a:buNone/>
              <a:defRPr/>
            </a:pPr>
            <a:r>
              <a:rPr lang="en-US" altLang="en-US" sz="1620" dirty="0">
                <a:latin typeface="Arial" panose="020B0604020202020204" pitchFamily="34" charset="0"/>
                <a:ea typeface="ＭＳ Ｐゴシック" panose="020B0600070205080204" pitchFamily="34" charset="-128"/>
                <a:cs typeface="Helvetica" pitchFamily="2" charset="0"/>
              </a:rPr>
              <a:t>1.	The increasing benefits of statutory liens and revenue bond financing have evolved from the recognized need to identify and dedicate sources of payment. The evolution began with the United States' experience of defaults in the 1800's and the 1930's and the advent of Chapter 9 in 1937.</a:t>
            </a:r>
          </a:p>
          <a:p>
            <a:pPr marL="919163" lvl="1" indent="-461963">
              <a:spcBef>
                <a:spcPts val="480"/>
              </a:spcBef>
              <a:spcAft>
                <a:spcPts val="0"/>
              </a:spcAft>
              <a:buNone/>
              <a:defRPr/>
            </a:pPr>
            <a:r>
              <a:rPr lang="en-US" altLang="en-US" sz="1620" dirty="0">
                <a:latin typeface="Arial" panose="020B0604020202020204" pitchFamily="34" charset="0"/>
                <a:ea typeface="ＭＳ Ｐゴシック" panose="020B0600070205080204" pitchFamily="34" charset="-128"/>
                <a:cs typeface="Helvetica" pitchFamily="2" charset="0"/>
              </a:rPr>
              <a:t>2.	Because of these defaults, there was a growing recognition in the municipal market to identify the credible source of payment and what was available in revenues for payment and what was not.</a:t>
            </a:r>
          </a:p>
          <a:p>
            <a:pPr marL="919163" lvl="1" indent="-461963">
              <a:spcBef>
                <a:spcPts val="480"/>
              </a:spcBef>
              <a:spcAft>
                <a:spcPts val="0"/>
              </a:spcAft>
              <a:buNone/>
              <a:defRPr/>
            </a:pPr>
            <a:r>
              <a:rPr lang="en-US" altLang="en-US" sz="1620" dirty="0">
                <a:latin typeface="Arial" panose="020B0604020202020204" pitchFamily="34" charset="0"/>
                <a:ea typeface="ＭＳ Ｐゴシック" panose="020B0600070205080204" pitchFamily="34" charset="-128"/>
                <a:cs typeface="Helvetica" pitchFamily="2" charset="0"/>
              </a:rPr>
              <a:t>3.	This was acknowledged in the 1988 Amendments to the Bankruptcy Code that specifically added Sections 902, 922(d), 927, 928 among other sections to the Bankruptcy Code to provide that in a Chapter 9 proceeding special revenue bondholders were entitled to the benefit of the bargain and their rights to pledged revenue timely paid to them unimpaired by the Chapter 9 proceeding.</a:t>
            </a:r>
          </a:p>
        </p:txBody>
      </p:sp>
      <p:sp>
        <p:nvSpPr>
          <p:cNvPr id="26626" name="Slide Number Placeholder 3">
            <a:extLst>
              <a:ext uri="{FF2B5EF4-FFF2-40B4-BE49-F238E27FC236}">
                <a16:creationId xmlns:a16="http://schemas.microsoft.com/office/drawing/2014/main" xmlns:p14="http://schemas.microsoft.com/office/powerpoint/2010/main" xmlns:a14="http://schemas.microsoft.com/office/drawing/2010/main" xmlns="" id="{95B54D55-8245-3D48-B425-996B121B263A}"/>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A3BBDA3E-731C-234D-BE32-3E911B3EDA80}" type="slidenum">
              <a:rPr lang="en-US" altLang="en-US" sz="1000" smtClean="0">
                <a:solidFill>
                  <a:srgbClr val="FFFFFF"/>
                </a:solidFill>
              </a:rPr>
              <a:pPr>
                <a:spcBef>
                  <a:spcPct val="0"/>
                </a:spcBef>
                <a:buFontTx/>
                <a:buNone/>
              </a:pPr>
              <a:t>65</a:t>
            </a:fld>
            <a:endParaRPr lang="en-US" altLang="en-US" sz="1000" dirty="0">
              <a:solidFill>
                <a:srgbClr val="FFFFFF"/>
              </a:solidFill>
            </a:endParaRPr>
          </a:p>
        </p:txBody>
      </p:sp>
      <p:sp>
        <p:nvSpPr>
          <p:cNvPr id="26627" name="Title 11">
            <a:extLst>
              <a:ext uri="{FF2B5EF4-FFF2-40B4-BE49-F238E27FC236}">
                <a16:creationId xmlns:a16="http://schemas.microsoft.com/office/drawing/2014/main" xmlns:p14="http://schemas.microsoft.com/office/powerpoint/2010/main" xmlns:a14="http://schemas.microsoft.com/office/drawing/2010/main" xmlns="" id="{ACF03DF2-21FE-F241-92E2-5F0436BFE14A}"/>
              </a:ext>
            </a:extLst>
          </p:cNvPr>
          <p:cNvSpPr>
            <a:spLocks noGrp="1"/>
          </p:cNvSpPr>
          <p:nvPr>
            <p:ph type="title"/>
          </p:nvPr>
        </p:nvSpPr>
        <p:spPr/>
        <p:txBody>
          <a:bodyPr/>
          <a:lstStyle/>
          <a:p>
            <a:pPr marL="685800" indent="-685800"/>
            <a:r>
              <a:rPr lang="en-US" altLang="en-US" sz="2800" dirty="0">
                <a:latin typeface="Arial" panose="020B0604020202020204" pitchFamily="34" charset="0"/>
                <a:ea typeface="ＭＳ Ｐゴシック" panose="020B0600070205080204" pitchFamily="34" charset="-128"/>
                <a:cs typeface="Helvetica" pitchFamily="2" charset="0"/>
              </a:rPr>
              <a:t>IV.	Significance of Statutory Liens and </a:t>
            </a:r>
            <a:br>
              <a:rPr lang="en-US" altLang="en-US" sz="2800" dirty="0">
                <a:latin typeface="Arial" panose="020B0604020202020204" pitchFamily="34" charset="0"/>
                <a:ea typeface="ＭＳ Ｐゴシック" panose="020B0600070205080204" pitchFamily="34" charset="-128"/>
                <a:cs typeface="Helvetica" pitchFamily="2" charset="0"/>
              </a:rPr>
            </a:br>
            <a:r>
              <a:rPr lang="en-US" altLang="en-US" sz="2800" dirty="0">
                <a:latin typeface="Arial" panose="020B0604020202020204" pitchFamily="34" charset="0"/>
                <a:ea typeface="ＭＳ Ｐゴシック" panose="020B0600070205080204" pitchFamily="34" charset="-128"/>
                <a:cs typeface="Helvetica" pitchFamily="2" charset="0"/>
              </a:rPr>
              <a:t>Special Revenue Protections and the</a:t>
            </a:r>
            <a:br>
              <a:rPr lang="en-US" altLang="en-US" sz="2800" dirty="0">
                <a:latin typeface="Arial" panose="020B0604020202020204" pitchFamily="34" charset="0"/>
                <a:ea typeface="ＭＳ Ｐゴシック" panose="020B0600070205080204" pitchFamily="34" charset="-128"/>
                <a:cs typeface="Helvetica" pitchFamily="2" charset="0"/>
              </a:rPr>
            </a:br>
            <a:r>
              <a:rPr lang="en-US" altLang="en-US" sz="2800" dirty="0">
                <a:latin typeface="Arial" panose="020B0604020202020204" pitchFamily="34" charset="0"/>
                <a:ea typeface="ＭＳ Ｐゴシック" panose="020B0600070205080204" pitchFamily="34" charset="-128"/>
                <a:cs typeface="Helvetica" pitchFamily="2" charset="0"/>
              </a:rPr>
              <a:t>Puerto Rico Assured Decision</a:t>
            </a:r>
          </a:p>
        </p:txBody>
      </p:sp>
    </p:spTree>
    <p:extLst>
      <p:ext uri="{BB962C8B-B14F-4D97-AF65-F5344CB8AC3E}">
        <p14:creationId xmlns:p14="http://schemas.microsoft.com/office/powerpoint/2010/main" val="199532317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Content Placeholder 2">
            <a:extLst>
              <a:ext uri="{FF2B5EF4-FFF2-40B4-BE49-F238E27FC236}">
                <a16:creationId xmlns:a16="http://schemas.microsoft.com/office/drawing/2014/main" xmlns:p14="http://schemas.microsoft.com/office/powerpoint/2010/main" xmlns:a14="http://schemas.microsoft.com/office/drawing/2010/main" xmlns="" id="{155C4A68-AE7D-1645-99B8-6ADBF3CB8502}"/>
              </a:ext>
            </a:extLst>
          </p:cNvPr>
          <p:cNvSpPr>
            <a:spLocks noGrp="1" noChangeArrowheads="1"/>
          </p:cNvSpPr>
          <p:nvPr>
            <p:ph idx="1"/>
          </p:nvPr>
        </p:nvSpPr>
        <p:spPr/>
        <p:txBody>
          <a:bodyPr/>
          <a:lstStyle/>
          <a:p>
            <a:pPr marL="463550" indent="-463550">
              <a:buFont typeface="Wingdings" pitchFamily="2" charset="2"/>
              <a:buNone/>
            </a:pPr>
            <a:r>
              <a:rPr lang="en-US" altLang="en-US" dirty="0">
                <a:latin typeface="Arial" panose="020B0604020202020204" pitchFamily="34" charset="0"/>
                <a:ea typeface="ＭＳ Ｐゴシック" panose="020B0600070205080204" pitchFamily="34" charset="-128"/>
                <a:cs typeface="Helvetica" pitchFamily="2" charset="0"/>
              </a:rPr>
              <a:t>B.	</a:t>
            </a:r>
            <a:r>
              <a:rPr lang="en-US" altLang="en-US" u="sng" dirty="0">
                <a:latin typeface="Arial" panose="020B0604020202020204" pitchFamily="34" charset="0"/>
                <a:ea typeface="ＭＳ Ｐゴシック" panose="020B0600070205080204" pitchFamily="34" charset="-128"/>
                <a:cs typeface="Helvetica" pitchFamily="2" charset="0"/>
              </a:rPr>
              <a:t>The cloud raised by the</a:t>
            </a:r>
            <a:r>
              <a:rPr lang="en-US" altLang="en-US" i="1" u="sng" dirty="0">
                <a:latin typeface="Arial" panose="020B0604020202020204" pitchFamily="34" charset="0"/>
                <a:ea typeface="ＭＳ Ｐゴシック" panose="020B0600070205080204" pitchFamily="34" charset="-128"/>
                <a:cs typeface="Helvetica" pitchFamily="2" charset="0"/>
              </a:rPr>
              <a:t> Assured</a:t>
            </a:r>
            <a:r>
              <a:rPr lang="en-US" altLang="en-US" u="sng" dirty="0">
                <a:latin typeface="Arial" panose="020B0604020202020204" pitchFamily="34" charset="0"/>
                <a:ea typeface="ＭＳ Ｐゴシック" panose="020B0600070205080204" pitchFamily="34" charset="-128"/>
                <a:cs typeface="Helvetica" pitchFamily="2" charset="0"/>
              </a:rPr>
              <a:t> Puerto Rico decision regarding special revenues</a:t>
            </a:r>
            <a:r>
              <a:rPr lang="en-US" altLang="en-US" dirty="0">
                <a:latin typeface="Arial" panose="020B0604020202020204" pitchFamily="34" charset="0"/>
                <a:ea typeface="ＭＳ Ｐゴシック" panose="020B0600070205080204" pitchFamily="34" charset="-128"/>
                <a:cs typeface="Helvetica" pitchFamily="2" charset="0"/>
              </a:rPr>
              <a:t>:</a:t>
            </a:r>
          </a:p>
          <a:p>
            <a:pPr marL="919163" lvl="1" indent="-461963">
              <a:spcBef>
                <a:spcPts val="475"/>
              </a:spcBef>
              <a:buNone/>
            </a:pPr>
            <a:r>
              <a:rPr lang="en-US" altLang="en-US" dirty="0">
                <a:latin typeface="Arial" panose="020B0604020202020204" pitchFamily="34" charset="0"/>
                <a:ea typeface="ＭＳ Ｐゴシック" panose="020B0600070205080204" pitchFamily="34" charset="-128"/>
                <a:cs typeface="Helvetica" pitchFamily="2" charset="0"/>
              </a:rPr>
              <a:t>1.	On January 30, 2018, the Federal District Court hearing the Puerto Rico Debt Adjustment proceeding under PROMESA entered a ruling that startled the municipal market by pronouncing that, unless the municipality voluntarily decided to make the timely payment of special revenues pledged to the bondholders, the payment was stayed during the bankruptcy proceeding.</a:t>
            </a:r>
          </a:p>
        </p:txBody>
      </p:sp>
      <p:sp>
        <p:nvSpPr>
          <p:cNvPr id="27650" name="Slide Number Placeholder 3">
            <a:extLst>
              <a:ext uri="{FF2B5EF4-FFF2-40B4-BE49-F238E27FC236}">
                <a16:creationId xmlns:a16="http://schemas.microsoft.com/office/drawing/2014/main" xmlns:p14="http://schemas.microsoft.com/office/powerpoint/2010/main" xmlns:a14="http://schemas.microsoft.com/office/drawing/2010/main" xmlns="" id="{F06F8060-2453-6344-AF4B-C39763C9DBE6}"/>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D0A2038B-B355-9748-8502-979453F2D566}" type="slidenum">
              <a:rPr lang="en-US" altLang="en-US" sz="1000" smtClean="0">
                <a:solidFill>
                  <a:srgbClr val="FFFFFF"/>
                </a:solidFill>
              </a:rPr>
              <a:pPr>
                <a:spcBef>
                  <a:spcPct val="0"/>
                </a:spcBef>
                <a:buFontTx/>
                <a:buNone/>
              </a:pPr>
              <a:t>66</a:t>
            </a:fld>
            <a:endParaRPr lang="en-US" altLang="en-US" sz="1000" dirty="0">
              <a:solidFill>
                <a:srgbClr val="FFFFFF"/>
              </a:solidFill>
            </a:endParaRPr>
          </a:p>
        </p:txBody>
      </p:sp>
      <p:sp>
        <p:nvSpPr>
          <p:cNvPr id="7" name="Title 11">
            <a:extLst>
              <a:ext uri="{FF2B5EF4-FFF2-40B4-BE49-F238E27FC236}">
                <a16:creationId xmlns:a16="http://schemas.microsoft.com/office/drawing/2014/main" xmlns:p14="http://schemas.microsoft.com/office/powerpoint/2010/main" xmlns:a14="http://schemas.microsoft.com/office/drawing/2010/main" xmlns="" id="{69DB4BBC-0A9B-0740-AD1E-7D652ED58F1B}"/>
              </a:ext>
            </a:extLst>
          </p:cNvPr>
          <p:cNvSpPr>
            <a:spLocks noGrp="1"/>
          </p:cNvSpPr>
          <p:nvPr>
            <p:ph type="title"/>
          </p:nvPr>
        </p:nvSpPr>
        <p:spPr>
          <a:xfrm>
            <a:off x="457200" y="274638"/>
            <a:ext cx="8229600" cy="1143000"/>
          </a:xfrm>
        </p:spPr>
        <p:txBody>
          <a:bodyPr/>
          <a:lstStyle/>
          <a:p>
            <a:pPr marL="685800" indent="-685800"/>
            <a:r>
              <a:rPr lang="en-US" altLang="en-US" sz="2800" dirty="0">
                <a:latin typeface="Arial" panose="020B0604020202020204" pitchFamily="34" charset="0"/>
                <a:ea typeface="ＭＳ Ｐゴシック" panose="020B0600070205080204" pitchFamily="34" charset="-128"/>
                <a:cs typeface="Helvetica" pitchFamily="2" charset="0"/>
              </a:rPr>
              <a:t>IV.	Significance of Statutory Liens and </a:t>
            </a:r>
            <a:br>
              <a:rPr lang="en-US" altLang="en-US" sz="2800" dirty="0">
                <a:latin typeface="Arial" panose="020B0604020202020204" pitchFamily="34" charset="0"/>
                <a:ea typeface="ＭＳ Ｐゴシック" panose="020B0600070205080204" pitchFamily="34" charset="-128"/>
                <a:cs typeface="Helvetica" pitchFamily="2" charset="0"/>
              </a:rPr>
            </a:br>
            <a:r>
              <a:rPr lang="en-US" altLang="en-US" sz="2800" dirty="0">
                <a:latin typeface="Arial" panose="020B0604020202020204" pitchFamily="34" charset="0"/>
                <a:ea typeface="ＭＳ Ｐゴシック" panose="020B0600070205080204" pitchFamily="34" charset="-128"/>
                <a:cs typeface="Helvetica" pitchFamily="2" charset="0"/>
              </a:rPr>
              <a:t>Special Revenue Protections and the</a:t>
            </a:r>
            <a:br>
              <a:rPr lang="en-US" altLang="en-US" sz="2800" dirty="0">
                <a:latin typeface="Arial" panose="020B0604020202020204" pitchFamily="34" charset="0"/>
                <a:ea typeface="ＭＳ Ｐゴシック" panose="020B0600070205080204" pitchFamily="34" charset="-128"/>
                <a:cs typeface="Helvetica" pitchFamily="2" charset="0"/>
              </a:rPr>
            </a:br>
            <a:r>
              <a:rPr lang="en-US" altLang="en-US" sz="2800" dirty="0">
                <a:latin typeface="Arial" panose="020B0604020202020204" pitchFamily="34" charset="0"/>
                <a:ea typeface="ＭＳ Ｐゴシック" panose="020B0600070205080204" pitchFamily="34" charset="-128"/>
                <a:cs typeface="Helvetica" pitchFamily="2" charset="0"/>
              </a:rPr>
              <a:t>Puerto Rico Assured Decision</a:t>
            </a:r>
          </a:p>
        </p:txBody>
      </p:sp>
    </p:spTree>
    <p:extLst>
      <p:ext uri="{BB962C8B-B14F-4D97-AF65-F5344CB8AC3E}">
        <p14:creationId xmlns:p14="http://schemas.microsoft.com/office/powerpoint/2010/main" val="317384485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Content Placeholder 2">
            <a:extLst>
              <a:ext uri="{FF2B5EF4-FFF2-40B4-BE49-F238E27FC236}">
                <a16:creationId xmlns:a16="http://schemas.microsoft.com/office/drawing/2014/main" xmlns:p14="http://schemas.microsoft.com/office/powerpoint/2010/main" xmlns:a14="http://schemas.microsoft.com/office/drawing/2010/main" xmlns="" id="{155C4A68-AE7D-1645-99B8-6ADBF3CB8502}"/>
              </a:ext>
            </a:extLst>
          </p:cNvPr>
          <p:cNvSpPr>
            <a:spLocks noGrp="1" noChangeArrowheads="1"/>
          </p:cNvSpPr>
          <p:nvPr>
            <p:ph idx="1"/>
          </p:nvPr>
        </p:nvSpPr>
        <p:spPr/>
        <p:txBody>
          <a:bodyPr/>
          <a:lstStyle/>
          <a:p>
            <a:pPr marL="919163" lvl="1" indent="-461963">
              <a:spcBef>
                <a:spcPts val="475"/>
              </a:spcBef>
              <a:buNone/>
            </a:pPr>
            <a:r>
              <a:rPr lang="en-US" altLang="en-US" sz="2000" dirty="0">
                <a:latin typeface="Arial" panose="020B0604020202020204" pitchFamily="34" charset="0"/>
                <a:ea typeface="ＭＳ Ｐゴシック" panose="020B0600070205080204" pitchFamily="34" charset="-128"/>
                <a:cs typeface="Helvetica" pitchFamily="2" charset="0"/>
              </a:rPr>
              <a:t>2.	This decision of the Court in the Puerto Rico PROMESA case that pledged special revenues would not be paid during the Chapter 9 proceeding unless the municipality as debtor chooses to do so is contrary to the decisions or practices of the numerous Chapter 9 courts (including in Jefferson County, City of Stockton, Detroit, Sierra King Health Care District, San Jose School District and other Chapter 9 cases). No Chapter 9 bankruptcy court has interpreted Section 922(d) to prohibit the payment of pledged special revenues as collected to revenue bondholders during the pendency of a Chapter 9.</a:t>
            </a:r>
          </a:p>
        </p:txBody>
      </p:sp>
      <p:sp>
        <p:nvSpPr>
          <p:cNvPr id="27650" name="Slide Number Placeholder 3">
            <a:extLst>
              <a:ext uri="{FF2B5EF4-FFF2-40B4-BE49-F238E27FC236}">
                <a16:creationId xmlns:a16="http://schemas.microsoft.com/office/drawing/2014/main" xmlns:p14="http://schemas.microsoft.com/office/powerpoint/2010/main" xmlns:a14="http://schemas.microsoft.com/office/drawing/2010/main" xmlns="" id="{F06F8060-2453-6344-AF4B-C39763C9DBE6}"/>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D0A2038B-B355-9748-8502-979453F2D566}" type="slidenum">
              <a:rPr lang="en-US" altLang="en-US" sz="1000" smtClean="0">
                <a:solidFill>
                  <a:srgbClr val="FFFFFF"/>
                </a:solidFill>
              </a:rPr>
              <a:pPr>
                <a:spcBef>
                  <a:spcPct val="0"/>
                </a:spcBef>
                <a:buFontTx/>
                <a:buNone/>
              </a:pPr>
              <a:t>67</a:t>
            </a:fld>
            <a:endParaRPr lang="en-US" altLang="en-US" sz="1000" dirty="0">
              <a:solidFill>
                <a:srgbClr val="FFFFFF"/>
              </a:solidFill>
            </a:endParaRPr>
          </a:p>
        </p:txBody>
      </p:sp>
      <p:sp>
        <p:nvSpPr>
          <p:cNvPr id="7" name="Title 11">
            <a:extLst>
              <a:ext uri="{FF2B5EF4-FFF2-40B4-BE49-F238E27FC236}">
                <a16:creationId xmlns:a16="http://schemas.microsoft.com/office/drawing/2014/main" xmlns:p14="http://schemas.microsoft.com/office/powerpoint/2010/main" xmlns:a14="http://schemas.microsoft.com/office/drawing/2010/main" xmlns="" id="{69DB4BBC-0A9B-0740-AD1E-7D652ED58F1B}"/>
              </a:ext>
            </a:extLst>
          </p:cNvPr>
          <p:cNvSpPr>
            <a:spLocks noGrp="1"/>
          </p:cNvSpPr>
          <p:nvPr>
            <p:ph type="title"/>
          </p:nvPr>
        </p:nvSpPr>
        <p:spPr>
          <a:xfrm>
            <a:off x="457200" y="274638"/>
            <a:ext cx="8229600" cy="1143000"/>
          </a:xfrm>
        </p:spPr>
        <p:txBody>
          <a:bodyPr/>
          <a:lstStyle/>
          <a:p>
            <a:pPr marL="685800" indent="-685800"/>
            <a:r>
              <a:rPr lang="en-US" altLang="en-US" sz="2800" dirty="0">
                <a:latin typeface="Arial" panose="020B0604020202020204" pitchFamily="34" charset="0"/>
                <a:ea typeface="ＭＳ Ｐゴシック" panose="020B0600070205080204" pitchFamily="34" charset="-128"/>
                <a:cs typeface="Helvetica" pitchFamily="2" charset="0"/>
              </a:rPr>
              <a:t>IV.	Significance of Statutory Liens and </a:t>
            </a:r>
            <a:br>
              <a:rPr lang="en-US" altLang="en-US" sz="2800" dirty="0">
                <a:latin typeface="Arial" panose="020B0604020202020204" pitchFamily="34" charset="0"/>
                <a:ea typeface="ＭＳ Ｐゴシック" panose="020B0600070205080204" pitchFamily="34" charset="-128"/>
                <a:cs typeface="Helvetica" pitchFamily="2" charset="0"/>
              </a:rPr>
            </a:br>
            <a:r>
              <a:rPr lang="en-US" altLang="en-US" sz="2800" dirty="0">
                <a:latin typeface="Arial" panose="020B0604020202020204" pitchFamily="34" charset="0"/>
                <a:ea typeface="ＭＳ Ｐゴシック" panose="020B0600070205080204" pitchFamily="34" charset="-128"/>
                <a:cs typeface="Helvetica" pitchFamily="2" charset="0"/>
              </a:rPr>
              <a:t>Special Revenue Protections and the</a:t>
            </a:r>
            <a:br>
              <a:rPr lang="en-US" altLang="en-US" sz="2800" dirty="0">
                <a:latin typeface="Arial" panose="020B0604020202020204" pitchFamily="34" charset="0"/>
                <a:ea typeface="ＭＳ Ｐゴシック" panose="020B0600070205080204" pitchFamily="34" charset="-128"/>
                <a:cs typeface="Helvetica" pitchFamily="2" charset="0"/>
              </a:rPr>
            </a:br>
            <a:r>
              <a:rPr lang="en-US" altLang="en-US" sz="2800" dirty="0">
                <a:latin typeface="Arial" panose="020B0604020202020204" pitchFamily="34" charset="0"/>
                <a:ea typeface="ＭＳ Ｐゴシック" panose="020B0600070205080204" pitchFamily="34" charset="-128"/>
                <a:cs typeface="Helvetica" pitchFamily="2" charset="0"/>
              </a:rPr>
              <a:t>Puerto Rico Assured Decision</a:t>
            </a:r>
          </a:p>
        </p:txBody>
      </p:sp>
    </p:spTree>
    <p:extLst>
      <p:ext uri="{BB962C8B-B14F-4D97-AF65-F5344CB8AC3E}">
        <p14:creationId xmlns:p14="http://schemas.microsoft.com/office/powerpoint/2010/main" val="379062768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Content Placeholder 2">
            <a:extLst>
              <a:ext uri="{FF2B5EF4-FFF2-40B4-BE49-F238E27FC236}">
                <a16:creationId xmlns:a16="http://schemas.microsoft.com/office/drawing/2014/main" xmlns:p14="http://schemas.microsoft.com/office/powerpoint/2010/main" xmlns:a14="http://schemas.microsoft.com/office/drawing/2010/main" xmlns="" id="{C9CE91F7-045C-CC40-BDF5-49739A92E5D6}"/>
              </a:ext>
            </a:extLst>
          </p:cNvPr>
          <p:cNvSpPr>
            <a:spLocks noGrp="1" noChangeArrowheads="1"/>
          </p:cNvSpPr>
          <p:nvPr>
            <p:ph idx="1"/>
          </p:nvPr>
        </p:nvSpPr>
        <p:spPr/>
        <p:txBody>
          <a:bodyPr/>
          <a:lstStyle/>
          <a:p>
            <a:pPr marL="919163" lvl="1" indent="-461963">
              <a:spcBef>
                <a:spcPts val="475"/>
              </a:spcBef>
              <a:buNone/>
            </a:pPr>
            <a:r>
              <a:rPr lang="en-US" altLang="en-US" dirty="0">
                <a:latin typeface="Arial" panose="020B0604020202020204" pitchFamily="34" charset="0"/>
                <a:ea typeface="ＭＳ Ｐゴシック" panose="020B0600070205080204" pitchFamily="34" charset="-128"/>
                <a:cs typeface="Helvetica" pitchFamily="2" charset="0"/>
              </a:rPr>
              <a:t>3.	The Puerto Rico court ruling was such a shock some contended it should only apply to PROMESA and U.S. territories and not to municipalities of states. But the Federal District Court did not appear to limit its ruling or interpretation of sections of Chapter 9 of the Federal Bankruptcy Code to just PROMESA ,and its analysis of the language specifically discussed sections of Chapter 9 that had applicability to PROMESA.</a:t>
            </a:r>
          </a:p>
        </p:txBody>
      </p:sp>
      <p:sp>
        <p:nvSpPr>
          <p:cNvPr id="28674" name="Slide Number Placeholder 3">
            <a:extLst>
              <a:ext uri="{FF2B5EF4-FFF2-40B4-BE49-F238E27FC236}">
                <a16:creationId xmlns:a16="http://schemas.microsoft.com/office/drawing/2014/main" xmlns:p14="http://schemas.microsoft.com/office/powerpoint/2010/main" xmlns:a14="http://schemas.microsoft.com/office/drawing/2010/main" xmlns="" id="{74404D0A-F123-F744-9A44-33F3A8A4861B}"/>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E88D4E19-0BF9-3C47-89FF-BFC88262C728}" type="slidenum">
              <a:rPr lang="en-US" altLang="en-US" sz="1000" smtClean="0">
                <a:solidFill>
                  <a:srgbClr val="FFFFFF"/>
                </a:solidFill>
              </a:rPr>
              <a:pPr>
                <a:spcBef>
                  <a:spcPct val="0"/>
                </a:spcBef>
                <a:buFontTx/>
                <a:buNone/>
              </a:pPr>
              <a:t>68</a:t>
            </a:fld>
            <a:endParaRPr lang="en-US" altLang="en-US" sz="1000" dirty="0">
              <a:solidFill>
                <a:srgbClr val="FFFFFF"/>
              </a:solidFill>
            </a:endParaRPr>
          </a:p>
        </p:txBody>
      </p:sp>
      <p:sp>
        <p:nvSpPr>
          <p:cNvPr id="7" name="Title 11">
            <a:extLst>
              <a:ext uri="{FF2B5EF4-FFF2-40B4-BE49-F238E27FC236}">
                <a16:creationId xmlns:a16="http://schemas.microsoft.com/office/drawing/2014/main" xmlns:p14="http://schemas.microsoft.com/office/powerpoint/2010/main" xmlns:a14="http://schemas.microsoft.com/office/drawing/2010/main" xmlns="" id="{ED33DD9D-7F0D-5F46-AE9A-7A9F3BF40BF2}"/>
              </a:ext>
            </a:extLst>
          </p:cNvPr>
          <p:cNvSpPr>
            <a:spLocks noGrp="1"/>
          </p:cNvSpPr>
          <p:nvPr>
            <p:ph type="title"/>
          </p:nvPr>
        </p:nvSpPr>
        <p:spPr>
          <a:xfrm>
            <a:off x="457200" y="274638"/>
            <a:ext cx="8229600" cy="1143000"/>
          </a:xfrm>
        </p:spPr>
        <p:txBody>
          <a:bodyPr/>
          <a:lstStyle/>
          <a:p>
            <a:pPr marL="685800" indent="-685800"/>
            <a:r>
              <a:rPr lang="en-US" altLang="en-US" sz="2800" dirty="0">
                <a:latin typeface="Arial" panose="020B0604020202020204" pitchFamily="34" charset="0"/>
                <a:ea typeface="ＭＳ Ｐゴシック" panose="020B0600070205080204" pitchFamily="34" charset="-128"/>
                <a:cs typeface="Helvetica" pitchFamily="2" charset="0"/>
              </a:rPr>
              <a:t>IV.	Significance of Statutory Liens and </a:t>
            </a:r>
            <a:br>
              <a:rPr lang="en-US" altLang="en-US" sz="2800" dirty="0">
                <a:latin typeface="Arial" panose="020B0604020202020204" pitchFamily="34" charset="0"/>
                <a:ea typeface="ＭＳ Ｐゴシック" panose="020B0600070205080204" pitchFamily="34" charset="-128"/>
                <a:cs typeface="Helvetica" pitchFamily="2" charset="0"/>
              </a:rPr>
            </a:br>
            <a:r>
              <a:rPr lang="en-US" altLang="en-US" sz="2800" dirty="0">
                <a:latin typeface="Arial" panose="020B0604020202020204" pitchFamily="34" charset="0"/>
                <a:ea typeface="ＭＳ Ｐゴシック" panose="020B0600070205080204" pitchFamily="34" charset="-128"/>
                <a:cs typeface="Helvetica" pitchFamily="2" charset="0"/>
              </a:rPr>
              <a:t>Special Revenue Protections and the</a:t>
            </a:r>
            <a:br>
              <a:rPr lang="en-US" altLang="en-US" sz="2800" dirty="0">
                <a:latin typeface="Arial" panose="020B0604020202020204" pitchFamily="34" charset="0"/>
                <a:ea typeface="ＭＳ Ｐゴシック" panose="020B0600070205080204" pitchFamily="34" charset="-128"/>
                <a:cs typeface="Helvetica" pitchFamily="2" charset="0"/>
              </a:rPr>
            </a:br>
            <a:r>
              <a:rPr lang="en-US" altLang="en-US" sz="2800" dirty="0">
                <a:latin typeface="Arial" panose="020B0604020202020204" pitchFamily="34" charset="0"/>
                <a:ea typeface="ＭＳ Ｐゴシック" panose="020B0600070205080204" pitchFamily="34" charset="-128"/>
                <a:cs typeface="Helvetica" pitchFamily="2" charset="0"/>
              </a:rPr>
              <a:t>Puerto Rico Assured Decision</a:t>
            </a:r>
          </a:p>
        </p:txBody>
      </p:sp>
    </p:spTree>
    <p:extLst>
      <p:ext uri="{BB962C8B-B14F-4D97-AF65-F5344CB8AC3E}">
        <p14:creationId xmlns:p14="http://schemas.microsoft.com/office/powerpoint/2010/main" val="807697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Table of Contents</a:t>
            </a:r>
          </a:p>
        </p:txBody>
      </p:sp>
      <p:sp>
        <p:nvSpPr>
          <p:cNvPr id="3" name="Content Placeholder 2"/>
          <p:cNvSpPr>
            <a:spLocks noGrp="1"/>
          </p:cNvSpPr>
          <p:nvPr>
            <p:ph idx="1"/>
          </p:nvPr>
        </p:nvSpPr>
        <p:spPr/>
        <p:txBody>
          <a:bodyPr/>
          <a:lstStyle/>
          <a:p>
            <a:pPr marL="923925" indent="-457200">
              <a:buNone/>
              <a:tabLst>
                <a:tab pos="7994650" algn="r"/>
              </a:tabLst>
            </a:pPr>
            <a:r>
              <a:rPr lang="en-US" sz="1400" dirty="0"/>
              <a:t>G.	Unsecured Creditor Committee ("UCC") filed omnibus objection to all</a:t>
            </a:r>
            <a:br>
              <a:rPr lang="en-US" sz="1400" dirty="0"/>
            </a:br>
            <a:r>
              <a:rPr lang="en-US" sz="1400" dirty="0"/>
              <a:t>claims asserted against the Employees Retirement System ("ERS")</a:t>
            </a:r>
            <a:br>
              <a:rPr lang="en-US" sz="1400" dirty="0"/>
            </a:br>
            <a:r>
              <a:rPr lang="en-US" sz="1400" dirty="0"/>
              <a:t>based upon the approximately $3.1 billion of outstanding bonds</a:t>
            </a:r>
            <a:br>
              <a:rPr lang="en-US" sz="1400" dirty="0"/>
            </a:br>
            <a:r>
              <a:rPr lang="en-US" sz="1400" dirty="0"/>
              <a:t>issued by ERS in 2008	138</a:t>
            </a:r>
          </a:p>
          <a:p>
            <a:pPr marL="923925" indent="-457200">
              <a:buNone/>
              <a:tabLst>
                <a:tab pos="7994650" algn="r"/>
              </a:tabLst>
            </a:pPr>
            <a:r>
              <a:rPr lang="en-US" sz="1400" dirty="0"/>
              <a:t>H.	Other creditor groups file objections to claims	139</a:t>
            </a:r>
            <a:endParaRPr lang="en-US" sz="1400" b="1" dirty="0"/>
          </a:p>
          <a:p>
            <a:pPr marL="458788" indent="-450850">
              <a:buNone/>
              <a:tabLst>
                <a:tab pos="7994650" algn="r"/>
              </a:tabLst>
            </a:pPr>
            <a:r>
              <a:rPr lang="en-US" sz="1400" dirty="0"/>
              <a:t>XI.	How Has Title III of PROMESA Worked So Far?	141</a:t>
            </a:r>
          </a:p>
          <a:p>
            <a:pPr marL="917575" indent="-449263">
              <a:buNone/>
              <a:tabLst>
                <a:tab pos="7994650" algn="r"/>
              </a:tabLst>
            </a:pPr>
            <a:r>
              <a:rPr lang="en-US" sz="1400" dirty="0"/>
              <a:t>A.	Filing of Title III proceeding	141</a:t>
            </a:r>
          </a:p>
          <a:p>
            <a:pPr marL="917575" indent="-449263">
              <a:buNone/>
              <a:tabLst>
                <a:tab pos="7994650" algn="r"/>
              </a:tabLst>
            </a:pPr>
            <a:r>
              <a:rPr lang="en-US" sz="1400" dirty="0"/>
              <a:t>B.	New fiscal plan	142</a:t>
            </a:r>
          </a:p>
          <a:p>
            <a:pPr marL="917575" indent="-449263">
              <a:buNone/>
              <a:tabLst>
                <a:tab pos="7994650" algn="r"/>
              </a:tabLst>
            </a:pPr>
            <a:r>
              <a:rPr lang="en-US" sz="1400" dirty="0"/>
              <a:t>C.	The filing of cases under Title III to be jointly administered and public debt	143</a:t>
            </a:r>
          </a:p>
          <a:p>
            <a:pPr marL="917575" indent="-449263">
              <a:buNone/>
              <a:tabLst>
                <a:tab pos="7994650" algn="r"/>
              </a:tabLst>
            </a:pPr>
            <a:r>
              <a:rPr lang="en-US" sz="1400" dirty="0"/>
              <a:t>D.	The impact of Hurricane Maria on the process	172</a:t>
            </a:r>
          </a:p>
          <a:p>
            <a:pPr marL="917575" indent="-449263">
              <a:buNone/>
              <a:tabLst>
                <a:tab pos="7994650" algn="r"/>
              </a:tabLst>
            </a:pPr>
            <a:r>
              <a:rPr lang="en-US" sz="1400" dirty="0"/>
              <a:t>E.	Other problems the Commonwealth must address in order to</a:t>
            </a:r>
            <a:br>
              <a:rPr lang="en-US" sz="1400" dirty="0"/>
            </a:br>
            <a:r>
              <a:rPr lang="en-US" sz="1400" dirty="0"/>
              <a:t>recover financially	177</a:t>
            </a:r>
          </a:p>
          <a:p>
            <a:pPr marL="917575" indent="-449263">
              <a:buNone/>
              <a:tabLst>
                <a:tab pos="7994650" algn="r"/>
              </a:tabLst>
            </a:pPr>
            <a:r>
              <a:rPr lang="en-US" sz="1400" dirty="0"/>
              <a:t>F.	Public corporation public debt financings require the projects or systems to</a:t>
            </a:r>
            <a:br>
              <a:rPr lang="en-US" sz="1400" dirty="0"/>
            </a:br>
            <a:r>
              <a:rPr lang="en-US" sz="1400" dirty="0"/>
              <a:t>continue to operate in order for their creditors to be paid 	179</a:t>
            </a:r>
            <a:endParaRPr lang="en-US" altLang="en-US" sz="1400" dirty="0">
              <a:latin typeface="Arial" charset="0"/>
              <a:ea typeface="ＭＳ Ｐゴシック" charset="-128"/>
              <a:cs typeface="Helvetica" charset="0"/>
            </a:endParaRP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6</a:t>
            </a:fld>
            <a:endParaRPr lang="en-US" altLang="en-US" dirty="0"/>
          </a:p>
        </p:txBody>
      </p:sp>
    </p:spTree>
    <p:extLst>
      <p:ext uri="{BB962C8B-B14F-4D97-AF65-F5344CB8AC3E}">
        <p14:creationId xmlns:p14="http://schemas.microsoft.com/office/powerpoint/2010/main" val="127470942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Content Placeholder 2">
            <a:extLst>
              <a:ext uri="{FF2B5EF4-FFF2-40B4-BE49-F238E27FC236}">
                <a16:creationId xmlns:a16="http://schemas.microsoft.com/office/drawing/2014/main" xmlns:p14="http://schemas.microsoft.com/office/powerpoint/2010/main" xmlns:a14="http://schemas.microsoft.com/office/drawing/2010/main" xmlns="" id="{C9CE91F7-045C-CC40-BDF5-49739A92E5D6}"/>
              </a:ext>
            </a:extLst>
          </p:cNvPr>
          <p:cNvSpPr>
            <a:spLocks noGrp="1" noChangeArrowheads="1"/>
          </p:cNvSpPr>
          <p:nvPr>
            <p:ph idx="1"/>
          </p:nvPr>
        </p:nvSpPr>
        <p:spPr/>
        <p:txBody>
          <a:bodyPr/>
          <a:lstStyle/>
          <a:p>
            <a:pPr marL="919163" lvl="1" indent="-461963">
              <a:spcBef>
                <a:spcPts val="475"/>
              </a:spcBef>
              <a:buNone/>
            </a:pPr>
            <a:r>
              <a:rPr lang="en-US" altLang="en-US" sz="1740" dirty="0">
                <a:latin typeface="Arial" panose="020B0604020202020204" pitchFamily="34" charset="0"/>
                <a:ea typeface="ＭＳ Ｐゴシック" panose="020B0600070205080204" pitchFamily="34" charset="-128"/>
                <a:cs typeface="Helvetica" pitchFamily="2" charset="0"/>
              </a:rPr>
              <a:t>4.	The First Circuit essentially adopted the reasoning of the District Court in affirming the lower court in a decision of March 26, 2019. The Court of Appeals refused to consider the legislative history for the 1998 Municipal Bankruptcy Amendments holding that Sections 928(a) and 922(b) of the Bankruptcy Code were unambiguous. The First Circuit found that, while the plain language of Section 922(d) establishes that the voluntary application of pledged special revenue payments is not a violation of the automatic stay, the language did not compel payment of special revenues by the debtor during the case. Citing the </a:t>
            </a:r>
            <a:r>
              <a:rPr lang="en-US" altLang="en-US" sz="1740" i="1" dirty="0">
                <a:latin typeface="Arial" panose="020B0604020202020204" pitchFamily="34" charset="0"/>
                <a:ea typeface="ＭＳ Ｐゴシック" panose="020B0600070205080204" pitchFamily="34" charset="-128"/>
                <a:cs typeface="Helvetica" pitchFamily="2" charset="0"/>
              </a:rPr>
              <a:t>Collier</a:t>
            </a:r>
            <a:r>
              <a:rPr lang="en-US" altLang="en-US" sz="1740" dirty="0">
                <a:latin typeface="Arial" panose="020B0604020202020204" pitchFamily="34" charset="0"/>
                <a:ea typeface="ＭＳ Ｐゴシック" panose="020B0600070205080204" pitchFamily="34" charset="-128"/>
                <a:cs typeface="Helvetica" pitchFamily="2" charset="0"/>
              </a:rPr>
              <a:t> discussion, the First Circuit suggested that a construction mandating payment could run afoul of Section 904 of the Bankruptcy Code (Section 305 of PROMESA) that prohibits judicial interference with the debtor's property or revenues. The Court erroneously stated that </a:t>
            </a:r>
            <a:r>
              <a:rPr lang="en-US" altLang="en-US" sz="1740" i="1" dirty="0">
                <a:latin typeface="Arial" panose="020B0604020202020204" pitchFamily="34" charset="0"/>
                <a:ea typeface="ＭＳ Ｐゴシック" panose="020B0600070205080204" pitchFamily="34" charset="-128"/>
                <a:cs typeface="Helvetica" pitchFamily="2" charset="0"/>
              </a:rPr>
              <a:t>Jefferson County</a:t>
            </a:r>
            <a:r>
              <a:rPr lang="en-US" altLang="en-US" sz="1740" dirty="0">
                <a:latin typeface="Arial" panose="020B0604020202020204" pitchFamily="34" charset="0"/>
                <a:ea typeface="ＭＳ Ｐゴシック" panose="020B0600070205080204" pitchFamily="34" charset="-128"/>
                <a:cs typeface="Helvetica" pitchFamily="2" charset="0"/>
              </a:rPr>
              <a:t> was inapposite since the county did not contest whether it should turn over special revenues post-filing of a Chapter 9 proceeding. A petition for panel rehearing and rehearing </a:t>
            </a:r>
            <a:r>
              <a:rPr lang="en-US" altLang="en-US" sz="1740" i="1" dirty="0">
                <a:latin typeface="Arial" panose="020B0604020202020204" pitchFamily="34" charset="0"/>
                <a:ea typeface="ＭＳ Ｐゴシック" panose="020B0600070205080204" pitchFamily="34" charset="-128"/>
                <a:cs typeface="Helvetica" pitchFamily="2" charset="0"/>
              </a:rPr>
              <a:t>en banc</a:t>
            </a:r>
            <a:r>
              <a:rPr lang="en-US" altLang="en-US" sz="1740" dirty="0">
                <a:latin typeface="Arial" panose="020B0604020202020204" pitchFamily="34" charset="0"/>
                <a:ea typeface="ＭＳ Ｐゴシック" panose="020B0600070205080204" pitchFamily="34" charset="-128"/>
                <a:cs typeface="Helvetica" pitchFamily="2" charset="0"/>
              </a:rPr>
              <a:t> has been filed.</a:t>
            </a:r>
          </a:p>
        </p:txBody>
      </p:sp>
      <p:sp>
        <p:nvSpPr>
          <p:cNvPr id="28674" name="Slide Number Placeholder 3">
            <a:extLst>
              <a:ext uri="{FF2B5EF4-FFF2-40B4-BE49-F238E27FC236}">
                <a16:creationId xmlns:a16="http://schemas.microsoft.com/office/drawing/2014/main" xmlns:p14="http://schemas.microsoft.com/office/powerpoint/2010/main" xmlns:a14="http://schemas.microsoft.com/office/drawing/2010/main" xmlns="" id="{74404D0A-F123-F744-9A44-33F3A8A4861B}"/>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E88D4E19-0BF9-3C47-89FF-BFC88262C728}" type="slidenum">
              <a:rPr lang="en-US" altLang="en-US" sz="1000" smtClean="0">
                <a:solidFill>
                  <a:srgbClr val="FFFFFF"/>
                </a:solidFill>
              </a:rPr>
              <a:pPr>
                <a:spcBef>
                  <a:spcPct val="0"/>
                </a:spcBef>
                <a:buFontTx/>
                <a:buNone/>
              </a:pPr>
              <a:t>69</a:t>
            </a:fld>
            <a:endParaRPr lang="en-US" altLang="en-US" sz="1000" dirty="0">
              <a:solidFill>
                <a:srgbClr val="FFFFFF"/>
              </a:solidFill>
            </a:endParaRPr>
          </a:p>
        </p:txBody>
      </p:sp>
      <p:sp>
        <p:nvSpPr>
          <p:cNvPr id="7" name="Title 11">
            <a:extLst>
              <a:ext uri="{FF2B5EF4-FFF2-40B4-BE49-F238E27FC236}">
                <a16:creationId xmlns:a16="http://schemas.microsoft.com/office/drawing/2014/main" xmlns:p14="http://schemas.microsoft.com/office/powerpoint/2010/main" xmlns:a14="http://schemas.microsoft.com/office/drawing/2010/main" xmlns="" id="{ED33DD9D-7F0D-5F46-AE9A-7A9F3BF40BF2}"/>
              </a:ext>
            </a:extLst>
          </p:cNvPr>
          <p:cNvSpPr>
            <a:spLocks noGrp="1"/>
          </p:cNvSpPr>
          <p:nvPr>
            <p:ph type="title"/>
          </p:nvPr>
        </p:nvSpPr>
        <p:spPr>
          <a:xfrm>
            <a:off x="457200" y="274638"/>
            <a:ext cx="8229600" cy="1143000"/>
          </a:xfrm>
        </p:spPr>
        <p:txBody>
          <a:bodyPr/>
          <a:lstStyle/>
          <a:p>
            <a:pPr marL="685800" indent="-685800"/>
            <a:r>
              <a:rPr lang="en-US" altLang="en-US" sz="2800" dirty="0">
                <a:latin typeface="Arial" panose="020B0604020202020204" pitchFamily="34" charset="0"/>
                <a:ea typeface="ＭＳ Ｐゴシック" panose="020B0600070205080204" pitchFamily="34" charset="-128"/>
                <a:cs typeface="Helvetica" pitchFamily="2" charset="0"/>
              </a:rPr>
              <a:t>IV.	Significance of Statutory Liens and </a:t>
            </a:r>
            <a:br>
              <a:rPr lang="en-US" altLang="en-US" sz="2800" dirty="0">
                <a:latin typeface="Arial" panose="020B0604020202020204" pitchFamily="34" charset="0"/>
                <a:ea typeface="ＭＳ Ｐゴシック" panose="020B0600070205080204" pitchFamily="34" charset="-128"/>
                <a:cs typeface="Helvetica" pitchFamily="2" charset="0"/>
              </a:rPr>
            </a:br>
            <a:r>
              <a:rPr lang="en-US" altLang="en-US" sz="2800" dirty="0">
                <a:latin typeface="Arial" panose="020B0604020202020204" pitchFamily="34" charset="0"/>
                <a:ea typeface="ＭＳ Ｐゴシック" panose="020B0600070205080204" pitchFamily="34" charset="-128"/>
                <a:cs typeface="Helvetica" pitchFamily="2" charset="0"/>
              </a:rPr>
              <a:t>Special Revenue Protections and the</a:t>
            </a:r>
            <a:br>
              <a:rPr lang="en-US" altLang="en-US" sz="2800" dirty="0">
                <a:latin typeface="Arial" panose="020B0604020202020204" pitchFamily="34" charset="0"/>
                <a:ea typeface="ＭＳ Ｐゴシック" panose="020B0600070205080204" pitchFamily="34" charset="-128"/>
                <a:cs typeface="Helvetica" pitchFamily="2" charset="0"/>
              </a:rPr>
            </a:br>
            <a:r>
              <a:rPr lang="en-US" altLang="en-US" sz="2800" dirty="0">
                <a:latin typeface="Arial" panose="020B0604020202020204" pitchFamily="34" charset="0"/>
                <a:ea typeface="ＭＳ Ｐゴシック" panose="020B0600070205080204" pitchFamily="34" charset="-128"/>
                <a:cs typeface="Helvetica" pitchFamily="2" charset="0"/>
              </a:rPr>
              <a:t>Puerto Rico Assured Decision</a:t>
            </a:r>
          </a:p>
        </p:txBody>
      </p:sp>
    </p:spTree>
    <p:extLst>
      <p:ext uri="{BB962C8B-B14F-4D97-AF65-F5344CB8AC3E}">
        <p14:creationId xmlns:p14="http://schemas.microsoft.com/office/powerpoint/2010/main" val="392551419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Content Placeholder 2">
            <a:extLst>
              <a:ext uri="{FF2B5EF4-FFF2-40B4-BE49-F238E27FC236}">
                <a16:creationId xmlns:a16="http://schemas.microsoft.com/office/drawing/2014/main" xmlns:p14="http://schemas.microsoft.com/office/powerpoint/2010/main" xmlns:a14="http://schemas.microsoft.com/office/drawing/2010/main" xmlns="" id="{C9CE91F7-045C-CC40-BDF5-49739A92E5D6}"/>
              </a:ext>
            </a:extLst>
          </p:cNvPr>
          <p:cNvSpPr>
            <a:spLocks noGrp="1" noChangeArrowheads="1"/>
          </p:cNvSpPr>
          <p:nvPr>
            <p:ph idx="1"/>
          </p:nvPr>
        </p:nvSpPr>
        <p:spPr/>
        <p:txBody>
          <a:bodyPr/>
          <a:lstStyle/>
          <a:p>
            <a:pPr marL="919163" lvl="1" indent="-461963">
              <a:spcBef>
                <a:spcPts val="475"/>
              </a:spcBef>
              <a:buNone/>
            </a:pPr>
            <a:r>
              <a:rPr lang="en-US" altLang="en-US" dirty="0">
                <a:latin typeface="Arial" panose="020B0604020202020204" pitchFamily="34" charset="0"/>
                <a:ea typeface="ＭＳ Ｐゴシック" panose="020B0600070205080204" pitchFamily="34" charset="-128"/>
                <a:cs typeface="Helvetica" pitchFamily="2" charset="0"/>
              </a:rPr>
              <a:t>5.	Could the municipal market's understanding of special revenues and the prior Chapter 9 court rulings on special revenues and the 1988 Amendments including Section 922(d) be so wrong? The municipal market was not wrong. The PROMESA court ruling and the First Circuit decision were erroneous as the following Sections V-XI demonstrate.</a:t>
            </a:r>
          </a:p>
        </p:txBody>
      </p:sp>
      <p:sp>
        <p:nvSpPr>
          <p:cNvPr id="28674" name="Slide Number Placeholder 3">
            <a:extLst>
              <a:ext uri="{FF2B5EF4-FFF2-40B4-BE49-F238E27FC236}">
                <a16:creationId xmlns:a16="http://schemas.microsoft.com/office/drawing/2014/main" xmlns:p14="http://schemas.microsoft.com/office/powerpoint/2010/main" xmlns:a14="http://schemas.microsoft.com/office/drawing/2010/main" xmlns="" id="{74404D0A-F123-F744-9A44-33F3A8A4861B}"/>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E88D4E19-0BF9-3C47-89FF-BFC88262C728}" type="slidenum">
              <a:rPr lang="en-US" altLang="en-US" sz="1000" smtClean="0">
                <a:solidFill>
                  <a:srgbClr val="FFFFFF"/>
                </a:solidFill>
              </a:rPr>
              <a:pPr>
                <a:spcBef>
                  <a:spcPct val="0"/>
                </a:spcBef>
                <a:buFontTx/>
                <a:buNone/>
              </a:pPr>
              <a:t>70</a:t>
            </a:fld>
            <a:endParaRPr lang="en-US" altLang="en-US" sz="1000" dirty="0">
              <a:solidFill>
                <a:srgbClr val="FFFFFF"/>
              </a:solidFill>
            </a:endParaRPr>
          </a:p>
        </p:txBody>
      </p:sp>
      <p:sp>
        <p:nvSpPr>
          <p:cNvPr id="7" name="Title 11">
            <a:extLst>
              <a:ext uri="{FF2B5EF4-FFF2-40B4-BE49-F238E27FC236}">
                <a16:creationId xmlns:a16="http://schemas.microsoft.com/office/drawing/2014/main" xmlns:p14="http://schemas.microsoft.com/office/powerpoint/2010/main" xmlns:a14="http://schemas.microsoft.com/office/drawing/2010/main" xmlns="" id="{ED33DD9D-7F0D-5F46-AE9A-7A9F3BF40BF2}"/>
              </a:ext>
            </a:extLst>
          </p:cNvPr>
          <p:cNvSpPr>
            <a:spLocks noGrp="1"/>
          </p:cNvSpPr>
          <p:nvPr>
            <p:ph type="title"/>
          </p:nvPr>
        </p:nvSpPr>
        <p:spPr>
          <a:xfrm>
            <a:off x="457200" y="274638"/>
            <a:ext cx="8229600" cy="1143000"/>
          </a:xfrm>
        </p:spPr>
        <p:txBody>
          <a:bodyPr/>
          <a:lstStyle/>
          <a:p>
            <a:pPr marL="685800" indent="-685800"/>
            <a:r>
              <a:rPr lang="en-US" altLang="en-US" sz="2800" dirty="0">
                <a:latin typeface="Arial" panose="020B0604020202020204" pitchFamily="34" charset="0"/>
                <a:ea typeface="ＭＳ Ｐゴシック" panose="020B0600070205080204" pitchFamily="34" charset="-128"/>
                <a:cs typeface="Helvetica" pitchFamily="2" charset="0"/>
              </a:rPr>
              <a:t>IV.	Significance of Statutory Liens and </a:t>
            </a:r>
            <a:br>
              <a:rPr lang="en-US" altLang="en-US" sz="2800" dirty="0">
                <a:latin typeface="Arial" panose="020B0604020202020204" pitchFamily="34" charset="0"/>
                <a:ea typeface="ＭＳ Ｐゴシック" panose="020B0600070205080204" pitchFamily="34" charset="-128"/>
                <a:cs typeface="Helvetica" pitchFamily="2" charset="0"/>
              </a:rPr>
            </a:br>
            <a:r>
              <a:rPr lang="en-US" altLang="en-US" sz="2800" dirty="0">
                <a:latin typeface="Arial" panose="020B0604020202020204" pitchFamily="34" charset="0"/>
                <a:ea typeface="ＭＳ Ｐゴシック" panose="020B0600070205080204" pitchFamily="34" charset="-128"/>
                <a:cs typeface="Helvetica" pitchFamily="2" charset="0"/>
              </a:rPr>
              <a:t>Special Revenue Protections and the</a:t>
            </a:r>
            <a:br>
              <a:rPr lang="en-US" altLang="en-US" sz="2800" dirty="0">
                <a:latin typeface="Arial" panose="020B0604020202020204" pitchFamily="34" charset="0"/>
                <a:ea typeface="ＭＳ Ｐゴシック" panose="020B0600070205080204" pitchFamily="34" charset="-128"/>
                <a:cs typeface="Helvetica" pitchFamily="2" charset="0"/>
              </a:rPr>
            </a:br>
            <a:r>
              <a:rPr lang="en-US" altLang="en-US" sz="2800" dirty="0">
                <a:latin typeface="Arial" panose="020B0604020202020204" pitchFamily="34" charset="0"/>
                <a:ea typeface="ＭＳ Ｐゴシック" panose="020B0600070205080204" pitchFamily="34" charset="-128"/>
                <a:cs typeface="Helvetica" pitchFamily="2" charset="0"/>
              </a:rPr>
              <a:t>Puerto Rico Assured Decision</a:t>
            </a:r>
          </a:p>
        </p:txBody>
      </p:sp>
    </p:spTree>
    <p:extLst>
      <p:ext uri="{BB962C8B-B14F-4D97-AF65-F5344CB8AC3E}">
        <p14:creationId xmlns:p14="http://schemas.microsoft.com/office/powerpoint/2010/main" val="227030890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a:extLst>
              <a:ext uri="{FF2B5EF4-FFF2-40B4-BE49-F238E27FC236}">
                <a16:creationId xmlns:a16="http://schemas.microsoft.com/office/drawing/2014/main" xmlns:p14="http://schemas.microsoft.com/office/powerpoint/2010/main" xmlns:a14="http://schemas.microsoft.com/office/drawing/2010/main" xmlns="" id="{756D2C0C-274F-F64A-BBCC-77406AD4CABB}"/>
              </a:ext>
            </a:extLst>
          </p:cNvPr>
          <p:cNvSpPr>
            <a:spLocks noGrp="1" noChangeArrowheads="1"/>
          </p:cNvSpPr>
          <p:nvPr>
            <p:ph idx="1"/>
          </p:nvPr>
        </p:nvSpPr>
        <p:spPr/>
        <p:txBody>
          <a:bodyPr/>
          <a:lstStyle/>
          <a:p>
            <a:pPr marL="290513" indent="-290513">
              <a:buFont typeface="Wingdings" pitchFamily="2" charset="2"/>
              <a:buChar char="§"/>
            </a:pPr>
            <a:r>
              <a:rPr lang="en-US" altLang="en-US" sz="2000" dirty="0">
                <a:latin typeface="Arial" panose="020B0604020202020204" pitchFamily="34" charset="0"/>
                <a:ea typeface="ＭＳ Ｐゴシック" panose="020B0600070205080204" pitchFamily="34" charset="-128"/>
                <a:cs typeface="Helvetica" pitchFamily="2" charset="0"/>
              </a:rPr>
              <a:t>Which position is correct?</a:t>
            </a:r>
          </a:p>
          <a:p>
            <a:pPr marL="290513" indent="-290513">
              <a:buFont typeface="Wingdings" pitchFamily="2" charset="2"/>
              <a:buChar char="§"/>
            </a:pPr>
            <a:r>
              <a:rPr lang="en-US" altLang="en-US" sz="2000" dirty="0">
                <a:latin typeface="Arial" panose="020B0604020202020204" pitchFamily="34" charset="0"/>
                <a:ea typeface="ＭＳ Ｐゴシック" panose="020B0600070205080204" pitchFamily="34" charset="-128"/>
                <a:cs typeface="Helvetica" pitchFamily="2" charset="0"/>
              </a:rPr>
              <a:t>Can and should courts have such diverse rulings on the 1988 Amendments?</a:t>
            </a:r>
          </a:p>
          <a:p>
            <a:pPr marL="290513" indent="-290513">
              <a:buFont typeface="Wingdings" pitchFamily="2" charset="2"/>
              <a:buChar char="§"/>
            </a:pPr>
            <a:r>
              <a:rPr lang="en-US" altLang="en-US" sz="2000" dirty="0">
                <a:latin typeface="Arial" panose="020B0604020202020204" pitchFamily="34" charset="0"/>
                <a:ea typeface="ＭＳ Ｐゴシック" panose="020B0600070205080204" pitchFamily="34" charset="-128"/>
                <a:cs typeface="Helvetica" pitchFamily="2" charset="0"/>
              </a:rPr>
              <a:t>The basic questions to be answered regarding the treatment of special revenues in Chapter 9:</a:t>
            </a:r>
          </a:p>
          <a:p>
            <a:pPr marL="635000" lvl="1" indent="-317500">
              <a:buFont typeface=".AppleSystemUIFont"/>
              <a:buChar char="–"/>
            </a:pPr>
            <a:r>
              <a:rPr lang="en-US" altLang="en-US" dirty="0">
                <a:latin typeface="Arial" panose="020B0604020202020204" pitchFamily="34" charset="0"/>
                <a:ea typeface="ＭＳ Ｐゴシック" panose="020B0600070205080204" pitchFamily="34" charset="-128"/>
                <a:cs typeface="Helvetica" pitchFamily="2" charset="0"/>
              </a:rPr>
              <a:t>What </a:t>
            </a:r>
            <a:r>
              <a:rPr lang="en-US" altLang="en-US" sz="1800" dirty="0">
                <a:latin typeface="Arial" panose="020B0604020202020204" pitchFamily="34" charset="0"/>
                <a:ea typeface="ＭＳ Ｐゴシック" panose="020B0600070205080204" pitchFamily="34" charset="-128"/>
                <a:cs typeface="Helvetica" pitchFamily="2" charset="0"/>
              </a:rPr>
              <a:t>are special revenues?</a:t>
            </a:r>
          </a:p>
          <a:p>
            <a:pPr marL="635000" lvl="1" indent="-317500">
              <a:buFont typeface=".AppleSystemUIFont"/>
              <a:buChar char="–"/>
            </a:pPr>
            <a:r>
              <a:rPr lang="en-US" altLang="en-US" sz="1800" dirty="0">
                <a:latin typeface="Arial" panose="020B0604020202020204" pitchFamily="34" charset="0"/>
                <a:ea typeface="ＭＳ Ｐゴシック" panose="020B0600070205080204" pitchFamily="34" charset="-128"/>
                <a:cs typeface="Helvetica" pitchFamily="2" charset="0"/>
              </a:rPr>
              <a:t>What are the benefits?</a:t>
            </a:r>
          </a:p>
          <a:p>
            <a:pPr marL="635000" lvl="1" indent="-317500">
              <a:buFont typeface=".AppleSystemUIFont"/>
              <a:buChar char="–"/>
            </a:pPr>
            <a:r>
              <a:rPr lang="en-US" altLang="en-US" sz="1800" dirty="0">
                <a:latin typeface="Arial" panose="020B0604020202020204" pitchFamily="34" charset="0"/>
                <a:ea typeface="ＭＳ Ｐゴシック" panose="020B0600070205080204" pitchFamily="34" charset="-128"/>
                <a:cs typeface="Helvetica" pitchFamily="2" charset="0"/>
              </a:rPr>
              <a:t>What should be the treatment of special revenues in Chapter 9?</a:t>
            </a:r>
          </a:p>
          <a:p>
            <a:pPr marL="635000" lvl="1" indent="-317500">
              <a:buFont typeface=".AppleSystemUIFont"/>
              <a:buChar char="–"/>
            </a:pPr>
            <a:r>
              <a:rPr lang="en-US" altLang="en-US" sz="1800" dirty="0">
                <a:latin typeface="Arial" panose="020B0604020202020204" pitchFamily="34" charset="0"/>
                <a:ea typeface="ＭＳ Ｐゴシック" panose="020B0600070205080204" pitchFamily="34" charset="-128"/>
                <a:cs typeface="Helvetica" pitchFamily="2" charset="0"/>
              </a:rPr>
              <a:t>In Chapter 9, can a municipality act contrary to state law?</a:t>
            </a:r>
          </a:p>
          <a:p>
            <a:pPr marL="635000" lvl="1" indent="-317500">
              <a:buFont typeface=".AppleSystemUIFont"/>
              <a:buChar char="–"/>
            </a:pPr>
            <a:r>
              <a:rPr lang="en-US" altLang="en-US" sz="1800" dirty="0">
                <a:latin typeface="Arial" panose="020B0604020202020204" pitchFamily="34" charset="0"/>
                <a:ea typeface="ＭＳ Ｐゴシック" panose="020B0600070205080204" pitchFamily="34" charset="-128"/>
                <a:cs typeface="Helvetica" pitchFamily="2" charset="0"/>
              </a:rPr>
              <a:t>What does the legislative history of the 1988 Amendments support?</a:t>
            </a:r>
          </a:p>
          <a:p>
            <a:pPr marL="635000" lvl="1" indent="-317500">
              <a:buFont typeface=".AppleSystemUIFont"/>
              <a:buChar char="–"/>
            </a:pPr>
            <a:r>
              <a:rPr lang="en-US" altLang="en-US" sz="1800" dirty="0">
                <a:latin typeface="Arial" panose="020B0604020202020204" pitchFamily="34" charset="0"/>
                <a:ea typeface="ＭＳ Ｐゴシック" panose="020B0600070205080204" pitchFamily="34" charset="-128"/>
                <a:cs typeface="Helvetica" pitchFamily="2" charset="0"/>
              </a:rPr>
              <a:t>What does the Bankruptcy Code provide?</a:t>
            </a:r>
          </a:p>
          <a:p>
            <a:pPr marL="635000" lvl="1" indent="-317500">
              <a:buFont typeface=".AppleSystemUIFont"/>
              <a:buChar char="–"/>
            </a:pPr>
            <a:r>
              <a:rPr lang="en-US" altLang="en-US" sz="1800" dirty="0">
                <a:latin typeface="Arial" panose="020B0604020202020204" pitchFamily="34" charset="0"/>
                <a:ea typeface="ＭＳ Ｐゴシック" panose="020B0600070205080204" pitchFamily="34" charset="-128"/>
                <a:cs typeface="Helvetica" pitchFamily="2" charset="0"/>
              </a:rPr>
              <a:t>How do you resolve the conflict between the PROMESA and First Circuit court rulings and Jefferson County court ruling </a:t>
            </a:r>
            <a:r>
              <a:rPr lang="en-US" altLang="en-US" sz="1800" i="1" dirty="0">
                <a:latin typeface="Arial" panose="020B0604020202020204" pitchFamily="34" charset="0"/>
                <a:ea typeface="ＭＳ Ｐゴシック" panose="020B0600070205080204" pitchFamily="34" charset="-128"/>
                <a:cs typeface="Helvetica" pitchFamily="2" charset="0"/>
              </a:rPr>
              <a:t>et al.</a:t>
            </a:r>
            <a:r>
              <a:rPr lang="en-US" altLang="en-US" sz="1800" dirty="0">
                <a:latin typeface="Arial" panose="020B0604020202020204" pitchFamily="34" charset="0"/>
                <a:ea typeface="ＭＳ Ｐゴシック" panose="020B0600070205080204" pitchFamily="34" charset="-128"/>
                <a:cs typeface="Helvetica" pitchFamily="2" charset="0"/>
              </a:rPr>
              <a:t>?</a:t>
            </a:r>
          </a:p>
        </p:txBody>
      </p:sp>
      <p:sp>
        <p:nvSpPr>
          <p:cNvPr id="29699" name="Slide Number Placeholder 3">
            <a:extLst>
              <a:ext uri="{FF2B5EF4-FFF2-40B4-BE49-F238E27FC236}">
                <a16:creationId xmlns:a16="http://schemas.microsoft.com/office/drawing/2014/main" xmlns:p14="http://schemas.microsoft.com/office/powerpoint/2010/main" xmlns:a14="http://schemas.microsoft.com/office/drawing/2010/main" xmlns="" id="{30384914-304A-6B4B-A79D-1B2885A3CC50}"/>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742950" indent="-285750">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F89BC231-4F48-DE44-9220-18CF86FCBB61}" type="slidenum">
              <a:rPr lang="en-US" altLang="en-US" sz="1000" smtClean="0">
                <a:solidFill>
                  <a:srgbClr val="FFFFFF"/>
                </a:solidFill>
              </a:rPr>
              <a:pPr>
                <a:spcBef>
                  <a:spcPct val="0"/>
                </a:spcBef>
                <a:buFontTx/>
                <a:buNone/>
              </a:pPr>
              <a:t>71</a:t>
            </a:fld>
            <a:endParaRPr lang="en-US" altLang="en-US" sz="1000" dirty="0">
              <a:solidFill>
                <a:srgbClr val="FFFFFF"/>
              </a:solidFill>
            </a:endParaRPr>
          </a:p>
        </p:txBody>
      </p:sp>
      <p:sp>
        <p:nvSpPr>
          <p:cNvPr id="8" name="Title 11">
            <a:extLst>
              <a:ext uri="{FF2B5EF4-FFF2-40B4-BE49-F238E27FC236}">
                <a16:creationId xmlns:a16="http://schemas.microsoft.com/office/drawing/2014/main" xmlns:p14="http://schemas.microsoft.com/office/powerpoint/2010/main" xmlns:a14="http://schemas.microsoft.com/office/drawing/2010/main" xmlns="" id="{EE045CF5-BABB-4B4C-8207-081D828D2FDE}"/>
              </a:ext>
            </a:extLst>
          </p:cNvPr>
          <p:cNvSpPr>
            <a:spLocks noGrp="1"/>
          </p:cNvSpPr>
          <p:nvPr>
            <p:ph type="title"/>
          </p:nvPr>
        </p:nvSpPr>
        <p:spPr>
          <a:xfrm>
            <a:off x="457200" y="274638"/>
            <a:ext cx="8229600" cy="1143000"/>
          </a:xfrm>
        </p:spPr>
        <p:txBody>
          <a:bodyPr/>
          <a:lstStyle/>
          <a:p>
            <a:pPr marL="685800" indent="-685800"/>
            <a:r>
              <a:rPr lang="en-US" altLang="en-US" sz="2800" dirty="0">
                <a:latin typeface="Arial" panose="020B0604020202020204" pitchFamily="34" charset="0"/>
                <a:ea typeface="ＭＳ Ｐゴシック" panose="020B0600070205080204" pitchFamily="34" charset="-128"/>
                <a:cs typeface="Helvetica" pitchFamily="2" charset="0"/>
              </a:rPr>
              <a:t>IV.	Significance of Statutory Liens and </a:t>
            </a:r>
            <a:br>
              <a:rPr lang="en-US" altLang="en-US" sz="2800" dirty="0">
                <a:latin typeface="Arial" panose="020B0604020202020204" pitchFamily="34" charset="0"/>
                <a:ea typeface="ＭＳ Ｐゴシック" panose="020B0600070205080204" pitchFamily="34" charset="-128"/>
                <a:cs typeface="Helvetica" pitchFamily="2" charset="0"/>
              </a:rPr>
            </a:br>
            <a:r>
              <a:rPr lang="en-US" altLang="en-US" sz="2800" dirty="0">
                <a:latin typeface="Arial" panose="020B0604020202020204" pitchFamily="34" charset="0"/>
                <a:ea typeface="ＭＳ Ｐゴシック" panose="020B0600070205080204" pitchFamily="34" charset="-128"/>
                <a:cs typeface="Helvetica" pitchFamily="2" charset="0"/>
              </a:rPr>
              <a:t>Special Revenue Protections and the</a:t>
            </a:r>
            <a:br>
              <a:rPr lang="en-US" altLang="en-US" sz="2800" dirty="0">
                <a:latin typeface="Arial" panose="020B0604020202020204" pitchFamily="34" charset="0"/>
                <a:ea typeface="ＭＳ Ｐゴシック" panose="020B0600070205080204" pitchFamily="34" charset="-128"/>
                <a:cs typeface="Helvetica" pitchFamily="2" charset="0"/>
              </a:rPr>
            </a:br>
            <a:r>
              <a:rPr lang="en-US" altLang="en-US" sz="2800" dirty="0">
                <a:latin typeface="Arial" panose="020B0604020202020204" pitchFamily="34" charset="0"/>
                <a:ea typeface="ＭＳ Ｐゴシック" panose="020B0600070205080204" pitchFamily="34" charset="-128"/>
                <a:cs typeface="Helvetica" pitchFamily="2" charset="0"/>
              </a:rPr>
              <a:t>Puerto Rico Assured Decision</a:t>
            </a:r>
          </a:p>
        </p:txBody>
      </p:sp>
    </p:spTree>
    <p:extLst>
      <p:ext uri="{BB962C8B-B14F-4D97-AF65-F5344CB8AC3E}">
        <p14:creationId xmlns:p14="http://schemas.microsoft.com/office/powerpoint/2010/main" val="278389506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Content Placeholder 12">
            <a:extLst>
              <a:ext uri="{FF2B5EF4-FFF2-40B4-BE49-F238E27FC236}">
                <a16:creationId xmlns:a16="http://schemas.microsoft.com/office/drawing/2014/main" xmlns:p14="http://schemas.microsoft.com/office/powerpoint/2010/main" xmlns:a14="http://schemas.microsoft.com/office/drawing/2010/main" xmlns="" id="{CA4CD905-A74F-D349-B9ED-E0A94E11E776}"/>
              </a:ext>
            </a:extLst>
          </p:cNvPr>
          <p:cNvSpPr>
            <a:spLocks noGrp="1" noChangeArrowheads="1"/>
          </p:cNvSpPr>
          <p:nvPr>
            <p:ph idx="1"/>
          </p:nvPr>
        </p:nvSpPr>
        <p:spPr/>
        <p:txBody>
          <a:bodyPr/>
          <a:lstStyle/>
          <a:p>
            <a:pPr marL="466725" indent="-458788">
              <a:spcAft>
                <a:spcPts val="600"/>
              </a:spcAft>
              <a:buFont typeface="Wingdings" pitchFamily="2" charset="2"/>
              <a:buNone/>
            </a:pPr>
            <a:r>
              <a:rPr lang="en-US" altLang="en-US" sz="2000" dirty="0">
                <a:latin typeface="Arial" panose="020B0604020202020204" pitchFamily="34" charset="0"/>
                <a:ea typeface="ＭＳ Ｐゴシック" panose="020B0600070205080204" pitchFamily="34" charset="-128"/>
                <a:cs typeface="Helvetica" pitchFamily="2" charset="0"/>
              </a:rPr>
              <a:t>A.	</a:t>
            </a:r>
            <a:r>
              <a:rPr lang="en-US" altLang="en-US" sz="2000" u="sng" dirty="0">
                <a:latin typeface="Arial" panose="020B0604020202020204" pitchFamily="34" charset="0"/>
                <a:ea typeface="ＭＳ Ｐゴシック" panose="020B0600070205080204" pitchFamily="34" charset="-128"/>
                <a:cs typeface="Helvetica" pitchFamily="2" charset="0"/>
              </a:rPr>
              <a:t>Section 902(2) of the Bankruptcy Code defines special revenues as</a:t>
            </a:r>
            <a:r>
              <a:rPr lang="en-US" altLang="en-US" sz="2000" dirty="0">
                <a:latin typeface="Arial" panose="020B0604020202020204" pitchFamily="34" charset="0"/>
                <a:ea typeface="ＭＳ Ｐゴシック" panose="020B0600070205080204" pitchFamily="34" charset="-128"/>
                <a:cs typeface="Helvetica" pitchFamily="2" charset="0"/>
              </a:rPr>
              <a:t>:</a:t>
            </a:r>
            <a:endParaRPr lang="en-US" altLang="en-US" sz="1800" dirty="0">
              <a:latin typeface="Arial" panose="020B0604020202020204" pitchFamily="34" charset="0"/>
              <a:ea typeface="ＭＳ Ｐゴシック" panose="020B0600070205080204" pitchFamily="34" charset="-128"/>
              <a:cs typeface="Helvetica" pitchFamily="2" charset="0"/>
            </a:endParaRPr>
          </a:p>
          <a:p>
            <a:pPr marL="923925" lvl="1" indent="-457200">
              <a:buFont typeface="Wingdings" pitchFamily="2" charset="2"/>
              <a:buNone/>
            </a:pPr>
            <a:r>
              <a:rPr lang="en-US" altLang="en-US" sz="1600" dirty="0">
                <a:latin typeface="Arial" panose="020B0604020202020204" pitchFamily="34" charset="0"/>
                <a:ea typeface="ＭＳ Ｐゴシック" panose="020B0600070205080204" pitchFamily="34" charset="-128"/>
                <a:cs typeface="Helvetica" pitchFamily="2" charset="0"/>
              </a:rPr>
              <a:t>(2)	"special revenues" means—</a:t>
            </a:r>
          </a:p>
          <a:p>
            <a:pPr marL="1381125" lvl="2" indent="-457200">
              <a:buFont typeface="Wingdings" pitchFamily="2" charset="2"/>
              <a:buNone/>
            </a:pPr>
            <a:r>
              <a:rPr lang="en-US" altLang="en-US" sz="1600" dirty="0">
                <a:latin typeface="Arial" panose="020B0604020202020204" pitchFamily="34" charset="0"/>
                <a:ea typeface="ＭＳ Ｐゴシック" panose="020B0600070205080204" pitchFamily="34" charset="-128"/>
                <a:cs typeface="Helvetica" pitchFamily="2" charset="0"/>
              </a:rPr>
              <a:t>(A)	</a:t>
            </a:r>
            <a:r>
              <a:rPr lang="en-US" altLang="en-US" sz="1600" u="sng" dirty="0">
                <a:latin typeface="Arial" panose="020B0604020202020204" pitchFamily="34" charset="0"/>
                <a:ea typeface="ＭＳ Ｐゴシック" panose="020B0600070205080204" pitchFamily="34" charset="-128"/>
                <a:cs typeface="Helvetica" pitchFamily="2" charset="0"/>
              </a:rPr>
              <a:t>receipts derived from the ownership, operation, or disposition</a:t>
            </a:r>
            <a:r>
              <a:rPr lang="en-US" altLang="en-US" sz="1600" dirty="0">
                <a:latin typeface="Arial" panose="020B0604020202020204" pitchFamily="34" charset="0"/>
                <a:ea typeface="ＭＳ Ｐゴシック" panose="020B0600070205080204" pitchFamily="34" charset="-128"/>
                <a:cs typeface="Helvetica" pitchFamily="2" charset="0"/>
              </a:rPr>
              <a:t> of projects or systems of the debtor that are primarily used or intended to be used primarily to provide transportation, utility, or other services, including the proceeds of borrowings to finance the projects or systems;</a:t>
            </a:r>
          </a:p>
          <a:p>
            <a:pPr marL="1381125" lvl="2" indent="-457200">
              <a:buFont typeface="Wingdings" pitchFamily="2" charset="2"/>
              <a:buNone/>
            </a:pPr>
            <a:r>
              <a:rPr lang="en-US" altLang="en-US" sz="1600" dirty="0">
                <a:latin typeface="Arial" panose="020B0604020202020204" pitchFamily="34" charset="0"/>
                <a:ea typeface="ＭＳ Ｐゴシック" panose="020B0600070205080204" pitchFamily="34" charset="-128"/>
                <a:cs typeface="Helvetica" pitchFamily="2" charset="0"/>
              </a:rPr>
              <a:t>(B)	</a:t>
            </a:r>
            <a:r>
              <a:rPr lang="en-US" altLang="en-US" sz="1600" u="sng" dirty="0">
                <a:latin typeface="Arial" panose="020B0604020202020204" pitchFamily="34" charset="0"/>
                <a:ea typeface="ＭＳ Ｐゴシック" panose="020B0600070205080204" pitchFamily="34" charset="-128"/>
                <a:cs typeface="Helvetica" pitchFamily="2" charset="0"/>
              </a:rPr>
              <a:t>special excise taxes</a:t>
            </a:r>
            <a:r>
              <a:rPr lang="en-US" altLang="en-US" sz="1600" dirty="0">
                <a:latin typeface="Arial" panose="020B0604020202020204" pitchFamily="34" charset="0"/>
                <a:ea typeface="ＭＳ Ｐゴシック" panose="020B0600070205080204" pitchFamily="34" charset="-128"/>
                <a:cs typeface="Helvetica" pitchFamily="2" charset="0"/>
              </a:rPr>
              <a:t> imposed on particular activities or transactions;</a:t>
            </a:r>
          </a:p>
          <a:p>
            <a:pPr marL="1381125" lvl="2" indent="-457200">
              <a:buFont typeface="Wingdings" pitchFamily="2" charset="2"/>
              <a:buNone/>
            </a:pPr>
            <a:r>
              <a:rPr lang="en-US" altLang="en-US" sz="1600" dirty="0">
                <a:latin typeface="Arial" panose="020B0604020202020204" pitchFamily="34" charset="0"/>
                <a:ea typeface="ＭＳ Ｐゴシック" panose="020B0600070205080204" pitchFamily="34" charset="-128"/>
                <a:cs typeface="Helvetica" pitchFamily="2" charset="0"/>
              </a:rPr>
              <a:t>(C)	</a:t>
            </a:r>
            <a:r>
              <a:rPr lang="en-US" altLang="en-US" sz="1600" u="sng" dirty="0">
                <a:latin typeface="Arial" panose="020B0604020202020204" pitchFamily="34" charset="0"/>
                <a:ea typeface="ＭＳ Ｐゴシック" panose="020B0600070205080204" pitchFamily="34" charset="-128"/>
                <a:cs typeface="Helvetica" pitchFamily="2" charset="0"/>
              </a:rPr>
              <a:t>incremental tax</a:t>
            </a:r>
            <a:r>
              <a:rPr lang="en-US" altLang="en-US" sz="1600" dirty="0">
                <a:latin typeface="Arial" panose="020B0604020202020204" pitchFamily="34" charset="0"/>
                <a:ea typeface="ＭＳ Ｐゴシック" panose="020B0600070205080204" pitchFamily="34" charset="-128"/>
                <a:cs typeface="Helvetica" pitchFamily="2" charset="0"/>
              </a:rPr>
              <a:t> receipts from the benefited area in the case of </a:t>
            </a:r>
            <a:r>
              <a:rPr lang="en-US" altLang="en-US" sz="1600" u="sng" dirty="0">
                <a:latin typeface="Arial" panose="020B0604020202020204" pitchFamily="34" charset="0"/>
                <a:ea typeface="ＭＳ Ｐゴシック" panose="020B0600070205080204" pitchFamily="34" charset="-128"/>
                <a:cs typeface="Helvetica" pitchFamily="2" charset="0"/>
              </a:rPr>
              <a:t>tax-increment financing</a:t>
            </a:r>
            <a:r>
              <a:rPr lang="en-US" altLang="en-US" sz="1600" dirty="0">
                <a:latin typeface="Arial" panose="020B0604020202020204" pitchFamily="34" charset="0"/>
                <a:ea typeface="ＭＳ Ｐゴシック" panose="020B0600070205080204" pitchFamily="34" charset="-128"/>
                <a:cs typeface="Helvetica" pitchFamily="2" charset="0"/>
              </a:rPr>
              <a:t>;</a:t>
            </a:r>
          </a:p>
          <a:p>
            <a:pPr marL="1381125" lvl="2" indent="-457200">
              <a:buFont typeface="Wingdings" pitchFamily="2" charset="2"/>
              <a:buNone/>
            </a:pPr>
            <a:r>
              <a:rPr lang="en-US" altLang="en-US" sz="1600" dirty="0">
                <a:latin typeface="Arial" panose="020B0604020202020204" pitchFamily="34" charset="0"/>
                <a:ea typeface="ＭＳ Ｐゴシック" panose="020B0600070205080204" pitchFamily="34" charset="-128"/>
                <a:cs typeface="Helvetica" pitchFamily="2" charset="0"/>
              </a:rPr>
              <a:t>(D)	other </a:t>
            </a:r>
            <a:r>
              <a:rPr lang="en-US" altLang="en-US" sz="1600" u="sng" dirty="0">
                <a:latin typeface="Arial" panose="020B0604020202020204" pitchFamily="34" charset="0"/>
                <a:ea typeface="ＭＳ Ｐゴシック" panose="020B0600070205080204" pitchFamily="34" charset="-128"/>
                <a:cs typeface="Helvetica" pitchFamily="2" charset="0"/>
              </a:rPr>
              <a:t>revenues or receipts</a:t>
            </a:r>
            <a:r>
              <a:rPr lang="en-US" altLang="en-US" sz="1600" dirty="0">
                <a:latin typeface="Arial" panose="020B0604020202020204" pitchFamily="34" charset="0"/>
                <a:ea typeface="ＭＳ Ｐゴシック" panose="020B0600070205080204" pitchFamily="34" charset="-128"/>
                <a:cs typeface="Helvetica" pitchFamily="2" charset="0"/>
              </a:rPr>
              <a:t> derived from particular functions of the debtor, whether or not the debtor has other functions; or</a:t>
            </a:r>
          </a:p>
          <a:p>
            <a:pPr marL="1381125" lvl="2" indent="-457200">
              <a:buFont typeface="Wingdings" pitchFamily="2" charset="2"/>
              <a:buNone/>
            </a:pPr>
            <a:r>
              <a:rPr lang="en-US" altLang="en-US" sz="1600" dirty="0">
                <a:latin typeface="Arial" panose="020B0604020202020204" pitchFamily="34" charset="0"/>
                <a:ea typeface="ＭＳ Ｐゴシック" panose="020B0600070205080204" pitchFamily="34" charset="-128"/>
                <a:cs typeface="Helvetica" pitchFamily="2" charset="0"/>
              </a:rPr>
              <a:t>(E)	</a:t>
            </a:r>
            <a:r>
              <a:rPr lang="en-US" altLang="en-US" sz="1600" u="sng" dirty="0">
                <a:latin typeface="Arial" panose="020B0604020202020204" pitchFamily="34" charset="0"/>
                <a:ea typeface="ＭＳ Ｐゴシック" panose="020B0600070205080204" pitchFamily="34" charset="-128"/>
                <a:cs typeface="Helvetica" pitchFamily="2" charset="0"/>
              </a:rPr>
              <a:t>taxes specifically levied to finance one or more projects or systems</a:t>
            </a:r>
            <a:r>
              <a:rPr lang="en-US" altLang="en-US" sz="1600" dirty="0">
                <a:latin typeface="Arial" panose="020B0604020202020204" pitchFamily="34" charset="0"/>
                <a:ea typeface="ＭＳ Ｐゴシック" panose="020B0600070205080204" pitchFamily="34" charset="-128"/>
                <a:cs typeface="Helvetica" pitchFamily="2" charset="0"/>
              </a:rPr>
              <a:t>, excluding receipts from general property, sales, or income taxes (other than tax-increment financing) levied to finance the general purposes of the debtor.</a:t>
            </a:r>
          </a:p>
        </p:txBody>
      </p:sp>
      <p:sp>
        <p:nvSpPr>
          <p:cNvPr id="31746" name="Slide Number Placeholder 3">
            <a:extLst>
              <a:ext uri="{FF2B5EF4-FFF2-40B4-BE49-F238E27FC236}">
                <a16:creationId xmlns:a16="http://schemas.microsoft.com/office/drawing/2014/main" xmlns:p14="http://schemas.microsoft.com/office/powerpoint/2010/main" xmlns:a14="http://schemas.microsoft.com/office/drawing/2010/main" xmlns="" id="{6A5A49CC-C9A0-2249-B115-27A8C03AE05E}"/>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7BD70546-A6CE-6947-91A9-BEB1179DC153}" type="slidenum">
              <a:rPr lang="en-US" altLang="en-US" sz="1000" smtClean="0">
                <a:solidFill>
                  <a:srgbClr val="FFFFFF"/>
                </a:solidFill>
              </a:rPr>
              <a:pPr>
                <a:spcBef>
                  <a:spcPct val="0"/>
                </a:spcBef>
                <a:buFontTx/>
                <a:buNone/>
              </a:pPr>
              <a:t>72</a:t>
            </a:fld>
            <a:endParaRPr lang="en-US" altLang="en-US" sz="1000" dirty="0">
              <a:solidFill>
                <a:srgbClr val="FFFFFF"/>
              </a:solidFill>
            </a:endParaRPr>
          </a:p>
        </p:txBody>
      </p:sp>
      <p:sp>
        <p:nvSpPr>
          <p:cNvPr id="31747" name="Title 11">
            <a:extLst>
              <a:ext uri="{FF2B5EF4-FFF2-40B4-BE49-F238E27FC236}">
                <a16:creationId xmlns:a16="http://schemas.microsoft.com/office/drawing/2014/main" xmlns:p14="http://schemas.microsoft.com/office/powerpoint/2010/main" xmlns:a14="http://schemas.microsoft.com/office/drawing/2010/main" xmlns="" id="{A8A3B810-306C-B540-9226-D8EC629124ED}"/>
              </a:ext>
            </a:extLst>
          </p:cNvPr>
          <p:cNvSpPr>
            <a:spLocks noGrp="1"/>
          </p:cNvSpPr>
          <p:nvPr>
            <p:ph type="title"/>
          </p:nvPr>
        </p:nvSpPr>
        <p:spPr/>
        <p:txBody>
          <a:bodyPr/>
          <a:lstStyle/>
          <a:p>
            <a:pPr marL="635000" indent="-635000"/>
            <a:r>
              <a:rPr lang="en-US" altLang="en-US" dirty="0">
                <a:latin typeface="Arial" panose="020B0604020202020204" pitchFamily="34" charset="0"/>
                <a:ea typeface="ＭＳ Ｐゴシック" panose="020B0600070205080204" pitchFamily="34" charset="-128"/>
                <a:cs typeface="Helvetica" pitchFamily="2" charset="0"/>
              </a:rPr>
              <a:t>V.	Special Revenues</a:t>
            </a:r>
          </a:p>
        </p:txBody>
      </p:sp>
    </p:spTree>
    <p:extLst>
      <p:ext uri="{BB962C8B-B14F-4D97-AF65-F5344CB8AC3E}">
        <p14:creationId xmlns:p14="http://schemas.microsoft.com/office/powerpoint/2010/main" val="245827964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a14="http://schemas.microsoft.com/office/drawing/2010/main" xmlns="" id="{09C957D7-8F76-6644-9E7A-9070A651C160}"/>
              </a:ext>
            </a:extLst>
          </p:cNvPr>
          <p:cNvSpPr>
            <a:spLocks noGrp="1"/>
          </p:cNvSpPr>
          <p:nvPr>
            <p:ph idx="1"/>
          </p:nvPr>
        </p:nvSpPr>
        <p:spPr/>
        <p:txBody>
          <a:bodyPr/>
          <a:lstStyle/>
          <a:p>
            <a:pPr marL="466725" lvl="1" indent="-458788">
              <a:spcAft>
                <a:spcPts val="0"/>
              </a:spcAft>
              <a:buFont typeface="Arial" charset="0"/>
              <a:buNone/>
              <a:defRPr/>
            </a:pPr>
            <a:r>
              <a:rPr lang="en-US" altLang="en-US" sz="2400" dirty="0">
                <a:latin typeface="Arial" charset="0"/>
                <a:ea typeface="ＭＳ Ｐゴシック" charset="-128"/>
                <a:cs typeface="Helvetica" charset="0"/>
              </a:rPr>
              <a:t>B.	</a:t>
            </a:r>
            <a:r>
              <a:rPr lang="en-US" altLang="en-US" sz="2400" u="sng" dirty="0">
                <a:latin typeface="Arial" charset="0"/>
                <a:ea typeface="ＭＳ Ｐゴシック" charset="-128"/>
                <a:cs typeface="Helvetica" charset="0"/>
              </a:rPr>
              <a:t>What is a special revenue</a:t>
            </a:r>
            <a:r>
              <a:rPr lang="en-US" altLang="en-US" sz="2400" dirty="0">
                <a:latin typeface="Arial" charset="0"/>
                <a:ea typeface="ＭＳ Ｐゴシック" charset="-128"/>
                <a:cs typeface="Helvetica" charset="0"/>
              </a:rPr>
              <a:t>?</a:t>
            </a:r>
          </a:p>
          <a:p>
            <a:pPr marL="919163" lvl="1" indent="-452438">
              <a:spcAft>
                <a:spcPts val="0"/>
              </a:spcAft>
              <a:buNone/>
              <a:defRPr/>
            </a:pPr>
            <a:r>
              <a:rPr lang="en-US" altLang="en-US" dirty="0">
                <a:latin typeface="Arial" charset="0"/>
                <a:ea typeface="ＭＳ Ｐゴシック" charset="-128"/>
                <a:cs typeface="Helvetica" charset="0"/>
              </a:rPr>
              <a:t>1.	Every state provides for some form of special revenue bonds and, in certain cases, the special revenue pledge can be granted for general obligation debt.</a:t>
            </a:r>
          </a:p>
          <a:p>
            <a:pPr marL="919163" lvl="1" indent="-452438">
              <a:spcAft>
                <a:spcPts val="0"/>
              </a:spcAft>
              <a:buNone/>
              <a:defRPr/>
            </a:pPr>
            <a:r>
              <a:rPr lang="en-US" altLang="en-US" dirty="0">
                <a:latin typeface="Arial" charset="0"/>
                <a:ea typeface="ＭＳ Ｐゴシック" charset="-128"/>
                <a:cs typeface="Helvetica" charset="0"/>
              </a:rPr>
              <a:t>2.	A special revenue pledge is one that promises to pay the debt from a pledge or dedication of revenues from a specific source or governmental enterprise, special excise taxes, incremental tax receipts for tax increment financing, revenues derived from a particular governmental function, taxes levied to finance a project or system (except for general sales, property and income taxes levied for general purposes).</a:t>
            </a:r>
          </a:p>
        </p:txBody>
      </p:sp>
      <p:sp>
        <p:nvSpPr>
          <p:cNvPr id="32770" name="Slide Number Placeholder 3">
            <a:extLst>
              <a:ext uri="{FF2B5EF4-FFF2-40B4-BE49-F238E27FC236}">
                <a16:creationId xmlns:a16="http://schemas.microsoft.com/office/drawing/2014/main" xmlns:p14="http://schemas.microsoft.com/office/powerpoint/2010/main" xmlns:a14="http://schemas.microsoft.com/office/drawing/2010/main" xmlns="" id="{F3EDC7BA-A84B-2545-8812-6E1BCCE83171}"/>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704909D5-C31C-0846-84E6-9127D109CFBF}" type="slidenum">
              <a:rPr lang="en-US" altLang="en-US" sz="1000" smtClean="0">
                <a:solidFill>
                  <a:srgbClr val="FFFFFF"/>
                </a:solidFill>
              </a:rPr>
              <a:pPr>
                <a:spcBef>
                  <a:spcPct val="0"/>
                </a:spcBef>
                <a:buFontTx/>
                <a:buNone/>
              </a:pPr>
              <a:t>73</a:t>
            </a:fld>
            <a:endParaRPr lang="en-US" altLang="en-US" sz="1000" dirty="0">
              <a:solidFill>
                <a:srgbClr val="FFFFFF"/>
              </a:solidFill>
            </a:endParaRPr>
          </a:p>
        </p:txBody>
      </p:sp>
      <p:sp>
        <p:nvSpPr>
          <p:cNvPr id="7" name="Title 11">
            <a:extLst>
              <a:ext uri="{FF2B5EF4-FFF2-40B4-BE49-F238E27FC236}">
                <a16:creationId xmlns:a16="http://schemas.microsoft.com/office/drawing/2014/main" xmlns:p14="http://schemas.microsoft.com/office/powerpoint/2010/main" xmlns:a14="http://schemas.microsoft.com/office/drawing/2010/main" xmlns="" id="{B2654BC5-5B34-9B43-84D2-D4DF63F25112}"/>
              </a:ext>
            </a:extLst>
          </p:cNvPr>
          <p:cNvSpPr>
            <a:spLocks noGrp="1"/>
          </p:cNvSpPr>
          <p:nvPr>
            <p:ph type="title"/>
          </p:nvPr>
        </p:nvSpPr>
        <p:spPr>
          <a:xfrm>
            <a:off x="457200" y="274638"/>
            <a:ext cx="8229600" cy="1143000"/>
          </a:xfrm>
        </p:spPr>
        <p:txBody>
          <a:bodyPr/>
          <a:lstStyle/>
          <a:p>
            <a:pPr marL="635000" indent="-635000"/>
            <a:r>
              <a:rPr lang="en-US" altLang="en-US" dirty="0">
                <a:latin typeface="Arial" panose="020B0604020202020204" pitchFamily="34" charset="0"/>
                <a:ea typeface="ＭＳ Ｐゴシック" panose="020B0600070205080204" pitchFamily="34" charset="-128"/>
                <a:cs typeface="Helvetica" pitchFamily="2" charset="0"/>
              </a:rPr>
              <a:t>V.	Special Revenues</a:t>
            </a:r>
          </a:p>
        </p:txBody>
      </p:sp>
    </p:spTree>
    <p:extLst>
      <p:ext uri="{BB962C8B-B14F-4D97-AF65-F5344CB8AC3E}">
        <p14:creationId xmlns:p14="http://schemas.microsoft.com/office/powerpoint/2010/main" val="292156096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1">
            <a:extLst>
              <a:ext uri="{FF2B5EF4-FFF2-40B4-BE49-F238E27FC236}">
                <a16:creationId xmlns:a16="http://schemas.microsoft.com/office/drawing/2014/main" xmlns:p14="http://schemas.microsoft.com/office/powerpoint/2010/main" xmlns:a14="http://schemas.microsoft.com/office/drawing/2010/main" xmlns="" id="{010AC1FE-AABB-7E43-BBF6-7F44E532B1FB}"/>
              </a:ext>
            </a:extLst>
          </p:cNvPr>
          <p:cNvSpPr>
            <a:spLocks noGrp="1"/>
          </p:cNvSpPr>
          <p:nvPr>
            <p:ph type="title"/>
          </p:nvPr>
        </p:nvSpPr>
        <p:spPr/>
        <p:txBody>
          <a:bodyPr/>
          <a:lstStyle/>
          <a:p>
            <a:pPr marL="685800" indent="-685800"/>
            <a:r>
              <a:rPr lang="en-US" altLang="en-US" dirty="0">
                <a:latin typeface="Arial" panose="020B0604020202020204" pitchFamily="34" charset="0"/>
                <a:ea typeface="ＭＳ Ｐゴシック" panose="020B0600070205080204" pitchFamily="34" charset="-128"/>
                <a:cs typeface="Helvetica" pitchFamily="2" charset="0"/>
              </a:rPr>
              <a:t>VI.	The Benefits of</a:t>
            </a:r>
            <a:br>
              <a:rPr lang="en-US" altLang="en-US" dirty="0">
                <a:latin typeface="Arial" panose="020B0604020202020204" pitchFamily="34" charset="0"/>
                <a:ea typeface="ＭＳ Ｐゴシック" panose="020B0600070205080204" pitchFamily="34" charset="-128"/>
                <a:cs typeface="Helvetica" pitchFamily="2" charset="0"/>
              </a:rPr>
            </a:br>
            <a:r>
              <a:rPr lang="en-US" altLang="en-US" dirty="0">
                <a:latin typeface="Arial" panose="020B0604020202020204" pitchFamily="34" charset="0"/>
                <a:ea typeface="ＭＳ Ｐゴシック" panose="020B0600070205080204" pitchFamily="34" charset="-128"/>
                <a:cs typeface="Helvetica" pitchFamily="2" charset="0"/>
              </a:rPr>
              <a:t>Special Revenues Bonds</a:t>
            </a:r>
          </a:p>
        </p:txBody>
      </p:sp>
      <p:sp>
        <p:nvSpPr>
          <p:cNvPr id="34818" name="Slide Number Placeholder 3">
            <a:extLst>
              <a:ext uri="{FF2B5EF4-FFF2-40B4-BE49-F238E27FC236}">
                <a16:creationId xmlns:a16="http://schemas.microsoft.com/office/drawing/2014/main" xmlns:p14="http://schemas.microsoft.com/office/powerpoint/2010/main" xmlns:a14="http://schemas.microsoft.com/office/drawing/2010/main" xmlns="" id="{0E959F1B-F741-CC45-850B-179D0491A94F}"/>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49E8605B-7D80-4B4F-BCD3-CC9E1A57F08C}" type="slidenum">
              <a:rPr lang="en-US" altLang="en-US" sz="1000" smtClean="0">
                <a:solidFill>
                  <a:srgbClr val="FFFFFF"/>
                </a:solidFill>
              </a:rPr>
              <a:pPr>
                <a:spcBef>
                  <a:spcPct val="0"/>
                </a:spcBef>
                <a:buFontTx/>
                <a:buNone/>
              </a:pPr>
              <a:t>74</a:t>
            </a:fld>
            <a:endParaRPr lang="en-US" altLang="en-US" sz="1000" dirty="0">
              <a:solidFill>
                <a:srgbClr val="FFFFFF"/>
              </a:solidFill>
            </a:endParaRPr>
          </a:p>
        </p:txBody>
      </p:sp>
      <p:sp>
        <p:nvSpPr>
          <p:cNvPr id="6" name="Content Placeholder 2">
            <a:extLst>
              <a:ext uri="{FF2B5EF4-FFF2-40B4-BE49-F238E27FC236}">
                <a16:creationId xmlns:a16="http://schemas.microsoft.com/office/drawing/2014/main" xmlns:p14="http://schemas.microsoft.com/office/powerpoint/2010/main" xmlns:a14="http://schemas.microsoft.com/office/drawing/2010/main" xmlns="" id="{C5213244-476E-B942-9728-5495345E327E}"/>
              </a:ext>
            </a:extLst>
          </p:cNvPr>
          <p:cNvSpPr>
            <a:spLocks noGrp="1"/>
          </p:cNvSpPr>
          <p:nvPr>
            <p:ph idx="1"/>
          </p:nvPr>
        </p:nvSpPr>
        <p:spPr/>
        <p:txBody>
          <a:bodyPr/>
          <a:lstStyle/>
          <a:p>
            <a:pPr marL="0" indent="0">
              <a:buFont typeface="Wingdings" charset="2"/>
              <a:buNone/>
              <a:defRPr/>
            </a:pPr>
            <a:r>
              <a:rPr lang="en-US" u="sng" dirty="0">
                <a:latin typeface="Arial" charset="0"/>
                <a:ea typeface="ＭＳ Ｐゴシック" charset="-128"/>
              </a:rPr>
              <a:t>What are the benefits of statutory liens and special revenues</a:t>
            </a:r>
            <a:r>
              <a:rPr lang="en-US" dirty="0">
                <a:latin typeface="Arial" charset="0"/>
                <a:ea typeface="ＭＳ Ｐゴシック" charset="-128"/>
              </a:rPr>
              <a:t>?</a:t>
            </a:r>
          </a:p>
          <a:p>
            <a:pPr marL="862013" lvl="1" indent="-461963">
              <a:buNone/>
              <a:defRPr/>
            </a:pPr>
            <a:r>
              <a:rPr lang="en-US" altLang="en-US" dirty="0">
                <a:latin typeface="Arial" charset="0"/>
                <a:ea typeface="ＭＳ Ｐゴシック" charset="-128"/>
                <a:cs typeface="Helvetica" charset="0"/>
              </a:rPr>
              <a:t>1.	</a:t>
            </a:r>
            <a:r>
              <a:rPr lang="en-US" altLang="en-US" u="sng" dirty="0">
                <a:latin typeface="Arial" charset="0"/>
                <a:ea typeface="ＭＳ Ｐゴシック" charset="-128"/>
                <a:cs typeface="Helvetica" charset="0"/>
              </a:rPr>
              <a:t>Create predictable priorities in Chapter 9</a:t>
            </a:r>
            <a:r>
              <a:rPr lang="en-US" altLang="en-US" dirty="0">
                <a:latin typeface="Arial" charset="0"/>
                <a:ea typeface="ＭＳ Ｐゴシック" charset="-128"/>
                <a:cs typeface="Helvetica" charset="0"/>
              </a:rPr>
              <a:t>. These types of financings are intended to create predictable priorities in Chapter 9 so municipal bond market participants can be protected by a predictable result.</a:t>
            </a:r>
          </a:p>
          <a:p>
            <a:pPr marL="862013" lvl="1" indent="-461963">
              <a:buNone/>
              <a:defRPr/>
            </a:pPr>
            <a:r>
              <a:rPr lang="en-US" dirty="0">
                <a:latin typeface="Arial" charset="0"/>
                <a:ea typeface="ＭＳ Ｐゴシック" charset="-128"/>
              </a:rPr>
              <a:t>2.	</a:t>
            </a:r>
            <a:r>
              <a:rPr lang="en-US" altLang="en-US" u="sng" dirty="0">
                <a:latin typeface="Arial" charset="0"/>
                <a:ea typeface="ＭＳ Ｐゴシック" charset="-128"/>
                <a:cs typeface="Helvetica" charset="0"/>
              </a:rPr>
              <a:t>Outside Chapter 9 payment is enforceable</a:t>
            </a:r>
            <a:r>
              <a:rPr lang="en-US" altLang="en-US" dirty="0">
                <a:latin typeface="Arial" charset="0"/>
                <a:ea typeface="ＭＳ Ｐゴシック" charset="-128"/>
                <a:cs typeface="Helvetica" charset="0"/>
              </a:rPr>
              <a:t>. Outside of a Chapter 9 proceeding, participants would be protected through enforcing payment by writ of mandamus or other remedies and the fact that a governmental officer must comply with the mandate of state law or suffer the penalties.</a:t>
            </a:r>
          </a:p>
        </p:txBody>
      </p:sp>
    </p:spTree>
    <p:extLst>
      <p:ext uri="{BB962C8B-B14F-4D97-AF65-F5344CB8AC3E}">
        <p14:creationId xmlns:p14="http://schemas.microsoft.com/office/powerpoint/2010/main" val="124666559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1">
            <a:extLst>
              <a:ext uri="{FF2B5EF4-FFF2-40B4-BE49-F238E27FC236}">
                <a16:creationId xmlns:a16="http://schemas.microsoft.com/office/drawing/2014/main" xmlns:p14="http://schemas.microsoft.com/office/powerpoint/2010/main" xmlns:a14="http://schemas.microsoft.com/office/drawing/2010/main" xmlns="" id="{010AC1FE-AABB-7E43-BBF6-7F44E532B1FB}"/>
              </a:ext>
            </a:extLst>
          </p:cNvPr>
          <p:cNvSpPr>
            <a:spLocks noGrp="1"/>
          </p:cNvSpPr>
          <p:nvPr>
            <p:ph type="title"/>
          </p:nvPr>
        </p:nvSpPr>
        <p:spPr/>
        <p:txBody>
          <a:bodyPr/>
          <a:lstStyle/>
          <a:p>
            <a:pPr marL="685800" indent="-685800"/>
            <a:r>
              <a:rPr lang="en-US" altLang="en-US" dirty="0">
                <a:latin typeface="Arial" panose="020B0604020202020204" pitchFamily="34" charset="0"/>
                <a:ea typeface="ＭＳ Ｐゴシック" panose="020B0600070205080204" pitchFamily="34" charset="-128"/>
                <a:cs typeface="Helvetica" pitchFamily="2" charset="0"/>
              </a:rPr>
              <a:t>VI.	The Benefits of</a:t>
            </a:r>
            <a:br>
              <a:rPr lang="en-US" altLang="en-US" dirty="0">
                <a:latin typeface="Arial" panose="020B0604020202020204" pitchFamily="34" charset="0"/>
                <a:ea typeface="ＭＳ Ｐゴシック" panose="020B0600070205080204" pitchFamily="34" charset="-128"/>
                <a:cs typeface="Helvetica" pitchFamily="2" charset="0"/>
              </a:rPr>
            </a:br>
            <a:r>
              <a:rPr lang="en-US" altLang="en-US" dirty="0">
                <a:latin typeface="Arial" panose="020B0604020202020204" pitchFamily="34" charset="0"/>
                <a:ea typeface="ＭＳ Ｐゴシック" panose="020B0600070205080204" pitchFamily="34" charset="-128"/>
                <a:cs typeface="Helvetica" pitchFamily="2" charset="0"/>
              </a:rPr>
              <a:t>Special Revenues Bonds</a:t>
            </a:r>
          </a:p>
        </p:txBody>
      </p:sp>
      <p:sp>
        <p:nvSpPr>
          <p:cNvPr id="34818" name="Slide Number Placeholder 3">
            <a:extLst>
              <a:ext uri="{FF2B5EF4-FFF2-40B4-BE49-F238E27FC236}">
                <a16:creationId xmlns:a16="http://schemas.microsoft.com/office/drawing/2014/main" xmlns:p14="http://schemas.microsoft.com/office/powerpoint/2010/main" xmlns:a14="http://schemas.microsoft.com/office/drawing/2010/main" xmlns="" id="{0E959F1B-F741-CC45-850B-179D0491A94F}"/>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49E8605B-7D80-4B4F-BCD3-CC9E1A57F08C}" type="slidenum">
              <a:rPr lang="en-US" altLang="en-US" sz="1000" smtClean="0">
                <a:solidFill>
                  <a:srgbClr val="FFFFFF"/>
                </a:solidFill>
              </a:rPr>
              <a:pPr>
                <a:spcBef>
                  <a:spcPct val="0"/>
                </a:spcBef>
                <a:buFontTx/>
                <a:buNone/>
              </a:pPr>
              <a:t>75</a:t>
            </a:fld>
            <a:endParaRPr lang="en-US" altLang="en-US" sz="1000" dirty="0">
              <a:solidFill>
                <a:srgbClr val="FFFFFF"/>
              </a:solidFill>
            </a:endParaRPr>
          </a:p>
        </p:txBody>
      </p:sp>
      <p:sp>
        <p:nvSpPr>
          <p:cNvPr id="6" name="Content Placeholder 2">
            <a:extLst>
              <a:ext uri="{FF2B5EF4-FFF2-40B4-BE49-F238E27FC236}">
                <a16:creationId xmlns:a16="http://schemas.microsoft.com/office/drawing/2014/main" xmlns:p14="http://schemas.microsoft.com/office/powerpoint/2010/main" xmlns:a14="http://schemas.microsoft.com/office/drawing/2010/main" xmlns="" id="{C5213244-476E-B942-9728-5495345E327E}"/>
              </a:ext>
            </a:extLst>
          </p:cNvPr>
          <p:cNvSpPr>
            <a:spLocks noGrp="1"/>
          </p:cNvSpPr>
          <p:nvPr>
            <p:ph idx="1"/>
          </p:nvPr>
        </p:nvSpPr>
        <p:spPr/>
        <p:txBody>
          <a:bodyPr/>
          <a:lstStyle/>
          <a:p>
            <a:pPr marL="862013" lvl="1" indent="-461963">
              <a:buNone/>
              <a:defRPr/>
            </a:pPr>
            <a:r>
              <a:rPr lang="en-US" dirty="0">
                <a:latin typeface="Arial" charset="0"/>
                <a:ea typeface="ＭＳ Ｐゴシック" charset="-128"/>
              </a:rPr>
              <a:t>3.	</a:t>
            </a:r>
            <a:r>
              <a:rPr lang="en-US" altLang="en-US" u="sng" dirty="0">
                <a:latin typeface="Arial" charset="0"/>
                <a:ea typeface="ＭＳ Ｐゴシック" charset="-128"/>
                <a:cs typeface="Helvetica" charset="0"/>
              </a:rPr>
              <a:t>Assured payment is the intended result</a:t>
            </a:r>
            <a:r>
              <a:rPr lang="en-US" altLang="en-US" dirty="0">
                <a:latin typeface="Arial" charset="0"/>
                <a:ea typeface="ＭＳ Ｐゴシック" charset="-128"/>
                <a:cs typeface="Helvetica" charset="0"/>
              </a:rPr>
              <a:t>. In Chapter 9, there is intended to be established priority and assurance of payment so that governmental bodies suffering from temporary illiquidity would have access to the municipal bond market with a dedicated source of payment that would survive Chapter 9. (</a:t>
            </a:r>
            <a:r>
              <a:rPr lang="en-US" altLang="en-US" i="1" dirty="0">
                <a:latin typeface="Arial" charset="0"/>
                <a:ea typeface="ＭＳ Ｐゴシック" charset="-128"/>
                <a:cs typeface="Helvetica" charset="0"/>
              </a:rPr>
              <a:t>See</a:t>
            </a:r>
            <a:r>
              <a:rPr lang="en-US" altLang="en-US" dirty="0">
                <a:latin typeface="Arial" charset="0"/>
                <a:ea typeface="ＭＳ Ｐゴシック" charset="-128"/>
                <a:cs typeface="Helvetica" charset="0"/>
              </a:rPr>
              <a:t> legislative history of 1988 Amendments to the Bankruptcy Code regarding solving the dilemma of the City of Cleveland in 1978.)</a:t>
            </a:r>
            <a:endParaRPr lang="en-US" dirty="0"/>
          </a:p>
        </p:txBody>
      </p:sp>
    </p:spTree>
    <p:extLst>
      <p:ext uri="{BB962C8B-B14F-4D97-AF65-F5344CB8AC3E}">
        <p14:creationId xmlns:p14="http://schemas.microsoft.com/office/powerpoint/2010/main" val="246371983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Number Placeholder 3">
            <a:extLst>
              <a:ext uri="{FF2B5EF4-FFF2-40B4-BE49-F238E27FC236}">
                <a16:creationId xmlns:a16="http://schemas.microsoft.com/office/drawing/2014/main" xmlns:p14="http://schemas.microsoft.com/office/powerpoint/2010/main" xmlns:a14="http://schemas.microsoft.com/office/drawing/2010/main" xmlns="" id="{C67D908E-81DF-5D45-914A-499B7B2F03D2}"/>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1C01E58C-E709-6247-9E80-E06706E482FF}" type="slidenum">
              <a:rPr lang="en-US" altLang="en-US" sz="1000" smtClean="0">
                <a:solidFill>
                  <a:srgbClr val="FFFFFF"/>
                </a:solidFill>
              </a:rPr>
              <a:pPr>
                <a:spcBef>
                  <a:spcPct val="0"/>
                </a:spcBef>
                <a:buFontTx/>
                <a:buNone/>
              </a:pPr>
              <a:t>76</a:t>
            </a:fld>
            <a:endParaRPr lang="en-US" altLang="en-US" sz="1000" dirty="0">
              <a:solidFill>
                <a:srgbClr val="FFFFFF"/>
              </a:solidFill>
            </a:endParaRPr>
          </a:p>
        </p:txBody>
      </p:sp>
      <p:sp>
        <p:nvSpPr>
          <p:cNvPr id="51202" name="Content Placeholder 2">
            <a:extLst>
              <a:ext uri="{FF2B5EF4-FFF2-40B4-BE49-F238E27FC236}">
                <a16:creationId xmlns:a16="http://schemas.microsoft.com/office/drawing/2014/main" xmlns:p14="http://schemas.microsoft.com/office/powerpoint/2010/main" xmlns:a14="http://schemas.microsoft.com/office/drawing/2010/main" xmlns="" id="{B7219663-F91C-5345-A5AB-C4A85EF99DFA}"/>
              </a:ext>
            </a:extLst>
          </p:cNvPr>
          <p:cNvSpPr>
            <a:spLocks noGrp="1" noChangeArrowheads="1"/>
          </p:cNvSpPr>
          <p:nvPr>
            <p:ph idx="1"/>
          </p:nvPr>
        </p:nvSpPr>
        <p:spPr/>
        <p:txBody>
          <a:bodyPr/>
          <a:lstStyle/>
          <a:p>
            <a:pPr marL="461963" indent="-461963">
              <a:buFont typeface="Wingdings" pitchFamily="2" charset="2"/>
              <a:buNone/>
            </a:pPr>
            <a:r>
              <a:rPr lang="en-US" altLang="en-US" dirty="0">
                <a:latin typeface="Arial" panose="020B0604020202020204" pitchFamily="34" charset="0"/>
                <a:ea typeface="ＭＳ Ｐゴシック" panose="020B0600070205080204" pitchFamily="34" charset="-128"/>
                <a:cs typeface="Helvetica" pitchFamily="2" charset="0"/>
              </a:rPr>
              <a:t>A.	</a:t>
            </a:r>
            <a:r>
              <a:rPr lang="en-US" altLang="en-US" u="sng" dirty="0">
                <a:latin typeface="Arial" panose="020B0604020202020204" pitchFamily="34" charset="0"/>
                <a:ea typeface="ＭＳ Ｐゴシック" panose="020B0600070205080204" pitchFamily="34" charset="-128"/>
                <a:cs typeface="Helvetica" pitchFamily="2" charset="0"/>
              </a:rPr>
              <a:t>The legislative history of the 1988 Amendments supports the timely and unimpaired payments of special revenues</a:t>
            </a:r>
            <a:r>
              <a:rPr lang="en-US" altLang="en-US" dirty="0">
                <a:latin typeface="Arial" panose="020B0604020202020204" pitchFamily="34" charset="0"/>
                <a:ea typeface="ＭＳ Ｐゴシック" panose="020B0600070205080204" pitchFamily="34" charset="-128"/>
                <a:cs typeface="Helvetica" pitchFamily="2" charset="0"/>
              </a:rPr>
              <a:t>:</a:t>
            </a:r>
          </a:p>
          <a:p>
            <a:pPr marL="919163" lvl="1" indent="-458788">
              <a:spcAft>
                <a:spcPts val="0"/>
              </a:spcAft>
              <a:buNone/>
            </a:pPr>
            <a:r>
              <a:rPr lang="en-US" altLang="en-US" sz="1950" dirty="0">
                <a:latin typeface="Arial" panose="020B0604020202020204" pitchFamily="34" charset="0"/>
                <a:ea typeface="ＭＳ Ｐゴシック" panose="020B0600070205080204" pitchFamily="34" charset="-128"/>
                <a:cs typeface="Helvetica" pitchFamily="2" charset="0"/>
              </a:rPr>
              <a:t>1.	The 1988 Amendments incorporated the special revenue protections into Chapter 9.</a:t>
            </a:r>
          </a:p>
          <a:p>
            <a:pPr marL="919163" lvl="1" indent="-458788">
              <a:spcAft>
                <a:spcPts val="0"/>
              </a:spcAft>
              <a:buNone/>
            </a:pPr>
            <a:r>
              <a:rPr lang="en-US" altLang="en-US" sz="1950" dirty="0">
                <a:latin typeface="Arial" panose="020B0604020202020204" pitchFamily="34" charset="0"/>
                <a:ea typeface="ＭＳ Ｐゴシック" panose="020B0600070205080204" pitchFamily="34" charset="-128"/>
                <a:cs typeface="Helvetica" pitchFamily="2" charset="0"/>
              </a:rPr>
              <a:t>2.	The Senate Report accompanying the 1988 Amendments provided that the special revenue provisions were consistent with the understanding at the time that mandated timely payment of pledged revenues as the benefit of the nonrecourse bargain and the right of the revenue bondholders.</a:t>
            </a:r>
          </a:p>
          <a:p>
            <a:pPr marL="919163" lvl="1" indent="-458788">
              <a:spcAft>
                <a:spcPts val="0"/>
              </a:spcAft>
              <a:buNone/>
            </a:pPr>
            <a:r>
              <a:rPr lang="en-US" altLang="en-US" sz="1950" dirty="0">
                <a:latin typeface="Arial" panose="020B0604020202020204" pitchFamily="34" charset="0"/>
                <a:ea typeface="ＭＳ Ｐゴシック" panose="020B0600070205080204" pitchFamily="34" charset="-128"/>
                <a:cs typeface="Helvetica" pitchFamily="2" charset="0"/>
              </a:rPr>
              <a:t>3.	Previous case had recognized that such debt should be unimpaired and timely paid, including the </a:t>
            </a:r>
            <a:r>
              <a:rPr lang="en-US" altLang="en-US" sz="1950" i="1" dirty="0">
                <a:latin typeface="Arial" panose="020B0604020202020204" pitchFamily="34" charset="0"/>
                <a:ea typeface="ＭＳ Ｐゴシック" panose="020B0600070205080204" pitchFamily="34" charset="-128"/>
                <a:cs typeface="Helvetica" pitchFamily="2" charset="0"/>
              </a:rPr>
              <a:t>San Jose School District </a:t>
            </a:r>
            <a:r>
              <a:rPr lang="en-US" altLang="en-US" sz="1950" dirty="0">
                <a:latin typeface="Arial" panose="020B0604020202020204" pitchFamily="34" charset="0"/>
                <a:ea typeface="ＭＳ Ｐゴシック" panose="020B0600070205080204" pitchFamily="34" charset="-128"/>
                <a:cs typeface="Helvetica" pitchFamily="2" charset="0"/>
              </a:rPr>
              <a:t>case (discussed in following slides).</a:t>
            </a:r>
          </a:p>
        </p:txBody>
      </p:sp>
      <p:sp>
        <p:nvSpPr>
          <p:cNvPr id="51203" name="Title 11">
            <a:extLst>
              <a:ext uri="{FF2B5EF4-FFF2-40B4-BE49-F238E27FC236}">
                <a16:creationId xmlns:a16="http://schemas.microsoft.com/office/drawing/2014/main" xmlns:p14="http://schemas.microsoft.com/office/powerpoint/2010/main" xmlns:a14="http://schemas.microsoft.com/office/drawing/2010/main" xmlns="" id="{1C82C157-BFA4-2A4B-99F8-31770EAA2B3F}"/>
              </a:ext>
            </a:extLst>
          </p:cNvPr>
          <p:cNvSpPr>
            <a:spLocks noGrp="1"/>
          </p:cNvSpPr>
          <p:nvPr>
            <p:ph type="title"/>
          </p:nvPr>
        </p:nvSpPr>
        <p:spPr/>
        <p:txBody>
          <a:bodyPr/>
          <a:lstStyle/>
          <a:p>
            <a:pPr marL="917575" indent="-917575"/>
            <a:r>
              <a:rPr lang="en-US" altLang="en-US" dirty="0">
                <a:latin typeface="Arial" panose="020B0604020202020204" pitchFamily="34" charset="0"/>
                <a:ea typeface="ＭＳ Ｐゴシック" panose="020B0600070205080204" pitchFamily="34" charset="-128"/>
                <a:cs typeface="Helvetica" pitchFamily="2" charset="0"/>
              </a:rPr>
              <a:t>VII.	Legislative History</a:t>
            </a:r>
          </a:p>
        </p:txBody>
      </p:sp>
    </p:spTree>
    <p:extLst>
      <p:ext uri="{BB962C8B-B14F-4D97-AF65-F5344CB8AC3E}">
        <p14:creationId xmlns:p14="http://schemas.microsoft.com/office/powerpoint/2010/main" val="365517033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Number Placeholder 3">
            <a:extLst>
              <a:ext uri="{FF2B5EF4-FFF2-40B4-BE49-F238E27FC236}">
                <a16:creationId xmlns:a16="http://schemas.microsoft.com/office/drawing/2014/main" xmlns:p14="http://schemas.microsoft.com/office/powerpoint/2010/main" xmlns:a14="http://schemas.microsoft.com/office/drawing/2010/main" xmlns="" id="{AF5BFB96-43BE-674B-873D-DD74D1B117FB}"/>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D7474FCA-903C-D642-9CA5-C5DB3F0C3DE1}" type="slidenum">
              <a:rPr lang="en-US" altLang="en-US" sz="1000" smtClean="0">
                <a:solidFill>
                  <a:srgbClr val="FFFFFF"/>
                </a:solidFill>
              </a:rPr>
              <a:pPr>
                <a:spcBef>
                  <a:spcPct val="0"/>
                </a:spcBef>
                <a:buFontTx/>
                <a:buNone/>
              </a:pPr>
              <a:t>77</a:t>
            </a:fld>
            <a:endParaRPr lang="en-US" altLang="en-US" sz="1000" dirty="0">
              <a:solidFill>
                <a:srgbClr val="FFFFFF"/>
              </a:solidFill>
            </a:endParaRPr>
          </a:p>
        </p:txBody>
      </p:sp>
      <p:sp>
        <p:nvSpPr>
          <p:cNvPr id="52226" name="Content Placeholder 2">
            <a:extLst>
              <a:ext uri="{FF2B5EF4-FFF2-40B4-BE49-F238E27FC236}">
                <a16:creationId xmlns:a16="http://schemas.microsoft.com/office/drawing/2014/main" xmlns:p14="http://schemas.microsoft.com/office/powerpoint/2010/main" xmlns:a14="http://schemas.microsoft.com/office/drawing/2010/main" xmlns="" id="{780100A9-B89D-594C-B71F-6AB09B64091A}"/>
              </a:ext>
            </a:extLst>
          </p:cNvPr>
          <p:cNvSpPr>
            <a:spLocks noGrp="1" noChangeArrowheads="1"/>
          </p:cNvSpPr>
          <p:nvPr>
            <p:ph idx="1"/>
          </p:nvPr>
        </p:nvSpPr>
        <p:spPr/>
        <p:txBody>
          <a:bodyPr/>
          <a:lstStyle/>
          <a:p>
            <a:pPr marL="461963" indent="-461963">
              <a:buFont typeface="Wingdings" pitchFamily="2" charset="2"/>
              <a:buNone/>
            </a:pPr>
            <a:r>
              <a:rPr lang="en-US" altLang="en-US" dirty="0">
                <a:latin typeface="Arial" panose="020B0604020202020204" pitchFamily="34" charset="0"/>
                <a:ea typeface="ＭＳ Ｐゴシック" panose="020B0600070205080204" pitchFamily="34" charset="-128"/>
                <a:cs typeface="Helvetica" pitchFamily="2" charset="0"/>
              </a:rPr>
              <a:t>B.	</a:t>
            </a:r>
            <a:r>
              <a:rPr lang="en-US" altLang="en-US" u="sng" dirty="0">
                <a:latin typeface="Arial" panose="020B0604020202020204" pitchFamily="34" charset="0"/>
                <a:ea typeface="ＭＳ Ｐゴシック" panose="020B0600070205080204" pitchFamily="34" charset="-128"/>
                <a:cs typeface="Helvetica" pitchFamily="2" charset="0"/>
              </a:rPr>
              <a:t>The Senate Report for the 1988 Amendments regarding the prior San Jose case and the continuation of the pledged revenues in Chapter 9</a:t>
            </a:r>
            <a:r>
              <a:rPr lang="en-US" altLang="en-US" dirty="0">
                <a:latin typeface="Arial" panose="020B0604020202020204" pitchFamily="34" charset="0"/>
                <a:ea typeface="ＭＳ Ｐゴシック" panose="020B0600070205080204" pitchFamily="34" charset="-128"/>
                <a:cs typeface="Helvetica" pitchFamily="2" charset="0"/>
              </a:rPr>
              <a:t>:</a:t>
            </a:r>
          </a:p>
          <a:p>
            <a:pPr marL="919163" lvl="1" indent="-458788">
              <a:spcAft>
                <a:spcPts val="600"/>
              </a:spcAft>
              <a:buNone/>
            </a:pPr>
            <a:r>
              <a:rPr lang="en-US" altLang="en-US" dirty="0">
                <a:latin typeface="Arial" panose="020B0604020202020204" pitchFamily="34" charset="0"/>
                <a:ea typeface="ＭＳ Ｐゴシック" panose="020B0600070205080204" pitchFamily="34" charset="-128"/>
                <a:cs typeface="Helvetica" pitchFamily="2" charset="0"/>
              </a:rPr>
              <a:t>1.	"The application of Section 552 in a Chapter 9 bankruptcy proceeding may also defy practical reality and state law mandates. As in the case of the San Jose School District, </a:t>
            </a:r>
            <a:r>
              <a:rPr lang="en-US" altLang="en-US" i="1" dirty="0">
                <a:latin typeface="Arial" panose="020B0604020202020204" pitchFamily="34" charset="0"/>
                <a:ea typeface="ＭＳ Ｐゴシック" panose="020B0600070205080204" pitchFamily="34" charset="-128"/>
                <a:cs typeface="Helvetica" pitchFamily="2" charset="0"/>
              </a:rPr>
              <a:t>In re San Jose Unified School District</a:t>
            </a:r>
            <a:r>
              <a:rPr lang="en-US" altLang="en-US" dirty="0">
                <a:latin typeface="Arial" panose="020B0604020202020204" pitchFamily="34" charset="0"/>
                <a:ea typeface="ＭＳ Ｐゴシック" panose="020B0600070205080204" pitchFamily="34" charset="-128"/>
                <a:cs typeface="Helvetica" pitchFamily="2" charset="0"/>
              </a:rPr>
              <a:t>, No. 5-83-02387-A-9, (B.C.N.D. Cal. 1983), the continued payment of interest to bondholders not only helped ensure the debtor's continued access to credit markets but also helps fulfill the requirement of state law that such collected funds be used to pay bondholders. Cal. Educ. Code Ann. 15251." Senate Report at 6.</a:t>
            </a:r>
          </a:p>
        </p:txBody>
      </p:sp>
      <p:sp>
        <p:nvSpPr>
          <p:cNvPr id="7" name="Title 11">
            <a:extLst>
              <a:ext uri="{FF2B5EF4-FFF2-40B4-BE49-F238E27FC236}">
                <a16:creationId xmlns:a16="http://schemas.microsoft.com/office/drawing/2014/main" xmlns:p14="http://schemas.microsoft.com/office/powerpoint/2010/main" xmlns:a14="http://schemas.microsoft.com/office/drawing/2010/main" xmlns="" id="{2910906A-9E3F-674E-946F-BCE5CDC9F97D}"/>
              </a:ext>
            </a:extLst>
          </p:cNvPr>
          <p:cNvSpPr>
            <a:spLocks noGrp="1"/>
          </p:cNvSpPr>
          <p:nvPr>
            <p:ph type="title"/>
          </p:nvPr>
        </p:nvSpPr>
        <p:spPr>
          <a:xfrm>
            <a:off x="457200" y="274638"/>
            <a:ext cx="8229600" cy="1143000"/>
          </a:xfrm>
        </p:spPr>
        <p:txBody>
          <a:bodyPr/>
          <a:lstStyle/>
          <a:p>
            <a:pPr marL="917575" indent="-917575"/>
            <a:r>
              <a:rPr lang="en-US" altLang="en-US" dirty="0">
                <a:latin typeface="Arial" panose="020B0604020202020204" pitchFamily="34" charset="0"/>
                <a:ea typeface="ＭＳ Ｐゴシック" panose="020B0600070205080204" pitchFamily="34" charset="-128"/>
                <a:cs typeface="Helvetica" pitchFamily="2" charset="0"/>
              </a:rPr>
              <a:t>VII.	Legislative History</a:t>
            </a:r>
          </a:p>
        </p:txBody>
      </p:sp>
    </p:spTree>
    <p:extLst>
      <p:ext uri="{BB962C8B-B14F-4D97-AF65-F5344CB8AC3E}">
        <p14:creationId xmlns:p14="http://schemas.microsoft.com/office/powerpoint/2010/main" val="246689299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Number Placeholder 3">
            <a:extLst>
              <a:ext uri="{FF2B5EF4-FFF2-40B4-BE49-F238E27FC236}">
                <a16:creationId xmlns:a16="http://schemas.microsoft.com/office/drawing/2014/main" xmlns:p14="http://schemas.microsoft.com/office/powerpoint/2010/main" xmlns:a14="http://schemas.microsoft.com/office/drawing/2010/main" xmlns="" id="{AF5BFB96-43BE-674B-873D-DD74D1B117FB}"/>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D7474FCA-903C-D642-9CA5-C5DB3F0C3DE1}" type="slidenum">
              <a:rPr lang="en-US" altLang="en-US" sz="1000" smtClean="0">
                <a:solidFill>
                  <a:srgbClr val="FFFFFF"/>
                </a:solidFill>
              </a:rPr>
              <a:pPr>
                <a:spcBef>
                  <a:spcPct val="0"/>
                </a:spcBef>
                <a:buFontTx/>
                <a:buNone/>
              </a:pPr>
              <a:t>78</a:t>
            </a:fld>
            <a:endParaRPr lang="en-US" altLang="en-US" sz="1000" dirty="0">
              <a:solidFill>
                <a:srgbClr val="FFFFFF"/>
              </a:solidFill>
            </a:endParaRPr>
          </a:p>
        </p:txBody>
      </p:sp>
      <p:sp>
        <p:nvSpPr>
          <p:cNvPr id="52226" name="Content Placeholder 2">
            <a:extLst>
              <a:ext uri="{FF2B5EF4-FFF2-40B4-BE49-F238E27FC236}">
                <a16:creationId xmlns:a16="http://schemas.microsoft.com/office/drawing/2014/main" xmlns:p14="http://schemas.microsoft.com/office/powerpoint/2010/main" xmlns:a14="http://schemas.microsoft.com/office/drawing/2010/main" xmlns="" id="{780100A9-B89D-594C-B71F-6AB09B64091A}"/>
              </a:ext>
            </a:extLst>
          </p:cNvPr>
          <p:cNvSpPr>
            <a:spLocks noGrp="1" noChangeArrowheads="1"/>
          </p:cNvSpPr>
          <p:nvPr>
            <p:ph idx="1"/>
          </p:nvPr>
        </p:nvSpPr>
        <p:spPr/>
        <p:txBody>
          <a:bodyPr/>
          <a:lstStyle/>
          <a:p>
            <a:pPr marL="919163" lvl="1" indent="-458788">
              <a:spcAft>
                <a:spcPts val="600"/>
              </a:spcAft>
              <a:buNone/>
            </a:pPr>
            <a:r>
              <a:rPr lang="en-US" altLang="en-US" dirty="0">
                <a:latin typeface="Arial" panose="020B0604020202020204" pitchFamily="34" charset="0"/>
                <a:ea typeface="ＭＳ Ｐゴシック" panose="020B0600070205080204" pitchFamily="34" charset="-128"/>
                <a:cs typeface="Helvetica" pitchFamily="2" charset="0"/>
              </a:rPr>
              <a:t>2.	"Accordingly, as a practical matter, even though Section 552 of the Bankruptcy Code provides that the pledge is terminated, given the mandate of the law and the practical reality of municipal finance, a municipality might well attempt to ignore that provision and continue to pay the bondholders as originally promised. Municipalities, prior to and after the enactment of the Bankruptcy Code, have so acted, such as the San Jose School District …." Senate Report at 6.</a:t>
            </a:r>
          </a:p>
        </p:txBody>
      </p:sp>
      <p:sp>
        <p:nvSpPr>
          <p:cNvPr id="7" name="Title 11">
            <a:extLst>
              <a:ext uri="{FF2B5EF4-FFF2-40B4-BE49-F238E27FC236}">
                <a16:creationId xmlns:a16="http://schemas.microsoft.com/office/drawing/2014/main" xmlns:p14="http://schemas.microsoft.com/office/powerpoint/2010/main" xmlns:a14="http://schemas.microsoft.com/office/drawing/2010/main" xmlns="" id="{2910906A-9E3F-674E-946F-BCE5CDC9F97D}"/>
              </a:ext>
            </a:extLst>
          </p:cNvPr>
          <p:cNvSpPr>
            <a:spLocks noGrp="1"/>
          </p:cNvSpPr>
          <p:nvPr>
            <p:ph type="title"/>
          </p:nvPr>
        </p:nvSpPr>
        <p:spPr>
          <a:xfrm>
            <a:off x="457200" y="274638"/>
            <a:ext cx="8229600" cy="1143000"/>
          </a:xfrm>
        </p:spPr>
        <p:txBody>
          <a:bodyPr/>
          <a:lstStyle/>
          <a:p>
            <a:pPr marL="917575" indent="-917575"/>
            <a:r>
              <a:rPr lang="en-US" altLang="en-US" dirty="0">
                <a:latin typeface="Arial" panose="020B0604020202020204" pitchFamily="34" charset="0"/>
                <a:ea typeface="ＭＳ Ｐゴシック" panose="020B0600070205080204" pitchFamily="34" charset="-128"/>
                <a:cs typeface="Helvetica" pitchFamily="2" charset="0"/>
              </a:rPr>
              <a:t>VII.	Legislative History</a:t>
            </a:r>
          </a:p>
        </p:txBody>
      </p:sp>
    </p:spTree>
    <p:extLst>
      <p:ext uri="{BB962C8B-B14F-4D97-AF65-F5344CB8AC3E}">
        <p14:creationId xmlns:p14="http://schemas.microsoft.com/office/powerpoint/2010/main" val="2087306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charset="2"/>
              <a:buChar char="§"/>
              <a:defRPr sz="2400">
                <a:solidFill>
                  <a:srgbClr val="404040"/>
                </a:solidFill>
                <a:latin typeface="Arial" charset="0"/>
                <a:ea typeface="ＭＳ Ｐゴシック" charset="-128"/>
                <a:cs typeface="Helvetica" charset="0"/>
              </a:defRPr>
            </a:lvl1pPr>
            <a:lvl2pPr marL="37931725" indent="-37474525">
              <a:spcBef>
                <a:spcPct val="20000"/>
              </a:spcBef>
              <a:buFont typeface="Arial" charset="0"/>
              <a:buChar char="–"/>
              <a:defRPr sz="2000">
                <a:solidFill>
                  <a:srgbClr val="404040"/>
                </a:solidFill>
                <a:latin typeface="Arial" charset="0"/>
                <a:ea typeface="ＭＳ Ｐゴシック" charset="-128"/>
                <a:cs typeface="Helvetica" charset="0"/>
              </a:defRPr>
            </a:lvl2pPr>
            <a:lvl3pPr marL="1143000" indent="-228600">
              <a:spcBef>
                <a:spcPct val="20000"/>
              </a:spcBef>
              <a:buFont typeface="Wingdings" charset="2"/>
              <a:buChar char="§"/>
              <a:defRPr sz="2000">
                <a:solidFill>
                  <a:srgbClr val="404040"/>
                </a:solidFill>
                <a:latin typeface="Arial" charset="0"/>
                <a:ea typeface="ＭＳ Ｐゴシック" charset="-128"/>
                <a:cs typeface="Helvetica" charset="0"/>
              </a:defRPr>
            </a:lvl3pPr>
            <a:lvl4pPr marL="1600200" indent="-228600">
              <a:spcBef>
                <a:spcPct val="20000"/>
              </a:spcBef>
              <a:buFont typeface="Arial" charset="0"/>
              <a:buChar char="–"/>
              <a:defRPr>
                <a:solidFill>
                  <a:srgbClr val="404040"/>
                </a:solidFill>
                <a:latin typeface="Arial" charset="0"/>
                <a:ea typeface="ＭＳ Ｐゴシック" charset="-128"/>
                <a:cs typeface="Helvetica" charset="0"/>
              </a:defRPr>
            </a:lvl4pPr>
            <a:lvl5pPr marL="2057400" indent="-228600">
              <a:spcBef>
                <a:spcPct val="20000"/>
              </a:spcBef>
              <a:buFont typeface="Wingdings" charset="2"/>
              <a:buChar char="§"/>
              <a:defRPr>
                <a:solidFill>
                  <a:srgbClr val="404040"/>
                </a:solidFill>
                <a:latin typeface="Arial" charset="0"/>
                <a:ea typeface="ＭＳ Ｐゴシック" charset="-128"/>
                <a:cs typeface="Helvetica" charset="0"/>
              </a:defRPr>
            </a:lvl5pPr>
            <a:lvl6pPr marL="25146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6pPr>
            <a:lvl7pPr marL="29718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7pPr>
            <a:lvl8pPr marL="34290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8pPr>
            <a:lvl9pPr marL="38862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9pPr>
          </a:lstStyle>
          <a:p>
            <a:pPr>
              <a:spcBef>
                <a:spcPct val="0"/>
              </a:spcBef>
              <a:buFontTx/>
              <a:buNone/>
            </a:pPr>
            <a:fld id="{ADA2211F-932E-154D-AAD7-2A5DCF4F02AF}" type="slidenum">
              <a:rPr lang="en-US" altLang="en-US" sz="1000">
                <a:solidFill>
                  <a:srgbClr val="FFFFFF"/>
                </a:solidFill>
              </a:rPr>
              <a:pPr>
                <a:spcBef>
                  <a:spcPct val="0"/>
                </a:spcBef>
                <a:buFontTx/>
                <a:buNone/>
              </a:pPr>
              <a:t>7</a:t>
            </a:fld>
            <a:endParaRPr lang="en-US" altLang="en-US" sz="1000" dirty="0">
              <a:solidFill>
                <a:srgbClr val="FFFFFF"/>
              </a:solidFill>
            </a:endParaRPr>
          </a:p>
        </p:txBody>
      </p:sp>
      <p:sp>
        <p:nvSpPr>
          <p:cNvPr id="6" name="Title 11"/>
          <p:cNvSpPr>
            <a:spLocks noGrp="1"/>
          </p:cNvSpPr>
          <p:nvPr>
            <p:ph type="title"/>
          </p:nvPr>
        </p:nvSpPr>
        <p:spPr>
          <a:xfrm>
            <a:off x="457200" y="274638"/>
            <a:ext cx="8229600" cy="1143000"/>
          </a:xfrm>
        </p:spPr>
        <p:txBody>
          <a:bodyPr/>
          <a:lstStyle/>
          <a:p>
            <a:pPr marL="342900" indent="-342900"/>
            <a:r>
              <a:rPr lang="en-US" altLang="en-US" sz="2000" dirty="0">
                <a:latin typeface="Arial" charset="0"/>
                <a:ea typeface="ＭＳ Ｐゴシック" charset="-128"/>
                <a:cs typeface="Helvetica" charset="0"/>
              </a:rPr>
              <a:t>I.	The Gathering Storm of Puerto Rico's Financial Distress:</a:t>
            </a:r>
            <a:br>
              <a:rPr lang="en-US" altLang="en-US" sz="2000" dirty="0">
                <a:latin typeface="Arial" charset="0"/>
                <a:ea typeface="ＭＳ Ｐゴシック" charset="-128"/>
                <a:cs typeface="Helvetica" charset="0"/>
              </a:rPr>
            </a:br>
            <a:r>
              <a:rPr lang="en-US" altLang="en-US" sz="2000" dirty="0">
                <a:latin typeface="Arial" charset="0"/>
                <a:ea typeface="ＭＳ Ｐゴシック" charset="-128"/>
                <a:cs typeface="Helvetica" charset="0"/>
              </a:rPr>
              <a:t>To Understand the Purpose, Function and Desired Result of PROMESA, It Is Important to Understand the Systemic Causes of Puerto Rico's Financial Distress</a:t>
            </a:r>
          </a:p>
        </p:txBody>
      </p:sp>
      <p:sp>
        <p:nvSpPr>
          <p:cNvPr id="7" name="Content Placeholder 12"/>
          <p:cNvSpPr>
            <a:spLocks noGrp="1"/>
          </p:cNvSpPr>
          <p:nvPr>
            <p:ph idx="1"/>
          </p:nvPr>
        </p:nvSpPr>
        <p:spPr>
          <a:xfrm>
            <a:off x="457200" y="1600200"/>
            <a:ext cx="8229600" cy="4525963"/>
          </a:xfrm>
        </p:spPr>
        <p:txBody>
          <a:bodyPr/>
          <a:lstStyle/>
          <a:p>
            <a:pPr marL="457200" indent="-457200">
              <a:buNone/>
            </a:pPr>
            <a:r>
              <a:rPr lang="en-US" altLang="en-US" dirty="0">
                <a:latin typeface="Arial" charset="0"/>
                <a:ea typeface="ＭＳ Ｐゴシック" charset="-128"/>
                <a:cs typeface="Helvetica" charset="0"/>
              </a:rPr>
              <a:t>A.	</a:t>
            </a:r>
            <a:r>
              <a:rPr lang="en-US" altLang="en-US" u="sng" dirty="0">
                <a:latin typeface="Arial" charset="0"/>
                <a:ea typeface="ＭＳ Ｐゴシック" charset="-128"/>
                <a:cs typeface="Helvetica" charset="0"/>
              </a:rPr>
              <a:t>Puerto Rico's financial problems did not begin with the Great Recession of 2007</a:t>
            </a:r>
            <a:r>
              <a:rPr lang="en-US" altLang="en-US" dirty="0">
                <a:latin typeface="Arial" charset="0"/>
                <a:ea typeface="ＭＳ Ｐゴシック" charset="-128"/>
                <a:cs typeface="Helvetica" charset="0"/>
              </a:rPr>
              <a:t>:</a:t>
            </a:r>
          </a:p>
          <a:p>
            <a:pPr marL="914400" lvl="1" indent="-457200">
              <a:buNone/>
            </a:pPr>
            <a:r>
              <a:rPr lang="en-US" altLang="en-US" dirty="0">
                <a:latin typeface="Arial" charset="0"/>
                <a:ea typeface="ＭＳ Ｐゴシック" charset="-128"/>
                <a:cs typeface="Helvetica" charset="0"/>
              </a:rPr>
              <a:t>1.	</a:t>
            </a:r>
            <a:r>
              <a:rPr lang="en-US" altLang="en-US" u="sng" dirty="0">
                <a:latin typeface="Arial" charset="0"/>
                <a:ea typeface="ＭＳ Ｐゴシック" charset="-128"/>
                <a:cs typeface="Helvetica" charset="0"/>
              </a:rPr>
              <a:t>The systemic roots of Puerto Rico's financial problems did not begin in the 21</a:t>
            </a:r>
            <a:r>
              <a:rPr lang="en-US" altLang="en-US" u="sng" baseline="30000" dirty="0">
                <a:latin typeface="Arial" charset="0"/>
                <a:ea typeface="ＭＳ Ｐゴシック" charset="-128"/>
                <a:cs typeface="Helvetica" charset="0"/>
              </a:rPr>
              <a:t>st</a:t>
            </a:r>
            <a:r>
              <a:rPr lang="en-US" altLang="en-US" u="sng" dirty="0">
                <a:latin typeface="Arial" charset="0"/>
                <a:ea typeface="ＭＳ Ｐゴシック" charset="-128"/>
                <a:cs typeface="Helvetica" charset="0"/>
              </a:rPr>
              <a:t> century but go back to inchoate systemic issues which have their beginnings in the 20th century</a:t>
            </a:r>
            <a:r>
              <a:rPr lang="en-US" altLang="en-US" dirty="0">
                <a:latin typeface="Arial" charset="0"/>
                <a:ea typeface="ＭＳ Ｐゴシック" charset="-128"/>
                <a:cs typeface="Helvetica" charset="0"/>
              </a:rPr>
              <a:t>:</a:t>
            </a:r>
          </a:p>
          <a:p>
            <a:pPr marL="1371600" lvl="2" indent="-457200">
              <a:buNone/>
            </a:pPr>
            <a:r>
              <a:rPr lang="en-US" altLang="en-US" dirty="0">
                <a:latin typeface="Arial" charset="0"/>
                <a:ea typeface="ＭＳ Ｐゴシック" charset="-128"/>
                <a:cs typeface="Helvetica" charset="0"/>
              </a:rPr>
              <a:t>(a)	</a:t>
            </a:r>
            <a:r>
              <a:rPr lang="en-US" altLang="en-US" u="sng" dirty="0">
                <a:latin typeface="Arial" charset="0"/>
                <a:ea typeface="ＭＳ Ｐゴシック" charset="-128"/>
                <a:cs typeface="Helvetica" charset="0"/>
              </a:rPr>
              <a:t>Merchant Marine Act of 1920</a:t>
            </a:r>
            <a:r>
              <a:rPr lang="en-US" altLang="en-US" dirty="0">
                <a:latin typeface="Arial" charset="0"/>
                <a:ea typeface="ＭＳ Ｐゴシック" charset="-128"/>
                <a:cs typeface="Helvetica" charset="0"/>
              </a:rPr>
              <a:t> – Puerto Rico's import costs are at least double those of neighboring island countries due to this Act (a/k/a Jones Act) which encourages all goods transported by water to be carried by U.S. flagships and taxes those foreign flagships that carry cargo between the U.S. mainland and Puerto Rico.</a:t>
            </a:r>
          </a:p>
        </p:txBody>
      </p:sp>
    </p:spTree>
    <p:extLst>
      <p:ext uri="{BB962C8B-B14F-4D97-AF65-F5344CB8AC3E}">
        <p14:creationId xmlns:p14="http://schemas.microsoft.com/office/powerpoint/2010/main" val="166647638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Number Placeholder 3">
            <a:extLst>
              <a:ext uri="{FF2B5EF4-FFF2-40B4-BE49-F238E27FC236}">
                <a16:creationId xmlns:a16="http://schemas.microsoft.com/office/drawing/2014/main" xmlns:p14="http://schemas.microsoft.com/office/powerpoint/2010/main" xmlns:a14="http://schemas.microsoft.com/office/drawing/2010/main" xmlns="" id="{48260279-57C8-9D43-9388-95EFBA584A06}"/>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595336E4-770A-C34B-82E1-71AFD23BF18E}" type="slidenum">
              <a:rPr lang="en-US" altLang="en-US" sz="1000" smtClean="0">
                <a:solidFill>
                  <a:srgbClr val="FFFFFF"/>
                </a:solidFill>
              </a:rPr>
              <a:pPr>
                <a:spcBef>
                  <a:spcPct val="0"/>
                </a:spcBef>
                <a:buFontTx/>
                <a:buNone/>
              </a:pPr>
              <a:t>79</a:t>
            </a:fld>
            <a:endParaRPr lang="en-US" altLang="en-US" sz="1000" dirty="0">
              <a:solidFill>
                <a:srgbClr val="FFFFFF"/>
              </a:solidFill>
            </a:endParaRPr>
          </a:p>
        </p:txBody>
      </p:sp>
      <p:sp>
        <p:nvSpPr>
          <p:cNvPr id="53250" name="Content Placeholder 2">
            <a:extLst>
              <a:ext uri="{FF2B5EF4-FFF2-40B4-BE49-F238E27FC236}">
                <a16:creationId xmlns:a16="http://schemas.microsoft.com/office/drawing/2014/main" xmlns:p14="http://schemas.microsoft.com/office/powerpoint/2010/main" xmlns:a14="http://schemas.microsoft.com/office/drawing/2010/main" xmlns="" id="{017E29BC-48FE-464B-90FB-7994D3E4E99D}"/>
              </a:ext>
            </a:extLst>
          </p:cNvPr>
          <p:cNvSpPr>
            <a:spLocks noGrp="1" noChangeArrowheads="1"/>
          </p:cNvSpPr>
          <p:nvPr>
            <p:ph idx="1"/>
          </p:nvPr>
        </p:nvSpPr>
        <p:spPr/>
        <p:txBody>
          <a:bodyPr/>
          <a:lstStyle/>
          <a:p>
            <a:pPr marL="461963" indent="-461963">
              <a:buFont typeface="Wingdings" pitchFamily="2" charset="2"/>
              <a:buNone/>
            </a:pPr>
            <a:r>
              <a:rPr lang="en-US" altLang="en-US" dirty="0">
                <a:latin typeface="Arial" panose="020B0604020202020204" pitchFamily="34" charset="0"/>
                <a:ea typeface="ＭＳ Ｐゴシック" panose="020B0600070205080204" pitchFamily="34" charset="-128"/>
                <a:cs typeface="Helvetica" pitchFamily="2" charset="0"/>
              </a:rPr>
              <a:t>C.	</a:t>
            </a:r>
            <a:r>
              <a:rPr lang="en-US" altLang="en-US" u="sng" dirty="0">
                <a:latin typeface="Arial" panose="020B0604020202020204" pitchFamily="34" charset="0"/>
                <a:ea typeface="ＭＳ Ｐゴシック" panose="020B0600070205080204" pitchFamily="34" charset="-128"/>
                <a:cs typeface="Helvetica" pitchFamily="2" charset="0"/>
              </a:rPr>
              <a:t>Specifically, the actual language of the Senate Report for the 1988 Amendments supports the understanding of the municipal market that special revenues are to be timely paid in Chapter 9</a:t>
            </a:r>
            <a:r>
              <a:rPr lang="en-US" altLang="en-US" dirty="0">
                <a:latin typeface="Arial" panose="020B0604020202020204" pitchFamily="34" charset="0"/>
                <a:ea typeface="ＭＳ Ｐゴシック" panose="020B0600070205080204" pitchFamily="34" charset="-128"/>
                <a:cs typeface="Helvetica" pitchFamily="2" charset="0"/>
              </a:rPr>
              <a:t>:</a:t>
            </a:r>
          </a:p>
          <a:p>
            <a:pPr marL="917575" lvl="1" indent="-455613">
              <a:spcAft>
                <a:spcPts val="600"/>
              </a:spcAft>
              <a:buFont typeface="Arial" panose="020B0604020202020204" pitchFamily="34" charset="0"/>
              <a:buNone/>
            </a:pPr>
            <a:r>
              <a:rPr lang="en-US" altLang="en-US" dirty="0">
                <a:latin typeface="Arial" panose="020B0604020202020204" pitchFamily="34" charset="0"/>
                <a:ea typeface="ＭＳ Ｐゴシック" panose="020B0600070205080204" pitchFamily="34" charset="-128"/>
                <a:cs typeface="Helvetica" pitchFamily="2" charset="0"/>
              </a:rPr>
              <a:t>1.	</a:t>
            </a:r>
            <a:r>
              <a:rPr lang="en-US" altLang="en-US" u="sng" dirty="0">
                <a:latin typeface="Arial" panose="020B0604020202020204" pitchFamily="34" charset="0"/>
                <a:ea typeface="ＭＳ Ｐゴシック" panose="020B0600070205080204" pitchFamily="34" charset="-128"/>
                <a:cs typeface="Helvetica" pitchFamily="2" charset="0"/>
              </a:rPr>
              <a:t>The application of certain commercial law concepts in Chapter 9 conflicts with the tradition of revenue bond financing and should be inapplicable</a:t>
            </a:r>
            <a:r>
              <a:rPr lang="en-US" altLang="en-US" dirty="0">
                <a:latin typeface="Arial" panose="020B0604020202020204" pitchFamily="34" charset="0"/>
                <a:ea typeface="ＭＳ Ｐゴシック" panose="020B0600070205080204" pitchFamily="34" charset="-128"/>
                <a:cs typeface="Helvetica" pitchFamily="2" charset="0"/>
              </a:rPr>
              <a:t>.</a:t>
            </a:r>
          </a:p>
          <a:p>
            <a:pPr marL="917575" lvl="1" indent="-455613">
              <a:spcBef>
                <a:spcPts val="0"/>
              </a:spcBef>
              <a:spcAft>
                <a:spcPts val="0"/>
              </a:spcAft>
              <a:buFont typeface="Arial" panose="020B0604020202020204" pitchFamily="34" charset="0"/>
              <a:buNone/>
            </a:pPr>
            <a:r>
              <a:rPr lang="en-US" altLang="en-US" sz="1700" dirty="0">
                <a:latin typeface="Arial" panose="020B0604020202020204" pitchFamily="34" charset="0"/>
                <a:ea typeface="ＭＳ Ｐゴシック" panose="020B0600070205080204" pitchFamily="34" charset="-128"/>
                <a:cs typeface="Helvetica" pitchFamily="2" charset="0"/>
              </a:rPr>
              <a:t>	</a:t>
            </a:r>
            <a:r>
              <a:rPr lang="en-US" altLang="en-US" sz="1550" dirty="0">
                <a:latin typeface="Arial" panose="020B0604020202020204" pitchFamily="34" charset="0"/>
                <a:ea typeface="ＭＳ Ｐゴシック" panose="020B0600070205080204" pitchFamily="34" charset="-128"/>
                <a:cs typeface="Helvetica" pitchFamily="2" charset="0"/>
              </a:rPr>
              <a:t>"At that time, Chapter 9 generally was amended to apply commercial bankruptcy law concepts to municipal corporations. However, due to the different nature of the evolution of municipal finance, some of the specific effects of the sweeping application of commercial law concepts to municipal corporations have raised serious concerns by municipalities. Those efforts were not entirely successful because the resulting application of commercial law concepts to municipal corporations run afoul of the traditional structure of revenue bond finance." Senate Report at 3-4.</a:t>
            </a:r>
          </a:p>
        </p:txBody>
      </p:sp>
      <p:sp>
        <p:nvSpPr>
          <p:cNvPr id="7" name="Title 11">
            <a:extLst>
              <a:ext uri="{FF2B5EF4-FFF2-40B4-BE49-F238E27FC236}">
                <a16:creationId xmlns:a16="http://schemas.microsoft.com/office/drawing/2014/main" xmlns:p14="http://schemas.microsoft.com/office/powerpoint/2010/main" xmlns:a14="http://schemas.microsoft.com/office/drawing/2010/main" xmlns="" id="{DC5C3F8B-C478-4E4B-B9F4-8DCB5635AF08}"/>
              </a:ext>
            </a:extLst>
          </p:cNvPr>
          <p:cNvSpPr>
            <a:spLocks noGrp="1"/>
          </p:cNvSpPr>
          <p:nvPr>
            <p:ph type="title"/>
          </p:nvPr>
        </p:nvSpPr>
        <p:spPr>
          <a:xfrm>
            <a:off x="457200" y="274638"/>
            <a:ext cx="8229600" cy="1143000"/>
          </a:xfrm>
        </p:spPr>
        <p:txBody>
          <a:bodyPr/>
          <a:lstStyle/>
          <a:p>
            <a:pPr marL="917575" indent="-917575"/>
            <a:r>
              <a:rPr lang="en-US" altLang="en-US" dirty="0">
                <a:latin typeface="Arial" panose="020B0604020202020204" pitchFamily="34" charset="0"/>
                <a:ea typeface="ＭＳ Ｐゴシック" panose="020B0600070205080204" pitchFamily="34" charset="-128"/>
                <a:cs typeface="Helvetica" pitchFamily="2" charset="0"/>
              </a:rPr>
              <a:t>VII.	Legislative History</a:t>
            </a:r>
          </a:p>
        </p:txBody>
      </p:sp>
    </p:spTree>
    <p:extLst>
      <p:ext uri="{BB962C8B-B14F-4D97-AF65-F5344CB8AC3E}">
        <p14:creationId xmlns:p14="http://schemas.microsoft.com/office/powerpoint/2010/main" val="207059247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Number Placeholder 3">
            <a:extLst>
              <a:ext uri="{FF2B5EF4-FFF2-40B4-BE49-F238E27FC236}">
                <a16:creationId xmlns:a16="http://schemas.microsoft.com/office/drawing/2014/main" xmlns:p14="http://schemas.microsoft.com/office/powerpoint/2010/main" xmlns:a14="http://schemas.microsoft.com/office/drawing/2010/main" xmlns="" id="{5D97292C-5604-794E-95AB-87AA4D2CFF94}"/>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6D95BAC5-8259-E84D-AF78-955823856EF6}" type="slidenum">
              <a:rPr lang="en-US" altLang="en-US" sz="1000" smtClean="0">
                <a:solidFill>
                  <a:srgbClr val="FFFFFF"/>
                </a:solidFill>
              </a:rPr>
              <a:pPr>
                <a:spcBef>
                  <a:spcPct val="0"/>
                </a:spcBef>
                <a:buFontTx/>
                <a:buNone/>
              </a:pPr>
              <a:t>80</a:t>
            </a:fld>
            <a:endParaRPr lang="en-US" altLang="en-US" sz="1000" dirty="0">
              <a:solidFill>
                <a:srgbClr val="FFFFFF"/>
              </a:solidFill>
            </a:endParaRPr>
          </a:p>
        </p:txBody>
      </p:sp>
      <p:sp>
        <p:nvSpPr>
          <p:cNvPr id="54274" name="Content Placeholder 2">
            <a:extLst>
              <a:ext uri="{FF2B5EF4-FFF2-40B4-BE49-F238E27FC236}">
                <a16:creationId xmlns:a16="http://schemas.microsoft.com/office/drawing/2014/main" xmlns:p14="http://schemas.microsoft.com/office/powerpoint/2010/main" xmlns:a14="http://schemas.microsoft.com/office/drawing/2010/main" xmlns="" id="{ECD647BA-1825-B045-ABAA-E118D683458C}"/>
              </a:ext>
            </a:extLst>
          </p:cNvPr>
          <p:cNvSpPr>
            <a:spLocks noGrp="1" noChangeArrowheads="1"/>
          </p:cNvSpPr>
          <p:nvPr>
            <p:ph idx="1"/>
          </p:nvPr>
        </p:nvSpPr>
        <p:spPr/>
        <p:txBody>
          <a:bodyPr/>
          <a:lstStyle/>
          <a:p>
            <a:pPr marL="917575" lvl="1" indent="-455613">
              <a:spcAft>
                <a:spcPts val="600"/>
              </a:spcAft>
              <a:buFont typeface="Arial" panose="020B0604020202020204" pitchFamily="34" charset="0"/>
              <a:buNone/>
            </a:pPr>
            <a:r>
              <a:rPr lang="en-US" altLang="en-US" dirty="0">
                <a:latin typeface="Arial" panose="020B0604020202020204" pitchFamily="34" charset="0"/>
                <a:ea typeface="ＭＳ Ｐゴシック" panose="020B0600070205080204" pitchFamily="34" charset="-128"/>
                <a:cs typeface="Helvetica" pitchFamily="2" charset="0"/>
              </a:rPr>
              <a:t>2.	</a:t>
            </a:r>
            <a:r>
              <a:rPr lang="en-US" altLang="en-US" u="sng" dirty="0">
                <a:latin typeface="Arial" panose="020B0604020202020204" pitchFamily="34" charset="0"/>
                <a:ea typeface="ＭＳ Ｐゴシック" panose="020B0600070205080204" pitchFamily="34" charset="-128"/>
                <a:cs typeface="Helvetica" pitchFamily="2" charset="0"/>
              </a:rPr>
              <a:t>The 1988 Amendments were to protect revenue bond financing namely the benefit of the bargain: the unimpaired right in Chapter 9 for the payment of pledged revenues to revenue bondholders</a:t>
            </a:r>
            <a:r>
              <a:rPr lang="en-US" altLang="en-US" dirty="0">
                <a:latin typeface="Arial" panose="020B0604020202020204" pitchFamily="34" charset="0"/>
                <a:ea typeface="ＭＳ Ｐゴシック" panose="020B0600070205080204" pitchFamily="34" charset="-128"/>
                <a:cs typeface="Helvetica" pitchFamily="2" charset="0"/>
              </a:rPr>
              <a:t>.</a:t>
            </a:r>
          </a:p>
          <a:p>
            <a:pPr marL="917575" lvl="1" indent="-455613">
              <a:spcAft>
                <a:spcPts val="0"/>
              </a:spcAft>
              <a:buFont typeface="Arial" panose="020B0604020202020204" pitchFamily="34" charset="0"/>
              <a:buNone/>
            </a:pPr>
            <a:r>
              <a:rPr lang="en-US" altLang="en-US" sz="1600" dirty="0">
                <a:latin typeface="Arial" panose="020B0604020202020204" pitchFamily="34" charset="0"/>
                <a:ea typeface="ＭＳ Ｐゴシック" panose="020B0600070205080204" pitchFamily="34" charset="-128"/>
                <a:cs typeface="Helvetica" pitchFamily="2" charset="0"/>
              </a:rPr>
              <a:t>	"The amendments protect the future effectiveness of revenue bond financing against the possibility of an adverse judicial determination in connection with municipal bankruptcy …".</a:t>
            </a:r>
          </a:p>
          <a:p>
            <a:pPr marL="917575" lvl="1" indent="-455613">
              <a:spcAft>
                <a:spcPts val="0"/>
              </a:spcAft>
              <a:buFont typeface="Arial" panose="020B0604020202020204" pitchFamily="34" charset="0"/>
              <a:buNone/>
            </a:pPr>
            <a:r>
              <a:rPr lang="en-US" altLang="en-US" sz="1600" dirty="0">
                <a:latin typeface="Arial" panose="020B0604020202020204" pitchFamily="34" charset="0"/>
                <a:ea typeface="ＭＳ Ｐゴシック" panose="020B0600070205080204" pitchFamily="34" charset="-128"/>
                <a:cs typeface="Helvetica" pitchFamily="2" charset="0"/>
              </a:rPr>
              <a:t>	"Various questions have been raised that a pledge of municipal revenues and the lien created thereby will be terminated in a municipal bankruptcy due to the application of Section 552(a) to Chapter 9. To eliminate the confusion and to confirm various state laws and constitutional provisions regarding the rights of bondholders to receive the revenues pledged to them in payment of debt obligations of a municipality, a new section is provided in the amendments to ensure that revenue bondholders receive the benefit of their bargain with the municipal issuer and that they will have unimpaired rights to the project revenues pledged to them." Senate Report at 12.</a:t>
            </a:r>
          </a:p>
        </p:txBody>
      </p:sp>
      <p:sp>
        <p:nvSpPr>
          <p:cNvPr id="7" name="Title 11">
            <a:extLst>
              <a:ext uri="{FF2B5EF4-FFF2-40B4-BE49-F238E27FC236}">
                <a16:creationId xmlns:a16="http://schemas.microsoft.com/office/drawing/2014/main" xmlns:p14="http://schemas.microsoft.com/office/powerpoint/2010/main" xmlns:a14="http://schemas.microsoft.com/office/drawing/2010/main" xmlns="" id="{4B43FDD0-B068-EC46-85BC-01C3C887BE4C}"/>
              </a:ext>
            </a:extLst>
          </p:cNvPr>
          <p:cNvSpPr>
            <a:spLocks noGrp="1"/>
          </p:cNvSpPr>
          <p:nvPr>
            <p:ph type="title"/>
          </p:nvPr>
        </p:nvSpPr>
        <p:spPr>
          <a:xfrm>
            <a:off x="457200" y="274638"/>
            <a:ext cx="8229600" cy="1143000"/>
          </a:xfrm>
        </p:spPr>
        <p:txBody>
          <a:bodyPr/>
          <a:lstStyle/>
          <a:p>
            <a:pPr marL="917575" indent="-917575"/>
            <a:r>
              <a:rPr lang="en-US" altLang="en-US" dirty="0">
                <a:latin typeface="Arial" panose="020B0604020202020204" pitchFamily="34" charset="0"/>
                <a:ea typeface="ＭＳ Ｐゴシック" panose="020B0600070205080204" pitchFamily="34" charset="-128"/>
                <a:cs typeface="Helvetica" pitchFamily="2" charset="0"/>
              </a:rPr>
              <a:t>VII.	Legislative History</a:t>
            </a:r>
          </a:p>
        </p:txBody>
      </p:sp>
    </p:spTree>
    <p:extLst>
      <p:ext uri="{BB962C8B-B14F-4D97-AF65-F5344CB8AC3E}">
        <p14:creationId xmlns:p14="http://schemas.microsoft.com/office/powerpoint/2010/main" val="205670712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Number Placeholder 3">
            <a:extLst>
              <a:ext uri="{FF2B5EF4-FFF2-40B4-BE49-F238E27FC236}">
                <a16:creationId xmlns:a16="http://schemas.microsoft.com/office/drawing/2014/main" xmlns:p14="http://schemas.microsoft.com/office/powerpoint/2010/main" xmlns:a14="http://schemas.microsoft.com/office/drawing/2010/main" xmlns="" id="{9792799D-8F0B-DB43-B191-9E0F03093414}"/>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F6E0C277-5244-944D-8582-DEDB094AE482}" type="slidenum">
              <a:rPr lang="en-US" altLang="en-US" sz="1000" smtClean="0">
                <a:solidFill>
                  <a:srgbClr val="FFFFFF"/>
                </a:solidFill>
              </a:rPr>
              <a:pPr>
                <a:spcBef>
                  <a:spcPct val="0"/>
                </a:spcBef>
                <a:buFontTx/>
                <a:buNone/>
              </a:pPr>
              <a:t>81</a:t>
            </a:fld>
            <a:endParaRPr lang="en-US" altLang="en-US" sz="1000" dirty="0">
              <a:solidFill>
                <a:srgbClr val="FFFFFF"/>
              </a:solidFill>
            </a:endParaRPr>
          </a:p>
        </p:txBody>
      </p:sp>
      <p:sp>
        <p:nvSpPr>
          <p:cNvPr id="55298" name="Content Placeholder 2">
            <a:extLst>
              <a:ext uri="{FF2B5EF4-FFF2-40B4-BE49-F238E27FC236}">
                <a16:creationId xmlns:a16="http://schemas.microsoft.com/office/drawing/2014/main" xmlns:p14="http://schemas.microsoft.com/office/powerpoint/2010/main" xmlns:a14="http://schemas.microsoft.com/office/drawing/2010/main" xmlns="" id="{A1DE35AA-C0E4-354C-9052-39B890C1B456}"/>
              </a:ext>
            </a:extLst>
          </p:cNvPr>
          <p:cNvSpPr>
            <a:spLocks noGrp="1" noChangeArrowheads="1"/>
          </p:cNvSpPr>
          <p:nvPr>
            <p:ph idx="1"/>
          </p:nvPr>
        </p:nvSpPr>
        <p:spPr/>
        <p:txBody>
          <a:bodyPr/>
          <a:lstStyle/>
          <a:p>
            <a:pPr marL="917575" lvl="1" indent="-455613">
              <a:spcAft>
                <a:spcPts val="600"/>
              </a:spcAft>
              <a:buFont typeface="Arial" panose="020B0604020202020204" pitchFamily="34" charset="0"/>
              <a:buNone/>
            </a:pPr>
            <a:r>
              <a:rPr lang="en-US" altLang="en-US" dirty="0">
                <a:latin typeface="Arial" panose="020B0604020202020204" pitchFamily="34" charset="0"/>
                <a:ea typeface="ＭＳ Ｐゴシック" panose="020B0600070205080204" pitchFamily="34" charset="-128"/>
                <a:cs typeface="Helvetica" pitchFamily="2" charset="0"/>
              </a:rPr>
              <a:t>3.	</a:t>
            </a:r>
            <a:r>
              <a:rPr lang="en-US" altLang="en-US" u="sng" dirty="0">
                <a:latin typeface="Arial" panose="020B0604020202020204" pitchFamily="34" charset="0"/>
                <a:ea typeface="ＭＳ Ｐゴシック" panose="020B0600070205080204" pitchFamily="34" charset="-128"/>
                <a:cs typeface="Helvetica" pitchFamily="2" charset="0"/>
              </a:rPr>
              <a:t>The automatic stay is inapplicable to the timely payment of principal and interest to revenue bondholders from pledged special revenues collected during a Chapter 9</a:t>
            </a:r>
            <a:r>
              <a:rPr lang="en-US" altLang="en-US" dirty="0">
                <a:latin typeface="Arial" panose="020B0604020202020204" pitchFamily="34" charset="0"/>
                <a:ea typeface="ＭＳ Ｐゴシック" panose="020B0600070205080204" pitchFamily="34" charset="-128"/>
                <a:cs typeface="Helvetica" pitchFamily="2" charset="0"/>
              </a:rPr>
              <a:t>.</a:t>
            </a:r>
          </a:p>
          <a:p>
            <a:pPr marL="917575" lvl="1" indent="-455613">
              <a:spcAft>
                <a:spcPts val="600"/>
              </a:spcAft>
              <a:buFont typeface="Arial" panose="020B0604020202020204" pitchFamily="34" charset="0"/>
              <a:buNone/>
            </a:pPr>
            <a:r>
              <a:rPr lang="en-US" altLang="en-US" sz="1600" dirty="0">
                <a:latin typeface="Arial" panose="020B0604020202020204" pitchFamily="34" charset="0"/>
                <a:ea typeface="ＭＳ Ｐゴシック" panose="020B0600070205080204" pitchFamily="34" charset="-128"/>
                <a:cs typeface="Helvetica" pitchFamily="2" charset="0"/>
              </a:rPr>
              <a:t>	</a:t>
            </a:r>
            <a:r>
              <a:rPr lang="en-US" altLang="en-US" sz="1800" i="1" dirty="0">
                <a:latin typeface="Arial" panose="020B0604020202020204" pitchFamily="34" charset="0"/>
                <a:ea typeface="ＭＳ Ｐゴシック" panose="020B0600070205080204" pitchFamily="34" charset="-128"/>
                <a:cs typeface="Helvetica" pitchFamily="2" charset="0"/>
              </a:rPr>
              <a:t>"Likewise, the automatic stay that becomes effective</a:t>
            </a:r>
            <a:r>
              <a:rPr lang="en-US" altLang="en-US" sz="1800" dirty="0">
                <a:latin typeface="Arial" panose="020B0604020202020204" pitchFamily="34" charset="0"/>
                <a:ea typeface="ＭＳ Ｐゴシック" panose="020B0600070205080204" pitchFamily="34" charset="-128"/>
                <a:cs typeface="Helvetica" pitchFamily="2" charset="0"/>
              </a:rPr>
              <a:t> against creditors of a municipality is made inapplicable to the payment of principal and interest on municipal bonds paid from pledged revenues. In this context, "pledged revenues" includes funds in the possession of the bond trustee as well as other pledged revenues." Senate Report</a:t>
            </a:r>
            <a:r>
              <a:rPr lang="en-US" altLang="en-US" sz="1800" i="1" dirty="0">
                <a:latin typeface="Arial" panose="020B0604020202020204" pitchFamily="34" charset="0"/>
                <a:ea typeface="ＭＳ Ｐゴシック" panose="020B0600070205080204" pitchFamily="34" charset="-128"/>
                <a:cs typeface="Helvetica" pitchFamily="2" charset="0"/>
              </a:rPr>
              <a:t> </a:t>
            </a:r>
            <a:r>
              <a:rPr lang="en-US" altLang="en-US" sz="1800" dirty="0">
                <a:latin typeface="Arial" panose="020B0604020202020204" pitchFamily="34" charset="0"/>
                <a:ea typeface="ＭＳ Ｐゴシック" panose="020B0600070205080204" pitchFamily="34" charset="-128"/>
                <a:cs typeface="Helvetica" pitchFamily="2" charset="0"/>
              </a:rPr>
              <a:t>at 13.</a:t>
            </a:r>
          </a:p>
        </p:txBody>
      </p:sp>
      <p:sp>
        <p:nvSpPr>
          <p:cNvPr id="7" name="Title 11">
            <a:extLst>
              <a:ext uri="{FF2B5EF4-FFF2-40B4-BE49-F238E27FC236}">
                <a16:creationId xmlns:a16="http://schemas.microsoft.com/office/drawing/2014/main" xmlns:p14="http://schemas.microsoft.com/office/powerpoint/2010/main" xmlns:a14="http://schemas.microsoft.com/office/drawing/2010/main" xmlns="" id="{AE55D43E-338C-A344-88E9-88C46409434E}"/>
              </a:ext>
            </a:extLst>
          </p:cNvPr>
          <p:cNvSpPr>
            <a:spLocks noGrp="1"/>
          </p:cNvSpPr>
          <p:nvPr>
            <p:ph type="title"/>
          </p:nvPr>
        </p:nvSpPr>
        <p:spPr>
          <a:xfrm>
            <a:off x="457200" y="274638"/>
            <a:ext cx="8229600" cy="1143000"/>
          </a:xfrm>
        </p:spPr>
        <p:txBody>
          <a:bodyPr/>
          <a:lstStyle/>
          <a:p>
            <a:pPr marL="917575" indent="-917575"/>
            <a:r>
              <a:rPr lang="en-US" altLang="en-US" dirty="0">
                <a:latin typeface="Arial" panose="020B0604020202020204" pitchFamily="34" charset="0"/>
                <a:ea typeface="ＭＳ Ｐゴシック" panose="020B0600070205080204" pitchFamily="34" charset="-128"/>
                <a:cs typeface="Helvetica" pitchFamily="2" charset="0"/>
              </a:rPr>
              <a:t>VII.	Legislative History</a:t>
            </a:r>
          </a:p>
        </p:txBody>
      </p:sp>
    </p:spTree>
    <p:extLst>
      <p:ext uri="{BB962C8B-B14F-4D97-AF65-F5344CB8AC3E}">
        <p14:creationId xmlns:p14="http://schemas.microsoft.com/office/powerpoint/2010/main" val="283518231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3">
            <a:extLst>
              <a:ext uri="{FF2B5EF4-FFF2-40B4-BE49-F238E27FC236}">
                <a16:creationId xmlns:a16="http://schemas.microsoft.com/office/drawing/2014/main" xmlns:p14="http://schemas.microsoft.com/office/powerpoint/2010/main" xmlns:a14="http://schemas.microsoft.com/office/drawing/2010/main" xmlns="" id="{9780B849-6253-764F-87A5-896596535A2B}"/>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1C890BDB-9F8E-504B-8DF8-DA4B957AD807}" type="slidenum">
              <a:rPr lang="en-US" altLang="en-US" sz="1000" smtClean="0">
                <a:solidFill>
                  <a:srgbClr val="FFFFFF"/>
                </a:solidFill>
              </a:rPr>
              <a:pPr>
                <a:spcBef>
                  <a:spcPct val="0"/>
                </a:spcBef>
                <a:buFontTx/>
                <a:buNone/>
              </a:pPr>
              <a:t>82</a:t>
            </a:fld>
            <a:endParaRPr lang="en-US" altLang="en-US" sz="1000" dirty="0">
              <a:solidFill>
                <a:srgbClr val="FFFFFF"/>
              </a:solidFill>
            </a:endParaRPr>
          </a:p>
        </p:txBody>
      </p:sp>
      <p:sp>
        <p:nvSpPr>
          <p:cNvPr id="56322" name="Content Placeholder 2">
            <a:extLst>
              <a:ext uri="{FF2B5EF4-FFF2-40B4-BE49-F238E27FC236}">
                <a16:creationId xmlns:a16="http://schemas.microsoft.com/office/drawing/2014/main" xmlns:p14="http://schemas.microsoft.com/office/powerpoint/2010/main" xmlns:a14="http://schemas.microsoft.com/office/drawing/2010/main" xmlns="" id="{0A848F59-9338-C04C-84F8-4C0A297C9EB0}"/>
              </a:ext>
            </a:extLst>
          </p:cNvPr>
          <p:cNvSpPr>
            <a:spLocks noGrp="1" noChangeArrowheads="1"/>
          </p:cNvSpPr>
          <p:nvPr>
            <p:ph idx="1"/>
          </p:nvPr>
        </p:nvSpPr>
        <p:spPr/>
        <p:txBody>
          <a:bodyPr/>
          <a:lstStyle/>
          <a:p>
            <a:pPr marL="917575" lvl="1" indent="-455613">
              <a:spcAft>
                <a:spcPts val="600"/>
              </a:spcAft>
              <a:buFont typeface="Arial" panose="020B0604020202020204" pitchFamily="34" charset="0"/>
              <a:buNone/>
            </a:pPr>
            <a:r>
              <a:rPr lang="en-US" altLang="en-US" dirty="0">
                <a:latin typeface="Arial" panose="020B0604020202020204" pitchFamily="34" charset="0"/>
                <a:ea typeface="ＭＳ Ｐゴシック" panose="020B0600070205080204" pitchFamily="34" charset="-128"/>
                <a:cs typeface="Helvetica" pitchFamily="2" charset="0"/>
              </a:rPr>
              <a:t>4.	</a:t>
            </a:r>
            <a:r>
              <a:rPr lang="en-US" altLang="en-US" u="sng" dirty="0">
                <a:latin typeface="Arial" panose="020B0604020202020204" pitchFamily="34" charset="0"/>
                <a:ea typeface="ＭＳ Ｐゴシック" panose="020B0600070205080204" pitchFamily="34" charset="-128"/>
                <a:cs typeface="Helvetica" pitchFamily="2" charset="0"/>
              </a:rPr>
              <a:t>The 1988 Amendments and Sections 922(d) and 928 were intended to provide assurance of timely payment of pledged special revenues to revenue bondholders</a:t>
            </a:r>
            <a:r>
              <a:rPr lang="en-US" altLang="en-US" dirty="0">
                <a:latin typeface="Arial" panose="020B0604020202020204" pitchFamily="34" charset="0"/>
                <a:ea typeface="ＭＳ Ｐゴシック" panose="020B0600070205080204" pitchFamily="34" charset="-128"/>
                <a:cs typeface="Helvetica" pitchFamily="2" charset="0"/>
              </a:rPr>
              <a:t>.</a:t>
            </a:r>
          </a:p>
          <a:p>
            <a:pPr marL="917575" lvl="1" indent="-455613">
              <a:spcAft>
                <a:spcPts val="600"/>
              </a:spcAft>
              <a:buFont typeface="Arial" panose="020B0604020202020204" pitchFamily="34" charset="0"/>
              <a:buNone/>
            </a:pPr>
            <a:r>
              <a:rPr lang="en-US" altLang="en-US" dirty="0">
                <a:latin typeface="Arial" panose="020B0604020202020204" pitchFamily="34" charset="0"/>
                <a:ea typeface="ＭＳ Ｐゴシック" panose="020B0600070205080204" pitchFamily="34" charset="-128"/>
                <a:cs typeface="Helvetica" pitchFamily="2" charset="0"/>
              </a:rPr>
              <a:t>	</a:t>
            </a:r>
            <a:r>
              <a:rPr lang="en-US" altLang="en-US" sz="1800" dirty="0">
                <a:latin typeface="Arial" panose="020B0604020202020204" pitchFamily="34" charset="0"/>
                <a:ea typeface="ＭＳ Ｐゴシック" panose="020B0600070205080204" pitchFamily="34" charset="-128"/>
                <a:cs typeface="Helvetica" pitchFamily="2" charset="0"/>
              </a:rPr>
              <a:t>"Reasonable assurance of timely payment is essential to the orderly marketing of municipal bonds and notes and continued municipal financing …</a:t>
            </a:r>
            <a:r>
              <a:rPr lang="en-US" altLang="en-US" sz="1800" dirty="0">
                <a:latin typeface="Arial" charset="0"/>
                <a:ea typeface="ＭＳ Ｐゴシック" charset="-128"/>
                <a:cs typeface="Helvetica" charset="0"/>
              </a:rPr>
              <a:t>"</a:t>
            </a:r>
            <a:r>
              <a:rPr lang="en-US" altLang="en-US" sz="1800" dirty="0">
                <a:latin typeface="Arial" panose="020B0604020202020204" pitchFamily="34" charset="0"/>
                <a:ea typeface="ＭＳ Ｐゴシック" panose="020B0600070205080204" pitchFamily="34" charset="-128"/>
                <a:cs typeface="Helvetica" pitchFamily="2" charset="0"/>
              </a:rPr>
              <a:t>.</a:t>
            </a:r>
          </a:p>
          <a:p>
            <a:pPr marL="917575" lvl="1" indent="-455613">
              <a:spcAft>
                <a:spcPts val="600"/>
              </a:spcAft>
              <a:buFont typeface="Arial" panose="020B0604020202020204" pitchFamily="34" charset="0"/>
              <a:buNone/>
            </a:pPr>
            <a:r>
              <a:rPr lang="en-US" altLang="en-US" sz="1800" dirty="0">
                <a:latin typeface="Arial" panose="020B0604020202020204" pitchFamily="34" charset="0"/>
                <a:ea typeface="ＭＳ Ｐゴシック" panose="020B0600070205080204" pitchFamily="34" charset="-128"/>
                <a:cs typeface="Helvetica" pitchFamily="2" charset="0"/>
              </a:rPr>
              <a:t>	"Where a pledge of revenues survives under Section 927 [928], it would be needlessly disruptive to financial markets for the effectuation of the pledge to be frustrated by an automatic stay. Further, the use of an automatic stay may be contrary to Section 904 and interfere with the government, affairs and the municipality's use or enjoyment of income producing property." Senate Report at 21.</a:t>
            </a:r>
          </a:p>
        </p:txBody>
      </p:sp>
      <p:sp>
        <p:nvSpPr>
          <p:cNvPr id="7" name="Title 11">
            <a:extLst>
              <a:ext uri="{FF2B5EF4-FFF2-40B4-BE49-F238E27FC236}">
                <a16:creationId xmlns:a16="http://schemas.microsoft.com/office/drawing/2014/main" xmlns:p14="http://schemas.microsoft.com/office/powerpoint/2010/main" xmlns:a14="http://schemas.microsoft.com/office/drawing/2010/main" xmlns="" id="{E118637B-4446-164D-8D57-7832E0276895}"/>
              </a:ext>
            </a:extLst>
          </p:cNvPr>
          <p:cNvSpPr>
            <a:spLocks noGrp="1"/>
          </p:cNvSpPr>
          <p:nvPr>
            <p:ph type="title"/>
          </p:nvPr>
        </p:nvSpPr>
        <p:spPr>
          <a:xfrm>
            <a:off x="457200" y="274638"/>
            <a:ext cx="8229600" cy="1143000"/>
          </a:xfrm>
        </p:spPr>
        <p:txBody>
          <a:bodyPr/>
          <a:lstStyle/>
          <a:p>
            <a:pPr marL="917575" indent="-917575"/>
            <a:r>
              <a:rPr lang="en-US" altLang="en-US" dirty="0">
                <a:latin typeface="Arial" panose="020B0604020202020204" pitchFamily="34" charset="0"/>
                <a:ea typeface="ＭＳ Ｐゴシック" panose="020B0600070205080204" pitchFamily="34" charset="-128"/>
                <a:cs typeface="Helvetica" pitchFamily="2" charset="0"/>
              </a:rPr>
              <a:t>VII.	Legislative History</a:t>
            </a:r>
          </a:p>
        </p:txBody>
      </p:sp>
    </p:spTree>
    <p:extLst>
      <p:ext uri="{BB962C8B-B14F-4D97-AF65-F5344CB8AC3E}">
        <p14:creationId xmlns:p14="http://schemas.microsoft.com/office/powerpoint/2010/main" val="850872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Number Placeholder 3">
            <a:extLst>
              <a:ext uri="{FF2B5EF4-FFF2-40B4-BE49-F238E27FC236}">
                <a16:creationId xmlns:a16="http://schemas.microsoft.com/office/drawing/2014/main" xmlns:p14="http://schemas.microsoft.com/office/powerpoint/2010/main" xmlns:a14="http://schemas.microsoft.com/office/drawing/2010/main" xmlns="" id="{32075990-1752-9142-AB90-ABCD7D0C7245}"/>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9C26A398-B75D-3F45-9B7A-BA9CBECE65CE}" type="slidenum">
              <a:rPr lang="en-US" altLang="en-US" sz="1000" smtClean="0">
                <a:solidFill>
                  <a:srgbClr val="FFFFFF"/>
                </a:solidFill>
              </a:rPr>
              <a:pPr>
                <a:spcBef>
                  <a:spcPct val="0"/>
                </a:spcBef>
                <a:buFontTx/>
                <a:buNone/>
              </a:pPr>
              <a:t>83</a:t>
            </a:fld>
            <a:endParaRPr lang="en-US" altLang="en-US" sz="1000" dirty="0">
              <a:solidFill>
                <a:srgbClr val="FFFFFF"/>
              </a:solidFill>
            </a:endParaRPr>
          </a:p>
        </p:txBody>
      </p:sp>
      <p:sp>
        <p:nvSpPr>
          <p:cNvPr id="57346" name="Content Placeholder 2">
            <a:extLst>
              <a:ext uri="{FF2B5EF4-FFF2-40B4-BE49-F238E27FC236}">
                <a16:creationId xmlns:a16="http://schemas.microsoft.com/office/drawing/2014/main" xmlns:p14="http://schemas.microsoft.com/office/powerpoint/2010/main" xmlns:a14="http://schemas.microsoft.com/office/drawing/2010/main" xmlns="" id="{4AC4F16C-C575-354D-BFBB-D0D00322D80B}"/>
              </a:ext>
            </a:extLst>
          </p:cNvPr>
          <p:cNvSpPr>
            <a:spLocks noGrp="1" noChangeArrowheads="1"/>
          </p:cNvSpPr>
          <p:nvPr>
            <p:ph idx="1"/>
          </p:nvPr>
        </p:nvSpPr>
        <p:spPr/>
        <p:txBody>
          <a:bodyPr/>
          <a:lstStyle/>
          <a:p>
            <a:pPr marL="1200150" lvl="1" indent="-282575">
              <a:spcAft>
                <a:spcPts val="600"/>
              </a:spcAft>
              <a:buFont typeface="Wingdings" pitchFamily="2" charset="2"/>
              <a:buChar char="§"/>
            </a:pPr>
            <a:r>
              <a:rPr lang="en-US" altLang="en-US" sz="1800" dirty="0">
                <a:latin typeface="Arial" panose="020B0604020202020204" pitchFamily="34" charset="0"/>
                <a:ea typeface="ＭＳ Ｐゴシック" panose="020B0600070205080204" pitchFamily="34" charset="-128"/>
                <a:cs typeface="Helvetica" pitchFamily="2" charset="0"/>
              </a:rPr>
              <a:t>Given the above considerations, there should be no doubt as to purpose and intent of the 1988 Amendments to Chapter 9 that revenue bonds should be timely paid from the pledged special revenues collected by the municipality, as debtor, consistent with the requirements of revenue bond financing and the financial markets' understanding that such payments will be made, as well as the inability under the Bankruptcy Code and state legislation governing revenue bond financing for the municipality to act differently or the court to stay or interfere with such mandated payment. Further, given the various interpretations of Sections 922(d) and 928(a), the premise for the First Circuit holding, that the language is unambiguous, cannot stand given the contrary interpretation of those sections in all prior Chapter 9 cases by noted commentators on special revenues and in the legislative history of the 1988 Amendments.</a:t>
            </a:r>
          </a:p>
        </p:txBody>
      </p:sp>
      <p:sp>
        <p:nvSpPr>
          <p:cNvPr id="7" name="Title 11">
            <a:extLst>
              <a:ext uri="{FF2B5EF4-FFF2-40B4-BE49-F238E27FC236}">
                <a16:creationId xmlns:a16="http://schemas.microsoft.com/office/drawing/2014/main" xmlns:p14="http://schemas.microsoft.com/office/powerpoint/2010/main" xmlns:a14="http://schemas.microsoft.com/office/drawing/2010/main" xmlns="" id="{A7D9B139-7AD5-5841-A8FA-92E64B8D9CBA}"/>
              </a:ext>
            </a:extLst>
          </p:cNvPr>
          <p:cNvSpPr>
            <a:spLocks noGrp="1"/>
          </p:cNvSpPr>
          <p:nvPr>
            <p:ph type="title"/>
          </p:nvPr>
        </p:nvSpPr>
        <p:spPr>
          <a:xfrm>
            <a:off x="457200" y="274638"/>
            <a:ext cx="8229600" cy="1143000"/>
          </a:xfrm>
        </p:spPr>
        <p:txBody>
          <a:bodyPr/>
          <a:lstStyle/>
          <a:p>
            <a:pPr marL="917575" indent="-917575"/>
            <a:r>
              <a:rPr lang="en-US" altLang="en-US" dirty="0">
                <a:latin typeface="Arial" panose="020B0604020202020204" pitchFamily="34" charset="0"/>
                <a:ea typeface="ＭＳ Ｐゴシック" panose="020B0600070205080204" pitchFamily="34" charset="-128"/>
                <a:cs typeface="Helvetica" pitchFamily="2" charset="0"/>
              </a:rPr>
              <a:t>VII.	Legislative History</a:t>
            </a:r>
          </a:p>
        </p:txBody>
      </p:sp>
    </p:spTree>
    <p:extLst>
      <p:ext uri="{BB962C8B-B14F-4D97-AF65-F5344CB8AC3E}">
        <p14:creationId xmlns:p14="http://schemas.microsoft.com/office/powerpoint/2010/main" val="119981140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1">
            <a:extLst>
              <a:ext uri="{FF2B5EF4-FFF2-40B4-BE49-F238E27FC236}">
                <a16:creationId xmlns:a16="http://schemas.microsoft.com/office/drawing/2014/main" xmlns:p14="http://schemas.microsoft.com/office/powerpoint/2010/main" xmlns:a14="http://schemas.microsoft.com/office/drawing/2010/main" xmlns="" id="{1ACB6FD1-F106-DB41-BC7D-F386E9859931}"/>
              </a:ext>
            </a:extLst>
          </p:cNvPr>
          <p:cNvSpPr>
            <a:spLocks noGrp="1"/>
          </p:cNvSpPr>
          <p:nvPr>
            <p:ph type="title"/>
          </p:nvPr>
        </p:nvSpPr>
        <p:spPr/>
        <p:txBody>
          <a:bodyPr/>
          <a:lstStyle/>
          <a:p>
            <a:pPr marL="806450" indent="-806450"/>
            <a:r>
              <a:rPr lang="en-US" altLang="en-US" sz="2700" dirty="0">
                <a:latin typeface="Arial" panose="020B0604020202020204" pitchFamily="34" charset="0"/>
                <a:ea typeface="ＭＳ Ｐゴシック" panose="020B0600070205080204" pitchFamily="34" charset="-128"/>
                <a:cs typeface="Helvetica" pitchFamily="2" charset="0"/>
              </a:rPr>
              <a:t>VIII.	The Puerto Rico District Court and Court of Appeals Rulings on Special Revenues and Prior Chapter 9 Case Law</a:t>
            </a:r>
          </a:p>
        </p:txBody>
      </p:sp>
      <p:sp>
        <p:nvSpPr>
          <p:cNvPr id="65538" name="Slide Number Placeholder 3">
            <a:extLst>
              <a:ext uri="{FF2B5EF4-FFF2-40B4-BE49-F238E27FC236}">
                <a16:creationId xmlns:a16="http://schemas.microsoft.com/office/drawing/2014/main" xmlns:p14="http://schemas.microsoft.com/office/powerpoint/2010/main" xmlns:a14="http://schemas.microsoft.com/office/drawing/2010/main" xmlns="" id="{2B764347-8353-2D4B-9835-9C3F01C82FCE}"/>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7884CF58-6FC7-074D-B1AB-CF92ACF93D19}" type="slidenum">
              <a:rPr lang="en-US" altLang="en-US" sz="1000" smtClean="0">
                <a:solidFill>
                  <a:srgbClr val="FFFFFF"/>
                </a:solidFill>
              </a:rPr>
              <a:pPr>
                <a:spcBef>
                  <a:spcPct val="0"/>
                </a:spcBef>
                <a:buFontTx/>
                <a:buNone/>
              </a:pPr>
              <a:t>84</a:t>
            </a:fld>
            <a:endParaRPr lang="en-US" altLang="en-US" sz="1000" dirty="0">
              <a:solidFill>
                <a:srgbClr val="FFFFFF"/>
              </a:solidFill>
            </a:endParaRPr>
          </a:p>
        </p:txBody>
      </p:sp>
      <p:sp>
        <p:nvSpPr>
          <p:cNvPr id="6" name="Content Placeholder 2">
            <a:extLst>
              <a:ext uri="{FF2B5EF4-FFF2-40B4-BE49-F238E27FC236}">
                <a16:creationId xmlns:a16="http://schemas.microsoft.com/office/drawing/2014/main" xmlns:p14="http://schemas.microsoft.com/office/powerpoint/2010/main" xmlns:a14="http://schemas.microsoft.com/office/drawing/2010/main" xmlns="" id="{A0D6097A-0AE5-0D40-8F75-EE64C1F8DFD1}"/>
              </a:ext>
            </a:extLst>
          </p:cNvPr>
          <p:cNvSpPr>
            <a:spLocks noGrp="1"/>
          </p:cNvSpPr>
          <p:nvPr>
            <p:ph idx="1"/>
          </p:nvPr>
        </p:nvSpPr>
        <p:spPr/>
        <p:txBody>
          <a:bodyPr/>
          <a:lstStyle/>
          <a:p>
            <a:pPr marL="461963" indent="-454025">
              <a:buFont typeface="Wingdings" charset="2"/>
              <a:buNone/>
              <a:defRPr/>
            </a:pPr>
            <a:r>
              <a:rPr lang="en-US" dirty="0"/>
              <a:t>A.	</a:t>
            </a:r>
            <a:r>
              <a:rPr lang="en-US" u="sng" dirty="0"/>
              <a:t>The recent Puerto Rico court decision and First Circuit Opinion on special revenues</a:t>
            </a:r>
            <a:r>
              <a:rPr lang="en-US" dirty="0"/>
              <a:t>:</a:t>
            </a:r>
          </a:p>
          <a:p>
            <a:pPr marL="919163" lvl="1" indent="-461963">
              <a:buNone/>
              <a:defRPr/>
            </a:pPr>
            <a:r>
              <a:rPr lang="en-US" dirty="0"/>
              <a:t>1.	</a:t>
            </a:r>
            <a:r>
              <a:rPr lang="en-US" u="sng" dirty="0"/>
              <a:t>Procedural history</a:t>
            </a:r>
            <a:r>
              <a:rPr lang="en-US" dirty="0"/>
              <a:t>. On January 30, 2018, the District Court presiding over the Title III adjustment of debt proceeding ("P.R. Court") for the Commonwealth of Puerto Rico and certain of its instrumentalities (including the Puerto Rico Highways and Transportation Authority ("PRHTA")) entered a ruling on </a:t>
            </a:r>
            <a:r>
              <a:rPr lang="en-US" i="1" dirty="0"/>
              <a:t>Assured Guaranty Corporation et al.'s</a:t>
            </a:r>
            <a:r>
              <a:rPr lang="en-US" dirty="0"/>
              <a:t> ("Assured") Amended Complaint that had requested, among other things, an order requiring that Defendants remit the revenues securing the PRHTA bonds to pay principal and interest.</a:t>
            </a:r>
            <a:r>
              <a:rPr lang="en-US" baseline="30000" dirty="0"/>
              <a:t>1</a:t>
            </a:r>
          </a:p>
          <a:p>
            <a:pPr marL="7938" indent="0">
              <a:buFont typeface="Wingdings" charset="2"/>
              <a:buNone/>
              <a:defRPr/>
            </a:pPr>
            <a:endParaRPr lang="en-US" sz="1000" dirty="0">
              <a:solidFill>
                <a:schemeClr val="tx1">
                  <a:lumMod val="85000"/>
                  <a:lumOff val="15000"/>
                </a:schemeClr>
              </a:solidFill>
            </a:endParaRPr>
          </a:p>
          <a:p>
            <a:pPr marL="7938" indent="0">
              <a:buFont typeface="Wingdings" charset="2"/>
              <a:buNone/>
              <a:defRPr/>
            </a:pPr>
            <a:endParaRPr lang="en-US" sz="1000" dirty="0">
              <a:solidFill>
                <a:schemeClr val="tx1">
                  <a:lumMod val="85000"/>
                  <a:lumOff val="15000"/>
                </a:schemeClr>
              </a:solidFill>
            </a:endParaRPr>
          </a:p>
          <a:p>
            <a:pPr marL="7938" indent="0">
              <a:buFont typeface="Wingdings" charset="2"/>
              <a:buNone/>
              <a:defRPr/>
            </a:pPr>
            <a:r>
              <a:rPr lang="en-US" sz="1000" dirty="0">
                <a:solidFill>
                  <a:schemeClr val="tx1">
                    <a:lumMod val="85000"/>
                    <a:lumOff val="15000"/>
                  </a:schemeClr>
                </a:solidFill>
              </a:rPr>
              <a:t>____________________</a:t>
            </a:r>
          </a:p>
          <a:p>
            <a:pPr marL="230188" indent="-222250">
              <a:buFont typeface="Wingdings" charset="2"/>
              <a:buNone/>
              <a:defRPr/>
            </a:pPr>
            <a:r>
              <a:rPr lang="en-US" sz="1000" baseline="30000" dirty="0">
                <a:solidFill>
                  <a:schemeClr val="tx1">
                    <a:lumMod val="85000"/>
                    <a:lumOff val="15000"/>
                  </a:schemeClr>
                </a:solidFill>
              </a:rPr>
              <a:t>1</a:t>
            </a:r>
            <a:r>
              <a:rPr lang="en-US" sz="1000" dirty="0">
                <a:solidFill>
                  <a:schemeClr val="tx1">
                    <a:lumMod val="85000"/>
                    <a:lumOff val="15000"/>
                  </a:schemeClr>
                </a:solidFill>
              </a:rPr>
              <a:t>	</a:t>
            </a:r>
            <a:r>
              <a:rPr lang="en-US" sz="1000" i="1" dirty="0">
                <a:solidFill>
                  <a:schemeClr val="tx1">
                    <a:lumMod val="85000"/>
                    <a:lumOff val="15000"/>
                  </a:schemeClr>
                </a:solidFill>
              </a:rPr>
              <a:t>Assured Guaranty Corp. v. Commonwealth of Puerto Rico (In re The Financial Oversight and Management Board for Puerto Rico, as representative of Commonwealth of Puerto Rico)</a:t>
            </a:r>
            <a:r>
              <a:rPr lang="en-US" sz="1000" dirty="0">
                <a:solidFill>
                  <a:schemeClr val="tx1">
                    <a:lumMod val="85000"/>
                    <a:lumOff val="15000"/>
                  </a:schemeClr>
                </a:solidFill>
              </a:rPr>
              <a:t>, 582 B.R. 579 (D.P.R. Jan. 30, 2018) (the "District Court Opinion").</a:t>
            </a:r>
          </a:p>
        </p:txBody>
      </p:sp>
    </p:spTree>
    <p:extLst>
      <p:ext uri="{BB962C8B-B14F-4D97-AF65-F5344CB8AC3E}">
        <p14:creationId xmlns:p14="http://schemas.microsoft.com/office/powerpoint/2010/main" val="200301111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3">
            <a:extLst>
              <a:ext uri="{FF2B5EF4-FFF2-40B4-BE49-F238E27FC236}">
                <a16:creationId xmlns:a16="http://schemas.microsoft.com/office/drawing/2014/main" xmlns:p14="http://schemas.microsoft.com/office/powerpoint/2010/main" xmlns:a14="http://schemas.microsoft.com/office/drawing/2010/main" xmlns="" id="{56A80FAE-79B8-474D-B795-955CF8CAD311}"/>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67ED8ABA-CBE8-984B-91E5-1C070F7C55D4}" type="slidenum">
              <a:rPr lang="en-US" altLang="en-US" sz="1000" smtClean="0">
                <a:solidFill>
                  <a:srgbClr val="FFFFFF"/>
                </a:solidFill>
              </a:rPr>
              <a:pPr>
                <a:spcBef>
                  <a:spcPct val="0"/>
                </a:spcBef>
                <a:buFontTx/>
                <a:buNone/>
              </a:pPr>
              <a:t>85</a:t>
            </a:fld>
            <a:endParaRPr lang="en-US" altLang="en-US" sz="1000" dirty="0">
              <a:solidFill>
                <a:srgbClr val="FFFFFF"/>
              </a:solidFill>
            </a:endParaRPr>
          </a:p>
        </p:txBody>
      </p:sp>
      <p:sp>
        <p:nvSpPr>
          <p:cNvPr id="66563" name="Content Placeholder 2">
            <a:extLst>
              <a:ext uri="{FF2B5EF4-FFF2-40B4-BE49-F238E27FC236}">
                <a16:creationId xmlns:a16="http://schemas.microsoft.com/office/drawing/2014/main" xmlns:p14="http://schemas.microsoft.com/office/powerpoint/2010/main" xmlns:a14="http://schemas.microsoft.com/office/drawing/2010/main" xmlns="" id="{5290F5B2-A735-0E43-8071-AE8396AB009A}"/>
              </a:ext>
            </a:extLst>
          </p:cNvPr>
          <p:cNvSpPr>
            <a:spLocks noGrp="1" noChangeArrowheads="1"/>
          </p:cNvSpPr>
          <p:nvPr>
            <p:ph idx="1"/>
          </p:nvPr>
        </p:nvSpPr>
        <p:spPr/>
        <p:txBody>
          <a:bodyPr/>
          <a:lstStyle/>
          <a:p>
            <a:pPr marL="919163" lvl="1" indent="-461963">
              <a:buNone/>
            </a:pPr>
            <a:r>
              <a:rPr lang="en-US" altLang="en-US" dirty="0">
                <a:latin typeface="Arial" panose="020B0604020202020204" pitchFamily="34" charset="0"/>
                <a:ea typeface="ＭＳ Ｐゴシック" panose="020B0600070205080204" pitchFamily="34" charset="-128"/>
                <a:cs typeface="Helvetica" pitchFamily="2" charset="0"/>
              </a:rPr>
              <a:t>2.	</a:t>
            </a:r>
            <a:r>
              <a:rPr lang="en-US" altLang="en-US" i="1" u="sng" dirty="0">
                <a:latin typeface="Arial" panose="020B0604020202020204" pitchFamily="34" charset="0"/>
                <a:ea typeface="ＭＳ Ｐゴシック" panose="020B0600070205080204" pitchFamily="34" charset="-128"/>
                <a:cs typeface="Helvetica" pitchFamily="2" charset="0"/>
              </a:rPr>
              <a:t>Assured's</a:t>
            </a:r>
            <a:r>
              <a:rPr lang="en-US" altLang="en-US" u="sng" dirty="0">
                <a:latin typeface="Arial" panose="020B0604020202020204" pitchFamily="34" charset="0"/>
                <a:ea typeface="ＭＳ Ｐゴシック" panose="020B0600070205080204" pitchFamily="34" charset="-128"/>
                <a:cs typeface="Helvetica" pitchFamily="2" charset="0"/>
              </a:rPr>
              <a:t> position</a:t>
            </a:r>
            <a:r>
              <a:rPr lang="en-US" altLang="en-US" dirty="0">
                <a:latin typeface="Arial" panose="020B0604020202020204" pitchFamily="34" charset="0"/>
                <a:ea typeface="ＭＳ Ｐゴシック" panose="020B0600070205080204" pitchFamily="34" charset="-128"/>
                <a:cs typeface="Helvetica" pitchFamily="2" charset="0"/>
              </a:rPr>
              <a:t>. </a:t>
            </a:r>
            <a:r>
              <a:rPr lang="en-US" altLang="en-US" i="1" dirty="0">
                <a:latin typeface="Arial" panose="020B0604020202020204" pitchFamily="34" charset="0"/>
                <a:ea typeface="ＭＳ Ｐゴシック" panose="020B0600070205080204" pitchFamily="34" charset="-128"/>
                <a:cs typeface="Helvetica" pitchFamily="2" charset="0"/>
              </a:rPr>
              <a:t>Assured </a:t>
            </a:r>
            <a:r>
              <a:rPr lang="en-US" altLang="en-US" dirty="0">
                <a:latin typeface="Arial" panose="020B0604020202020204" pitchFamily="34" charset="0"/>
                <a:ea typeface="ＭＳ Ｐゴシック" panose="020B0600070205080204" pitchFamily="34" charset="-128"/>
                <a:cs typeface="Helvetica" pitchFamily="2" charset="0"/>
              </a:rPr>
              <a:t>asserted that the pledged revenues under the PRHTA's revenue bond financing were special revenues under Section 902 of Bankruptcy Code, the pledge continued post-petition under Section 928 of the Bankruptcy Code and payments of pledged revenues as collected, net of necessary operating expenses (operation and maintenance costs), should be paid to the revenue bondholders under Section 922(d) and 928 of the Bankruptcy Code.</a:t>
            </a:r>
          </a:p>
        </p:txBody>
      </p:sp>
      <p:sp>
        <p:nvSpPr>
          <p:cNvPr id="8" name="Title 11">
            <a:extLst>
              <a:ext uri="{FF2B5EF4-FFF2-40B4-BE49-F238E27FC236}">
                <a16:creationId xmlns:a16="http://schemas.microsoft.com/office/drawing/2014/main" xmlns:p14="http://schemas.microsoft.com/office/powerpoint/2010/main" xmlns:a14="http://schemas.microsoft.com/office/drawing/2010/main" xmlns="" id="{2A15CEEF-DA32-1946-859B-A9D32A60F33B}"/>
              </a:ext>
            </a:extLst>
          </p:cNvPr>
          <p:cNvSpPr>
            <a:spLocks noGrp="1"/>
          </p:cNvSpPr>
          <p:nvPr>
            <p:ph type="title"/>
          </p:nvPr>
        </p:nvSpPr>
        <p:spPr>
          <a:xfrm>
            <a:off x="457200" y="274638"/>
            <a:ext cx="8229600" cy="1143000"/>
          </a:xfrm>
        </p:spPr>
        <p:txBody>
          <a:bodyPr/>
          <a:lstStyle/>
          <a:p>
            <a:pPr marL="806450" indent="-806450"/>
            <a:r>
              <a:rPr lang="en-US" altLang="en-US" sz="2700" dirty="0">
                <a:latin typeface="Arial" panose="020B0604020202020204" pitchFamily="34" charset="0"/>
                <a:ea typeface="ＭＳ Ｐゴシック" panose="020B0600070205080204" pitchFamily="34" charset="-128"/>
                <a:cs typeface="Helvetica" pitchFamily="2" charset="0"/>
              </a:rPr>
              <a:t>VIII.	The Puerto Rico District Court and Court of Appeals Rulings on Special Revenues and Prior Chapter 9 Case Law</a:t>
            </a:r>
          </a:p>
        </p:txBody>
      </p:sp>
    </p:spTree>
    <p:extLst>
      <p:ext uri="{BB962C8B-B14F-4D97-AF65-F5344CB8AC3E}">
        <p14:creationId xmlns:p14="http://schemas.microsoft.com/office/powerpoint/2010/main" val="92933288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3">
            <a:extLst>
              <a:ext uri="{FF2B5EF4-FFF2-40B4-BE49-F238E27FC236}">
                <a16:creationId xmlns:a16="http://schemas.microsoft.com/office/drawing/2014/main" xmlns:p14="http://schemas.microsoft.com/office/powerpoint/2010/main" xmlns:a14="http://schemas.microsoft.com/office/drawing/2010/main" xmlns="" id="{557C6E98-DBE0-8A4A-9F46-42B8743AE58C}"/>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0DF0F901-2D66-184F-BAAB-48834149BF7C}" type="slidenum">
              <a:rPr lang="en-US" altLang="en-US" sz="1000" smtClean="0">
                <a:solidFill>
                  <a:srgbClr val="FFFFFF"/>
                </a:solidFill>
              </a:rPr>
              <a:pPr>
                <a:spcBef>
                  <a:spcPct val="0"/>
                </a:spcBef>
                <a:buFontTx/>
                <a:buNone/>
              </a:pPr>
              <a:t>86</a:t>
            </a:fld>
            <a:endParaRPr lang="en-US" altLang="en-US" sz="1000" dirty="0">
              <a:solidFill>
                <a:srgbClr val="FFFFFF"/>
              </a:solidFill>
            </a:endParaRPr>
          </a:p>
        </p:txBody>
      </p:sp>
      <p:sp>
        <p:nvSpPr>
          <p:cNvPr id="67587" name="Content Placeholder 2">
            <a:extLst>
              <a:ext uri="{FF2B5EF4-FFF2-40B4-BE49-F238E27FC236}">
                <a16:creationId xmlns:a16="http://schemas.microsoft.com/office/drawing/2014/main" xmlns:p14="http://schemas.microsoft.com/office/powerpoint/2010/main" xmlns:a14="http://schemas.microsoft.com/office/drawing/2010/main" xmlns="" id="{2D460913-73C7-EB45-8F6E-C5E9B4BCD89F}"/>
              </a:ext>
            </a:extLst>
          </p:cNvPr>
          <p:cNvSpPr>
            <a:spLocks noGrp="1" noChangeArrowheads="1"/>
          </p:cNvSpPr>
          <p:nvPr>
            <p:ph idx="1"/>
          </p:nvPr>
        </p:nvSpPr>
        <p:spPr/>
        <p:txBody>
          <a:bodyPr/>
          <a:lstStyle/>
          <a:p>
            <a:pPr marL="919163" lvl="1" indent="-461963">
              <a:buNone/>
            </a:pPr>
            <a:r>
              <a:rPr lang="en-US" altLang="en-US" dirty="0">
                <a:latin typeface="Arial" panose="020B0604020202020204" pitchFamily="34" charset="0"/>
                <a:ea typeface="ＭＳ Ｐゴシック" panose="020B0600070205080204" pitchFamily="34" charset="-128"/>
                <a:cs typeface="Helvetica" pitchFamily="2" charset="0"/>
              </a:rPr>
              <a:t>3.	</a:t>
            </a:r>
            <a:r>
              <a:rPr lang="en-US" altLang="en-US" u="sng" dirty="0">
                <a:latin typeface="Arial" panose="020B0604020202020204" pitchFamily="34" charset="0"/>
                <a:ea typeface="ＭＳ Ｐゴシック" panose="020B0600070205080204" pitchFamily="34" charset="-128"/>
                <a:cs typeface="Helvetica" pitchFamily="2" charset="0"/>
              </a:rPr>
              <a:t>The P.R. District Court's focus</a:t>
            </a:r>
            <a:r>
              <a:rPr lang="en-US" altLang="en-US" dirty="0">
                <a:latin typeface="Arial" panose="020B0604020202020204" pitchFamily="34" charset="0"/>
                <a:ea typeface="ＭＳ Ｐゴシック" panose="020B0600070205080204" pitchFamily="34" charset="-128"/>
                <a:cs typeface="Helvetica" pitchFamily="2" charset="0"/>
              </a:rPr>
              <a:t>. The District Court focused on Section 305 of PROMESA (which is Section 904 of the Bankruptcy Code) and Section 922(d) of the Bankruptcy Code. The Court interpreted Section 305 of PROMESA as a limitation of the the Court's power by order, stay or decree to interfere with the municipality's property interest, revenues and use and enjoyment of income-producing property of the municipal debtor without the debtor's consent, including as to pledged revenues to the revenue bondholders and even the reserve funds held by the bond trustee.</a:t>
            </a:r>
          </a:p>
        </p:txBody>
      </p:sp>
      <p:sp>
        <p:nvSpPr>
          <p:cNvPr id="8" name="Title 11">
            <a:extLst>
              <a:ext uri="{FF2B5EF4-FFF2-40B4-BE49-F238E27FC236}">
                <a16:creationId xmlns:a16="http://schemas.microsoft.com/office/drawing/2014/main" xmlns:p14="http://schemas.microsoft.com/office/powerpoint/2010/main" xmlns:a14="http://schemas.microsoft.com/office/drawing/2010/main" xmlns="" id="{2ADF0A3A-746F-A54F-9991-C08C90469234}"/>
              </a:ext>
            </a:extLst>
          </p:cNvPr>
          <p:cNvSpPr>
            <a:spLocks noGrp="1"/>
          </p:cNvSpPr>
          <p:nvPr>
            <p:ph type="title"/>
          </p:nvPr>
        </p:nvSpPr>
        <p:spPr>
          <a:xfrm>
            <a:off x="457200" y="274638"/>
            <a:ext cx="8229600" cy="1143000"/>
          </a:xfrm>
        </p:spPr>
        <p:txBody>
          <a:bodyPr/>
          <a:lstStyle/>
          <a:p>
            <a:pPr marL="806450" indent="-806450"/>
            <a:r>
              <a:rPr lang="en-US" altLang="en-US" sz="2700" dirty="0">
                <a:latin typeface="Arial" panose="020B0604020202020204" pitchFamily="34" charset="0"/>
                <a:ea typeface="ＭＳ Ｐゴシック" panose="020B0600070205080204" pitchFamily="34" charset="-128"/>
                <a:cs typeface="Helvetica" pitchFamily="2" charset="0"/>
              </a:rPr>
              <a:t>VIII.	The Puerto Rico District Court and Court of Appeals Rulings on Special Revenues and Prior Chapter 9 Case Law</a:t>
            </a:r>
          </a:p>
        </p:txBody>
      </p:sp>
    </p:spTree>
    <p:extLst>
      <p:ext uri="{BB962C8B-B14F-4D97-AF65-F5344CB8AC3E}">
        <p14:creationId xmlns:p14="http://schemas.microsoft.com/office/powerpoint/2010/main" val="191259499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3">
            <a:extLst>
              <a:ext uri="{FF2B5EF4-FFF2-40B4-BE49-F238E27FC236}">
                <a16:creationId xmlns:a16="http://schemas.microsoft.com/office/drawing/2014/main" xmlns:p14="http://schemas.microsoft.com/office/powerpoint/2010/main" xmlns:a14="http://schemas.microsoft.com/office/drawing/2010/main" xmlns="" id="{79D756C9-01E6-004A-9008-954D2A1ADF7D}"/>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1FF2D4BE-E021-F549-92EC-BA6916D78710}" type="slidenum">
              <a:rPr lang="en-US" altLang="en-US" sz="1000" smtClean="0">
                <a:solidFill>
                  <a:srgbClr val="FFFFFF"/>
                </a:solidFill>
              </a:rPr>
              <a:pPr>
                <a:spcBef>
                  <a:spcPct val="0"/>
                </a:spcBef>
                <a:buFontTx/>
                <a:buNone/>
              </a:pPr>
              <a:t>87</a:t>
            </a:fld>
            <a:endParaRPr lang="en-US" altLang="en-US" sz="1000" dirty="0">
              <a:solidFill>
                <a:srgbClr val="FFFFFF"/>
              </a:solidFill>
            </a:endParaRPr>
          </a:p>
        </p:txBody>
      </p:sp>
      <p:sp>
        <p:nvSpPr>
          <p:cNvPr id="68611" name="Content Placeholder 2">
            <a:extLst>
              <a:ext uri="{FF2B5EF4-FFF2-40B4-BE49-F238E27FC236}">
                <a16:creationId xmlns:a16="http://schemas.microsoft.com/office/drawing/2014/main" xmlns:p14="http://schemas.microsoft.com/office/powerpoint/2010/main" xmlns:a14="http://schemas.microsoft.com/office/drawing/2010/main" xmlns="" id="{FDE1A805-7DF4-C646-86FB-B244F41F9987}"/>
              </a:ext>
            </a:extLst>
          </p:cNvPr>
          <p:cNvSpPr>
            <a:spLocks noGrp="1" noChangeArrowheads="1"/>
          </p:cNvSpPr>
          <p:nvPr>
            <p:ph idx="1"/>
          </p:nvPr>
        </p:nvSpPr>
        <p:spPr/>
        <p:txBody>
          <a:bodyPr/>
          <a:lstStyle/>
          <a:p>
            <a:pPr marL="919163" lvl="1" indent="-461963">
              <a:buNone/>
            </a:pPr>
            <a:r>
              <a:rPr lang="en-US" altLang="en-US" sz="1800" dirty="0">
                <a:latin typeface="Arial" panose="020B0604020202020204" pitchFamily="34" charset="0"/>
                <a:ea typeface="ＭＳ Ｐゴシック" panose="020B0600070205080204" pitchFamily="34" charset="-128"/>
                <a:cs typeface="Helvetica" pitchFamily="2" charset="0"/>
              </a:rPr>
              <a:t>4.	</a:t>
            </a:r>
            <a:r>
              <a:rPr lang="en-US" altLang="en-US" sz="1800" u="sng" dirty="0">
                <a:latin typeface="Arial" panose="020B0604020202020204" pitchFamily="34" charset="0"/>
                <a:ea typeface="ＭＳ Ｐゴシック" panose="020B0600070205080204" pitchFamily="34" charset="-128"/>
                <a:cs typeface="Helvetica" pitchFamily="2" charset="0"/>
              </a:rPr>
              <a:t>The P.R. District Court's ruling</a:t>
            </a:r>
            <a:r>
              <a:rPr lang="en-US" altLang="en-US" sz="1800" dirty="0">
                <a:latin typeface="Arial" panose="020B0604020202020204" pitchFamily="34" charset="0"/>
                <a:ea typeface="ＭＳ Ｐゴシック" panose="020B0600070205080204" pitchFamily="34" charset="-128"/>
                <a:cs typeface="Helvetica" pitchFamily="2" charset="0"/>
              </a:rPr>
              <a:t>. The District Court then went on to conclude Section 922(d) of the Bankruptcy Code and its exemption to the automatic stay "only permitted municipalities and others in possession of pledged special revenues to apply those revenues to the relevant debt without running afoul of the automatic stay." (P.R. District Court Opinion at 23). The Court interpreted Section 922(d) as not permitting the timely payment during the Chapter 9 case of the pledged special revenues not in possession of the indenture trustee on the petition date to the revenue bondholders if the municipality chooses not to pay the bondholders:</a:t>
            </a:r>
          </a:p>
          <a:p>
            <a:pPr marL="1208088" lvl="2" indent="-280988">
              <a:lnSpc>
                <a:spcPts val="1800"/>
              </a:lnSpc>
              <a:buFont typeface="Wingdings" pitchFamily="2" charset="2"/>
              <a:buChar char="§"/>
            </a:pPr>
            <a:r>
              <a:rPr lang="en-US" altLang="en-US" sz="1600" dirty="0">
                <a:latin typeface="Arial" panose="020B0604020202020204" pitchFamily="34" charset="0"/>
                <a:ea typeface="ＭＳ Ｐゴシック" panose="020B0600070205080204" pitchFamily="34" charset="-128"/>
                <a:cs typeface="Helvetica" pitchFamily="2" charset="0"/>
              </a:rPr>
              <a:t>In the P.R. Court's ruling, the Court actually interpreted prior rulings like </a:t>
            </a:r>
            <a:r>
              <a:rPr lang="en-US" altLang="en-US" sz="1600" i="1" dirty="0">
                <a:latin typeface="Arial" panose="020B0604020202020204" pitchFamily="34" charset="0"/>
                <a:ea typeface="ＭＳ Ｐゴシック" panose="020B0600070205080204" pitchFamily="34" charset="-128"/>
                <a:cs typeface="Helvetica" pitchFamily="2" charset="0"/>
              </a:rPr>
              <a:t>Jefferson</a:t>
            </a:r>
            <a:r>
              <a:rPr lang="en-US" altLang="en-US" sz="1600" dirty="0">
                <a:latin typeface="Arial" panose="020B0604020202020204" pitchFamily="34" charset="0"/>
                <a:ea typeface="ＭＳ Ｐゴシック" panose="020B0600070205080204" pitchFamily="34" charset="-128"/>
                <a:cs typeface="Helvetica" pitchFamily="2" charset="0"/>
              </a:rPr>
              <a:t> not to be completely contrary to its ruling because the P.R. Court claimed that Jefferson County consented to paying special revenues not in the possession of the indenture trustee to the bondholders, which was not the case. Further, the P.R. Court cited for support of its ruling </a:t>
            </a:r>
            <a:r>
              <a:rPr lang="en-US" altLang="en-US" sz="1600" i="1" dirty="0">
                <a:latin typeface="Arial" panose="020B0604020202020204" pitchFamily="34" charset="0"/>
                <a:ea typeface="ＭＳ Ｐゴシック" panose="020B0600070205080204" pitchFamily="34" charset="-128"/>
                <a:cs typeface="Helvetica" pitchFamily="2" charset="0"/>
              </a:rPr>
              <a:t>Collier on Bankruptcy</a:t>
            </a:r>
            <a:r>
              <a:rPr lang="en-US" altLang="en-US" sz="1600" dirty="0">
                <a:latin typeface="Arial" panose="020B0604020202020204" pitchFamily="34" charset="0"/>
                <a:ea typeface="ＭＳ Ｐゴシック" panose="020B0600070205080204" pitchFamily="34" charset="-128"/>
                <a:cs typeface="Helvetica" pitchFamily="2" charset="0"/>
              </a:rPr>
              <a:t> which the Jefferson County Court and other commentators have disagreed with.</a:t>
            </a:r>
          </a:p>
        </p:txBody>
      </p:sp>
      <p:sp>
        <p:nvSpPr>
          <p:cNvPr id="8" name="Title 11">
            <a:extLst>
              <a:ext uri="{FF2B5EF4-FFF2-40B4-BE49-F238E27FC236}">
                <a16:creationId xmlns:a16="http://schemas.microsoft.com/office/drawing/2014/main" xmlns:p14="http://schemas.microsoft.com/office/powerpoint/2010/main" xmlns:a14="http://schemas.microsoft.com/office/drawing/2010/main" xmlns="" id="{985B2875-DB81-B14F-9A22-84F01C358C5A}"/>
              </a:ext>
            </a:extLst>
          </p:cNvPr>
          <p:cNvSpPr>
            <a:spLocks noGrp="1"/>
          </p:cNvSpPr>
          <p:nvPr>
            <p:ph type="title"/>
          </p:nvPr>
        </p:nvSpPr>
        <p:spPr>
          <a:xfrm>
            <a:off x="457200" y="274638"/>
            <a:ext cx="8229600" cy="1143000"/>
          </a:xfrm>
        </p:spPr>
        <p:txBody>
          <a:bodyPr/>
          <a:lstStyle/>
          <a:p>
            <a:pPr marL="806450" indent="-806450"/>
            <a:r>
              <a:rPr lang="en-US" altLang="en-US" sz="2700" dirty="0">
                <a:latin typeface="Arial" panose="020B0604020202020204" pitchFamily="34" charset="0"/>
                <a:ea typeface="ＭＳ Ｐゴシック" panose="020B0600070205080204" pitchFamily="34" charset="-128"/>
                <a:cs typeface="Helvetica" pitchFamily="2" charset="0"/>
              </a:rPr>
              <a:t>VIII.	The Puerto Rico District Court and Court of Appeals Rulings on Special Revenues and Prior Chapter 9 Case Law</a:t>
            </a:r>
          </a:p>
        </p:txBody>
      </p:sp>
    </p:spTree>
    <p:extLst>
      <p:ext uri="{BB962C8B-B14F-4D97-AF65-F5344CB8AC3E}">
        <p14:creationId xmlns:p14="http://schemas.microsoft.com/office/powerpoint/2010/main" val="292092761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3">
            <a:extLst>
              <a:ext uri="{FF2B5EF4-FFF2-40B4-BE49-F238E27FC236}">
                <a16:creationId xmlns:a16="http://schemas.microsoft.com/office/drawing/2014/main" xmlns:p14="http://schemas.microsoft.com/office/powerpoint/2010/main" xmlns:a14="http://schemas.microsoft.com/office/drawing/2010/main" xmlns="" id="{A16E507B-8CC2-D347-92DE-A0F6F3D02055}"/>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49B5B83F-2851-5543-AA76-BBB423A8614A}" type="slidenum">
              <a:rPr lang="en-US" altLang="en-US" sz="1000" smtClean="0">
                <a:solidFill>
                  <a:srgbClr val="FFFFFF"/>
                </a:solidFill>
              </a:rPr>
              <a:pPr>
                <a:spcBef>
                  <a:spcPct val="0"/>
                </a:spcBef>
                <a:buFontTx/>
                <a:buNone/>
              </a:pPr>
              <a:t>88</a:t>
            </a:fld>
            <a:endParaRPr lang="en-US" altLang="en-US" sz="1000" dirty="0">
              <a:solidFill>
                <a:srgbClr val="FFFFFF"/>
              </a:solidFill>
            </a:endParaRPr>
          </a:p>
        </p:txBody>
      </p:sp>
      <p:sp>
        <p:nvSpPr>
          <p:cNvPr id="69635" name="Content Placeholder 2">
            <a:extLst>
              <a:ext uri="{FF2B5EF4-FFF2-40B4-BE49-F238E27FC236}">
                <a16:creationId xmlns:a16="http://schemas.microsoft.com/office/drawing/2014/main" xmlns:p14="http://schemas.microsoft.com/office/powerpoint/2010/main" xmlns:a14="http://schemas.microsoft.com/office/drawing/2010/main" xmlns="" id="{5B38387A-344C-A04C-A3AE-AC1EF8DEA8D9}"/>
              </a:ext>
            </a:extLst>
          </p:cNvPr>
          <p:cNvSpPr>
            <a:spLocks noGrp="1" noChangeArrowheads="1"/>
          </p:cNvSpPr>
          <p:nvPr>
            <p:ph idx="1"/>
          </p:nvPr>
        </p:nvSpPr>
        <p:spPr/>
        <p:txBody>
          <a:bodyPr/>
          <a:lstStyle/>
          <a:p>
            <a:pPr marL="919163" lvl="1" indent="-461963">
              <a:buNone/>
            </a:pPr>
            <a:r>
              <a:rPr lang="en-US" altLang="en-US" dirty="0">
                <a:latin typeface="Arial" panose="020B0604020202020204" pitchFamily="34" charset="0"/>
                <a:ea typeface="ＭＳ Ｐゴシック" panose="020B0600070205080204" pitchFamily="34" charset="-128"/>
                <a:cs typeface="Helvetica" pitchFamily="2" charset="0"/>
              </a:rPr>
              <a:t>5.	</a:t>
            </a:r>
            <a:r>
              <a:rPr lang="en-US" altLang="en-US" u="sng" dirty="0">
                <a:latin typeface="Arial" panose="020B0604020202020204" pitchFamily="34" charset="0"/>
                <a:ea typeface="ＭＳ Ｐゴシック" panose="020B0600070205080204" pitchFamily="34" charset="-128"/>
                <a:cs typeface="Helvetica" pitchFamily="2" charset="0"/>
              </a:rPr>
              <a:t>The P.R. District Court justified its ruling on its interpretation of Section 904 of the Bankruptcy Code (Section 305 of PROMESA) and Section 922(d) as well as </a:t>
            </a:r>
            <a:r>
              <a:rPr lang="en-US" altLang="en-US" i="1" u="sng" dirty="0">
                <a:latin typeface="Arial" panose="020B0604020202020204" pitchFamily="34" charset="0"/>
                <a:ea typeface="ＭＳ Ｐゴシック" panose="020B0600070205080204" pitchFamily="34" charset="-128"/>
                <a:cs typeface="Helvetica" pitchFamily="2" charset="0"/>
              </a:rPr>
              <a:t>Collier on Bankruptcy</a:t>
            </a:r>
            <a:r>
              <a:rPr lang="en-US" altLang="en-US" dirty="0">
                <a:latin typeface="Arial" panose="020B0604020202020204" pitchFamily="34" charset="0"/>
                <a:ea typeface="ＭＳ Ｐゴシック" panose="020B0600070205080204" pitchFamily="34" charset="-128"/>
                <a:cs typeface="Helvetica" pitchFamily="2" charset="0"/>
              </a:rPr>
              <a:t>:</a:t>
            </a:r>
          </a:p>
          <a:p>
            <a:pPr marL="1208088" lvl="2" indent="-280988">
              <a:buFont typeface="Wingdings" pitchFamily="2" charset="2"/>
              <a:buChar char="§"/>
            </a:pPr>
            <a:r>
              <a:rPr lang="en-US" altLang="en-US" sz="1800" dirty="0">
                <a:latin typeface="Arial" panose="020B0604020202020204" pitchFamily="34" charset="0"/>
                <a:ea typeface="ＭＳ Ｐゴシック" panose="020B0600070205080204" pitchFamily="34" charset="-128"/>
                <a:cs typeface="Helvetica" pitchFamily="2" charset="0"/>
              </a:rPr>
              <a:t>Contrary to what the P.R. Court reasoned, Section 904 does not support the ruling of the P.R. Court since there is no need for Section 922(d) to provide a "lifting of stay" for municipalities to pay special revenues if the municipalities so desire because Section 904 already proclaimed that the Court may not stay, order, decree or otherwise interfere with the municipality's governmental power, including as to revenues or use or engagement of any income producing property. The P.R. District Court ruling renders Section 904 a tautology and interpreting an amendment to be duplicative of an already existing section renders the interpretation fatally flawed.</a:t>
            </a:r>
          </a:p>
        </p:txBody>
      </p:sp>
      <p:sp>
        <p:nvSpPr>
          <p:cNvPr id="8" name="Title 11">
            <a:extLst>
              <a:ext uri="{FF2B5EF4-FFF2-40B4-BE49-F238E27FC236}">
                <a16:creationId xmlns:a16="http://schemas.microsoft.com/office/drawing/2014/main" xmlns:p14="http://schemas.microsoft.com/office/powerpoint/2010/main" xmlns:a14="http://schemas.microsoft.com/office/drawing/2010/main" xmlns="" id="{5B8F8681-9270-434A-8803-BDCD1F9CACAC}"/>
              </a:ext>
            </a:extLst>
          </p:cNvPr>
          <p:cNvSpPr>
            <a:spLocks noGrp="1"/>
          </p:cNvSpPr>
          <p:nvPr>
            <p:ph type="title"/>
          </p:nvPr>
        </p:nvSpPr>
        <p:spPr>
          <a:xfrm>
            <a:off x="457200" y="274638"/>
            <a:ext cx="8229600" cy="1143000"/>
          </a:xfrm>
        </p:spPr>
        <p:txBody>
          <a:bodyPr/>
          <a:lstStyle/>
          <a:p>
            <a:pPr marL="806450" indent="-806450"/>
            <a:r>
              <a:rPr lang="en-US" altLang="en-US" sz="2700" dirty="0">
                <a:latin typeface="Arial" panose="020B0604020202020204" pitchFamily="34" charset="0"/>
                <a:ea typeface="ＭＳ Ｐゴシック" panose="020B0600070205080204" pitchFamily="34" charset="-128"/>
                <a:cs typeface="Helvetica" pitchFamily="2" charset="0"/>
              </a:rPr>
              <a:t>VIII.	The Puerto Rico District Court and Court of Appeals Rulings on Special Revenues and Prior Chapter 9 Case Law</a:t>
            </a:r>
          </a:p>
        </p:txBody>
      </p:sp>
    </p:spTree>
    <p:extLst>
      <p:ext uri="{BB962C8B-B14F-4D97-AF65-F5344CB8AC3E}">
        <p14:creationId xmlns:p14="http://schemas.microsoft.com/office/powerpoint/2010/main" val="3985345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2"/>
          <p:cNvSpPr>
            <a:spLocks noGrp="1"/>
          </p:cNvSpPr>
          <p:nvPr>
            <p:ph idx="1"/>
          </p:nvPr>
        </p:nvSpPr>
        <p:spPr/>
        <p:txBody>
          <a:bodyPr/>
          <a:lstStyle/>
          <a:p>
            <a:pPr marL="1371600" lvl="2" indent="-457200">
              <a:buNone/>
            </a:pPr>
            <a:r>
              <a:rPr lang="en-US" altLang="en-US" dirty="0">
                <a:latin typeface="Arial" charset="0"/>
                <a:ea typeface="ＭＳ Ｐゴシック" charset="-128"/>
                <a:cs typeface="Helvetica" charset="0"/>
              </a:rPr>
              <a:t>(b)	</a:t>
            </a:r>
            <a:r>
              <a:rPr lang="en-US" altLang="en-US" u="sng" dirty="0">
                <a:latin typeface="Arial" charset="0"/>
                <a:ea typeface="ＭＳ Ｐゴシック" charset="-128"/>
                <a:cs typeface="Helvetica" charset="0"/>
              </a:rPr>
              <a:t>Puerto Rico's constitutional changes loosen balanced budgets and debt limits</a:t>
            </a:r>
            <a:r>
              <a:rPr lang="en-US" altLang="en-US" dirty="0">
                <a:latin typeface="Arial" charset="0"/>
                <a:ea typeface="ＭＳ Ｐゴシック" charset="-128"/>
                <a:cs typeface="Helvetica" charset="0"/>
              </a:rPr>
              <a:t> – In 1952, amendment allowed balancing budgets with non-revenue sources such as federal aid and, in 1961, amended debt limit to percent of revenue from percentage of property.</a:t>
            </a:r>
          </a:p>
          <a:p>
            <a:pPr marL="1371600" lvl="2" indent="-457200">
              <a:buNone/>
            </a:pPr>
            <a:r>
              <a:rPr lang="en-US" altLang="en-US" dirty="0">
                <a:latin typeface="Arial" charset="0"/>
                <a:ea typeface="ＭＳ Ｐゴシック" charset="-128"/>
                <a:cs typeface="Helvetica" charset="0"/>
              </a:rPr>
              <a:t>(c)	</a:t>
            </a:r>
            <a:r>
              <a:rPr lang="en-US" altLang="en-US" u="sng" dirty="0">
                <a:latin typeface="Arial" charset="0"/>
                <a:ea typeface="ＭＳ Ｐゴシック" charset="-128"/>
                <a:cs typeface="Helvetica" charset="0"/>
              </a:rPr>
              <a:t>Repeal of Section 936 IRC tax credits</a:t>
            </a:r>
            <a:r>
              <a:rPr lang="en-US" altLang="en-US" dirty="0">
                <a:latin typeface="Arial" charset="0"/>
                <a:ea typeface="ＭＳ Ｐゴシック" charset="-128"/>
                <a:cs typeface="Helvetica" charset="0"/>
              </a:rPr>
              <a:t> – In 1996, federal legislation sunsetted Section 936 benefits over a 10-year period effective 2006. Section 936 tax credits are attributed to encourage many capital-intensive businesses to chose to relocate to Puerto Rico providing new jobs and accompanying economic benefits.</a:t>
            </a:r>
          </a:p>
        </p:txBody>
      </p:sp>
      <p:sp>
        <p:nvSpPr>
          <p:cNvPr id="21507"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charset="2"/>
              <a:buChar char="§"/>
              <a:defRPr sz="2400">
                <a:solidFill>
                  <a:srgbClr val="404040"/>
                </a:solidFill>
                <a:latin typeface="Arial" charset="0"/>
                <a:ea typeface="ＭＳ Ｐゴシック" charset="-128"/>
                <a:cs typeface="Helvetica" charset="0"/>
              </a:defRPr>
            </a:lvl1pPr>
            <a:lvl2pPr marL="37931725" indent="-37474525">
              <a:spcBef>
                <a:spcPct val="20000"/>
              </a:spcBef>
              <a:buFont typeface="Arial" charset="0"/>
              <a:buChar char="–"/>
              <a:defRPr sz="2000">
                <a:solidFill>
                  <a:srgbClr val="404040"/>
                </a:solidFill>
                <a:latin typeface="Arial" charset="0"/>
                <a:ea typeface="ＭＳ Ｐゴシック" charset="-128"/>
                <a:cs typeface="Helvetica" charset="0"/>
              </a:defRPr>
            </a:lvl2pPr>
            <a:lvl3pPr marL="1143000" indent="-228600">
              <a:spcBef>
                <a:spcPct val="20000"/>
              </a:spcBef>
              <a:buFont typeface="Wingdings" charset="2"/>
              <a:buChar char="§"/>
              <a:defRPr sz="2000">
                <a:solidFill>
                  <a:srgbClr val="404040"/>
                </a:solidFill>
                <a:latin typeface="Arial" charset="0"/>
                <a:ea typeface="ＭＳ Ｐゴシック" charset="-128"/>
                <a:cs typeface="Helvetica" charset="0"/>
              </a:defRPr>
            </a:lvl3pPr>
            <a:lvl4pPr marL="1600200" indent="-228600">
              <a:spcBef>
                <a:spcPct val="20000"/>
              </a:spcBef>
              <a:buFont typeface="Arial" charset="0"/>
              <a:buChar char="–"/>
              <a:defRPr>
                <a:solidFill>
                  <a:srgbClr val="404040"/>
                </a:solidFill>
                <a:latin typeface="Arial" charset="0"/>
                <a:ea typeface="ＭＳ Ｐゴシック" charset="-128"/>
                <a:cs typeface="Helvetica" charset="0"/>
              </a:defRPr>
            </a:lvl4pPr>
            <a:lvl5pPr marL="2057400" indent="-228600">
              <a:spcBef>
                <a:spcPct val="20000"/>
              </a:spcBef>
              <a:buFont typeface="Wingdings" charset="2"/>
              <a:buChar char="§"/>
              <a:defRPr>
                <a:solidFill>
                  <a:srgbClr val="404040"/>
                </a:solidFill>
                <a:latin typeface="Arial" charset="0"/>
                <a:ea typeface="ＭＳ Ｐゴシック" charset="-128"/>
                <a:cs typeface="Helvetica" charset="0"/>
              </a:defRPr>
            </a:lvl5pPr>
            <a:lvl6pPr marL="25146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6pPr>
            <a:lvl7pPr marL="29718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7pPr>
            <a:lvl8pPr marL="34290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8pPr>
            <a:lvl9pPr marL="38862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9pPr>
          </a:lstStyle>
          <a:p>
            <a:pPr>
              <a:spcBef>
                <a:spcPct val="0"/>
              </a:spcBef>
              <a:buFontTx/>
              <a:buNone/>
            </a:pPr>
            <a:fld id="{ADA2211F-932E-154D-AAD7-2A5DCF4F02AF}" type="slidenum">
              <a:rPr lang="en-US" altLang="en-US" sz="1000">
                <a:solidFill>
                  <a:srgbClr val="FFFFFF"/>
                </a:solidFill>
              </a:rPr>
              <a:pPr>
                <a:spcBef>
                  <a:spcPct val="0"/>
                </a:spcBef>
                <a:buFontTx/>
                <a:buNone/>
              </a:pPr>
              <a:t>8</a:t>
            </a:fld>
            <a:endParaRPr lang="en-US" altLang="en-US" sz="1000" dirty="0">
              <a:solidFill>
                <a:srgbClr val="FFFFFF"/>
              </a:solidFill>
            </a:endParaRPr>
          </a:p>
        </p:txBody>
      </p:sp>
      <p:sp>
        <p:nvSpPr>
          <p:cNvPr id="6" name="Title 11"/>
          <p:cNvSpPr>
            <a:spLocks noGrp="1"/>
          </p:cNvSpPr>
          <p:nvPr>
            <p:ph type="title"/>
          </p:nvPr>
        </p:nvSpPr>
        <p:spPr>
          <a:xfrm>
            <a:off x="457200" y="274638"/>
            <a:ext cx="8229600" cy="1143000"/>
          </a:xfrm>
        </p:spPr>
        <p:txBody>
          <a:bodyPr/>
          <a:lstStyle/>
          <a:p>
            <a:pPr marL="342900" indent="-342900"/>
            <a:r>
              <a:rPr lang="en-US" altLang="en-US" sz="2000" dirty="0">
                <a:latin typeface="Arial" charset="0"/>
                <a:ea typeface="ＭＳ Ｐゴシック" charset="-128"/>
                <a:cs typeface="Helvetica" charset="0"/>
              </a:rPr>
              <a:t>I.	The Gathering Storm of Puerto Rico's Financial Distress:</a:t>
            </a:r>
            <a:br>
              <a:rPr lang="en-US" altLang="en-US" sz="2000" dirty="0">
                <a:latin typeface="Arial" charset="0"/>
                <a:ea typeface="ＭＳ Ｐゴシック" charset="-128"/>
                <a:cs typeface="Helvetica" charset="0"/>
              </a:rPr>
            </a:br>
            <a:r>
              <a:rPr lang="en-US" altLang="en-US" sz="2000" dirty="0">
                <a:latin typeface="Arial" charset="0"/>
                <a:ea typeface="ＭＳ Ｐゴシック" charset="-128"/>
                <a:cs typeface="Helvetica" charset="0"/>
              </a:rPr>
              <a:t>To Understand the Purpose, Function and Desired Result of PROMESA, It Is Important to Understand the Systemic Causes of Puerto Rico's Financial Distress</a:t>
            </a:r>
          </a:p>
        </p:txBody>
      </p:sp>
    </p:spTree>
    <p:extLst>
      <p:ext uri="{BB962C8B-B14F-4D97-AF65-F5344CB8AC3E}">
        <p14:creationId xmlns:p14="http://schemas.microsoft.com/office/powerpoint/2010/main" val="133408939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Number Placeholder 3">
            <a:extLst>
              <a:ext uri="{FF2B5EF4-FFF2-40B4-BE49-F238E27FC236}">
                <a16:creationId xmlns:a16="http://schemas.microsoft.com/office/drawing/2014/main" xmlns:p14="http://schemas.microsoft.com/office/powerpoint/2010/main" xmlns:a14="http://schemas.microsoft.com/office/drawing/2010/main" xmlns="" id="{35DBACC5-7D7D-FD42-B963-EADA437E49BC}"/>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14DD0ADB-94B6-5E4B-BE9A-D09E2371C41B}" type="slidenum">
              <a:rPr lang="en-US" altLang="en-US" sz="1000" smtClean="0">
                <a:solidFill>
                  <a:srgbClr val="FFFFFF"/>
                </a:solidFill>
              </a:rPr>
              <a:pPr>
                <a:spcBef>
                  <a:spcPct val="0"/>
                </a:spcBef>
                <a:buFontTx/>
                <a:buNone/>
              </a:pPr>
              <a:t>89</a:t>
            </a:fld>
            <a:endParaRPr lang="en-US" altLang="en-US" sz="1000" dirty="0">
              <a:solidFill>
                <a:srgbClr val="FFFFFF"/>
              </a:solidFill>
            </a:endParaRPr>
          </a:p>
        </p:txBody>
      </p:sp>
      <p:sp>
        <p:nvSpPr>
          <p:cNvPr id="70659" name="Content Placeholder 2">
            <a:extLst>
              <a:ext uri="{FF2B5EF4-FFF2-40B4-BE49-F238E27FC236}">
                <a16:creationId xmlns:a16="http://schemas.microsoft.com/office/drawing/2014/main" xmlns:p14="http://schemas.microsoft.com/office/powerpoint/2010/main" xmlns:a14="http://schemas.microsoft.com/office/drawing/2010/main" xmlns="" id="{4510FAFA-76C7-FD4A-A76D-DE3A1D9C03D3}"/>
              </a:ext>
            </a:extLst>
          </p:cNvPr>
          <p:cNvSpPr>
            <a:spLocks noGrp="1" noChangeArrowheads="1"/>
          </p:cNvSpPr>
          <p:nvPr>
            <p:ph idx="1"/>
          </p:nvPr>
        </p:nvSpPr>
        <p:spPr/>
        <p:txBody>
          <a:bodyPr/>
          <a:lstStyle/>
          <a:p>
            <a:pPr marL="1208088" lvl="2" indent="-280988">
              <a:buFont typeface="Wingdings" pitchFamily="2" charset="2"/>
              <a:buChar char="§"/>
            </a:pPr>
            <a:r>
              <a:rPr lang="en-US" altLang="en-US" dirty="0">
                <a:latin typeface="Arial" panose="020B0604020202020204" pitchFamily="34" charset="0"/>
                <a:ea typeface="ＭＳ Ｐゴシック" panose="020B0600070205080204" pitchFamily="34" charset="-128"/>
                <a:cs typeface="Helvetica" pitchFamily="2" charset="0"/>
              </a:rPr>
              <a:t>As noted below regarding the Jefferson Court ruling, the </a:t>
            </a:r>
            <a:r>
              <a:rPr lang="en-US" altLang="en-US" i="1" dirty="0">
                <a:latin typeface="Arial" panose="020B0604020202020204" pitchFamily="34" charset="0"/>
                <a:ea typeface="ＭＳ Ｐゴシック" panose="020B0600070205080204" pitchFamily="34" charset="-128"/>
                <a:cs typeface="Helvetica" pitchFamily="2" charset="0"/>
              </a:rPr>
              <a:t>Collier on Bankruptcy</a:t>
            </a:r>
            <a:r>
              <a:rPr lang="en-US" altLang="en-US" dirty="0">
                <a:latin typeface="Arial" panose="020B0604020202020204" pitchFamily="34" charset="0"/>
                <a:ea typeface="ＭＳ Ｐゴシック" panose="020B0600070205080204" pitchFamily="34" charset="-128"/>
                <a:cs typeface="Helvetica" pitchFamily="2" charset="0"/>
              </a:rPr>
              <a:t> cite to the legislative history of the 1988 Amendments is an incomplete and incorrect interpretation of the Congressional intent. Congress did not limit special revenues bond protection to just special revenues held by the trustee for the bondholders on the petition date but all special revenues collected pre- and post-filing of the Chapter 9 proceedings.</a:t>
            </a:r>
          </a:p>
        </p:txBody>
      </p:sp>
      <p:sp>
        <p:nvSpPr>
          <p:cNvPr id="8" name="Title 11">
            <a:extLst>
              <a:ext uri="{FF2B5EF4-FFF2-40B4-BE49-F238E27FC236}">
                <a16:creationId xmlns:a16="http://schemas.microsoft.com/office/drawing/2014/main" xmlns:p14="http://schemas.microsoft.com/office/powerpoint/2010/main" xmlns:a14="http://schemas.microsoft.com/office/drawing/2010/main" xmlns="" id="{3D357C29-4AB3-6B47-A696-43072CEBE6AE}"/>
              </a:ext>
            </a:extLst>
          </p:cNvPr>
          <p:cNvSpPr>
            <a:spLocks noGrp="1"/>
          </p:cNvSpPr>
          <p:nvPr>
            <p:ph type="title"/>
          </p:nvPr>
        </p:nvSpPr>
        <p:spPr>
          <a:xfrm>
            <a:off x="457200" y="274638"/>
            <a:ext cx="8229600" cy="1143000"/>
          </a:xfrm>
        </p:spPr>
        <p:txBody>
          <a:bodyPr/>
          <a:lstStyle/>
          <a:p>
            <a:pPr marL="806450" indent="-806450"/>
            <a:r>
              <a:rPr lang="en-US" altLang="en-US" sz="2700" dirty="0">
                <a:latin typeface="Arial" panose="020B0604020202020204" pitchFamily="34" charset="0"/>
                <a:ea typeface="ＭＳ Ｐゴシック" panose="020B0600070205080204" pitchFamily="34" charset="-128"/>
                <a:cs typeface="Helvetica" pitchFamily="2" charset="0"/>
              </a:rPr>
              <a:t>VIII.	The Puerto Rico District Court and Court of Appeals Rulings on Special Revenues and Prior Chapter 9 Case Law</a:t>
            </a:r>
          </a:p>
        </p:txBody>
      </p:sp>
    </p:spTree>
    <p:extLst>
      <p:ext uri="{BB962C8B-B14F-4D97-AF65-F5344CB8AC3E}">
        <p14:creationId xmlns:p14="http://schemas.microsoft.com/office/powerpoint/2010/main" val="51204587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Number Placeholder 3">
            <a:extLst>
              <a:ext uri="{FF2B5EF4-FFF2-40B4-BE49-F238E27FC236}">
                <a16:creationId xmlns:a16="http://schemas.microsoft.com/office/drawing/2014/main" xmlns:p14="http://schemas.microsoft.com/office/powerpoint/2010/main" xmlns:a14="http://schemas.microsoft.com/office/drawing/2010/main" xmlns="" id="{35DBACC5-7D7D-FD42-B963-EADA437E49BC}"/>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14DD0ADB-94B6-5E4B-BE9A-D09E2371C41B}" type="slidenum">
              <a:rPr lang="en-US" altLang="en-US" sz="1000" smtClean="0">
                <a:solidFill>
                  <a:srgbClr val="FFFFFF"/>
                </a:solidFill>
              </a:rPr>
              <a:pPr>
                <a:spcBef>
                  <a:spcPct val="0"/>
                </a:spcBef>
                <a:buFontTx/>
                <a:buNone/>
              </a:pPr>
              <a:t>90</a:t>
            </a:fld>
            <a:endParaRPr lang="en-US" altLang="en-US" sz="1000" dirty="0">
              <a:solidFill>
                <a:srgbClr val="FFFFFF"/>
              </a:solidFill>
            </a:endParaRPr>
          </a:p>
        </p:txBody>
      </p:sp>
      <p:sp>
        <p:nvSpPr>
          <p:cNvPr id="70659" name="Content Placeholder 2">
            <a:extLst>
              <a:ext uri="{FF2B5EF4-FFF2-40B4-BE49-F238E27FC236}">
                <a16:creationId xmlns:a16="http://schemas.microsoft.com/office/drawing/2014/main" xmlns:p14="http://schemas.microsoft.com/office/powerpoint/2010/main" xmlns:a14="http://schemas.microsoft.com/office/drawing/2010/main" xmlns="" id="{4510FAFA-76C7-FD4A-A76D-DE3A1D9C03D3}"/>
              </a:ext>
            </a:extLst>
          </p:cNvPr>
          <p:cNvSpPr>
            <a:spLocks noGrp="1" noChangeArrowheads="1"/>
          </p:cNvSpPr>
          <p:nvPr>
            <p:ph idx="1"/>
          </p:nvPr>
        </p:nvSpPr>
        <p:spPr/>
        <p:txBody>
          <a:bodyPr/>
          <a:lstStyle/>
          <a:p>
            <a:pPr marL="1208088" lvl="2" indent="-280988">
              <a:buFont typeface="Wingdings" pitchFamily="2" charset="2"/>
              <a:buChar char="§"/>
            </a:pPr>
            <a:r>
              <a:rPr lang="en-US" altLang="en-US" dirty="0">
                <a:latin typeface="Arial" panose="020B0604020202020204" pitchFamily="34" charset="0"/>
                <a:ea typeface="ＭＳ Ｐゴシック" panose="020B0600070205080204" pitchFamily="34" charset="-128"/>
                <a:cs typeface="Helvetica" pitchFamily="2" charset="0"/>
              </a:rPr>
              <a:t>The Court of Appeals adopted the faulty reasoning of the District Court and held that Sections 922(d) and 928(a) merely permitted the voluntary payment of special revenues by the debtor municipality. The First Circuit embraced the District Court's reliance on </a:t>
            </a:r>
            <a:r>
              <a:rPr lang="en-US" altLang="en-US" i="1" dirty="0">
                <a:latin typeface="Arial" panose="020B0604020202020204" pitchFamily="34" charset="0"/>
                <a:ea typeface="ＭＳ Ｐゴシック" panose="020B0600070205080204" pitchFamily="34" charset="-128"/>
                <a:cs typeface="Helvetica" pitchFamily="2" charset="0"/>
              </a:rPr>
              <a:t>Collier on Bankruptcy</a:t>
            </a:r>
            <a:r>
              <a:rPr lang="en-US" altLang="en-US" dirty="0">
                <a:latin typeface="Arial" panose="020B0604020202020204" pitchFamily="34" charset="0"/>
                <a:ea typeface="ＭＳ Ｐゴシック" panose="020B0600070205080204" pitchFamily="34" charset="-128"/>
                <a:cs typeface="Helvetica" pitchFamily="2" charset="0"/>
              </a:rPr>
              <a:t> without mention of the criticism of this analysis and the District Court's mistaken interpretation of the holding by the </a:t>
            </a:r>
            <a:r>
              <a:rPr lang="en-US" altLang="en-US" i="1" dirty="0">
                <a:latin typeface="Arial" panose="020B0604020202020204" pitchFamily="34" charset="0"/>
                <a:ea typeface="ＭＳ Ｐゴシック" panose="020B0600070205080204" pitchFamily="34" charset="-128"/>
                <a:cs typeface="Helvetica" pitchFamily="2" charset="0"/>
              </a:rPr>
              <a:t>Jefferson County</a:t>
            </a:r>
            <a:r>
              <a:rPr lang="en-US" altLang="en-US" dirty="0">
                <a:latin typeface="Arial" panose="020B0604020202020204" pitchFamily="34" charset="0"/>
                <a:ea typeface="ＭＳ Ｐゴシック" panose="020B0600070205080204" pitchFamily="34" charset="-128"/>
                <a:cs typeface="Helvetica" pitchFamily="2" charset="0"/>
              </a:rPr>
              <a:t> court. Despite the literature questioning the analysis of the two sections found in </a:t>
            </a:r>
            <a:r>
              <a:rPr lang="en-US" altLang="en-US" i="1" dirty="0">
                <a:latin typeface="Arial" panose="020B0604020202020204" pitchFamily="34" charset="0"/>
                <a:ea typeface="ＭＳ Ｐゴシック" panose="020B0600070205080204" pitchFamily="34" charset="-128"/>
                <a:cs typeface="Helvetica" pitchFamily="2" charset="0"/>
              </a:rPr>
              <a:t>Collier on Bankruptcy</a:t>
            </a:r>
            <a:r>
              <a:rPr lang="en-US" altLang="en-US" dirty="0">
                <a:latin typeface="Arial" panose="020B0604020202020204" pitchFamily="34" charset="0"/>
                <a:ea typeface="ＭＳ Ｐゴシック" panose="020B0600070205080204" pitchFamily="34" charset="-128"/>
                <a:cs typeface="Helvetica" pitchFamily="2" charset="0"/>
              </a:rPr>
              <a:t>, the First Circuit held the language in Sections 922(d) and 928(a) to be unambiguous and declined to look to the legislative history that clearly mandates the uninterrupted payment of special revenues.</a:t>
            </a:r>
          </a:p>
        </p:txBody>
      </p:sp>
      <p:sp>
        <p:nvSpPr>
          <p:cNvPr id="8" name="Title 11">
            <a:extLst>
              <a:ext uri="{FF2B5EF4-FFF2-40B4-BE49-F238E27FC236}">
                <a16:creationId xmlns:a16="http://schemas.microsoft.com/office/drawing/2014/main" xmlns:p14="http://schemas.microsoft.com/office/powerpoint/2010/main" xmlns:a14="http://schemas.microsoft.com/office/drawing/2010/main" xmlns="" id="{3D357C29-4AB3-6B47-A696-43072CEBE6AE}"/>
              </a:ext>
            </a:extLst>
          </p:cNvPr>
          <p:cNvSpPr>
            <a:spLocks noGrp="1"/>
          </p:cNvSpPr>
          <p:nvPr>
            <p:ph type="title"/>
          </p:nvPr>
        </p:nvSpPr>
        <p:spPr>
          <a:xfrm>
            <a:off x="457200" y="274638"/>
            <a:ext cx="8229600" cy="1143000"/>
          </a:xfrm>
        </p:spPr>
        <p:txBody>
          <a:bodyPr/>
          <a:lstStyle/>
          <a:p>
            <a:pPr marL="806450" indent="-806450"/>
            <a:r>
              <a:rPr lang="en-US" altLang="en-US" sz="2700" dirty="0">
                <a:latin typeface="Arial" panose="020B0604020202020204" pitchFamily="34" charset="0"/>
                <a:ea typeface="ＭＳ Ｐゴシック" panose="020B0600070205080204" pitchFamily="34" charset="-128"/>
                <a:cs typeface="Helvetica" pitchFamily="2" charset="0"/>
              </a:rPr>
              <a:t>VIII.	The Puerto Rico District Court and Court of Appeals Rulings on Special Revenues and Prior Chapter 9 Case Law</a:t>
            </a:r>
          </a:p>
        </p:txBody>
      </p:sp>
    </p:spTree>
    <p:extLst>
      <p:ext uri="{BB962C8B-B14F-4D97-AF65-F5344CB8AC3E}">
        <p14:creationId xmlns:p14="http://schemas.microsoft.com/office/powerpoint/2010/main" val="352828728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Number Placeholder 3">
            <a:extLst>
              <a:ext uri="{FF2B5EF4-FFF2-40B4-BE49-F238E27FC236}">
                <a16:creationId xmlns:a16="http://schemas.microsoft.com/office/drawing/2014/main" xmlns:p14="http://schemas.microsoft.com/office/powerpoint/2010/main" xmlns:a14="http://schemas.microsoft.com/office/drawing/2010/main" xmlns="" id="{6A88A417-F845-974E-9F07-B78C008BEDED}"/>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0CB0809A-D422-C04D-869C-BC9D54D25044}" type="slidenum">
              <a:rPr lang="en-US" altLang="en-US" sz="1000" smtClean="0">
                <a:solidFill>
                  <a:srgbClr val="FFFFFF"/>
                </a:solidFill>
              </a:rPr>
              <a:pPr>
                <a:spcBef>
                  <a:spcPct val="0"/>
                </a:spcBef>
                <a:buFontTx/>
                <a:buNone/>
              </a:pPr>
              <a:t>91</a:t>
            </a:fld>
            <a:endParaRPr lang="en-US" altLang="en-US" sz="1000" dirty="0">
              <a:solidFill>
                <a:srgbClr val="FFFFFF"/>
              </a:solidFill>
            </a:endParaRPr>
          </a:p>
        </p:txBody>
      </p:sp>
      <p:sp>
        <p:nvSpPr>
          <p:cNvPr id="6" name="Content Placeholder 2">
            <a:extLst>
              <a:ext uri="{FF2B5EF4-FFF2-40B4-BE49-F238E27FC236}">
                <a16:creationId xmlns:a16="http://schemas.microsoft.com/office/drawing/2014/main" xmlns:p14="http://schemas.microsoft.com/office/powerpoint/2010/main" xmlns:a14="http://schemas.microsoft.com/office/drawing/2010/main" xmlns="" id="{A0D6097A-0AE5-0D40-8F75-EE64C1F8DFD1}"/>
              </a:ext>
            </a:extLst>
          </p:cNvPr>
          <p:cNvSpPr>
            <a:spLocks noGrp="1"/>
          </p:cNvSpPr>
          <p:nvPr>
            <p:ph idx="1"/>
          </p:nvPr>
        </p:nvSpPr>
        <p:spPr/>
        <p:txBody>
          <a:bodyPr/>
          <a:lstStyle/>
          <a:p>
            <a:pPr marL="461963" indent="-454025">
              <a:buFont typeface="Wingdings" charset="2"/>
              <a:buNone/>
              <a:defRPr/>
            </a:pPr>
            <a:r>
              <a:rPr lang="en-US" sz="2200" dirty="0"/>
              <a:t>B.	</a:t>
            </a:r>
            <a:r>
              <a:rPr lang="en-US" sz="2200" u="sng" dirty="0"/>
              <a:t>The Jefferson County decision reaffirms the 1988 Amendment's legislative history and the municipal market's understanding that special revenues in a Chapter 9 proceeding are to be timely paid to the bondholders</a:t>
            </a:r>
            <a:r>
              <a:rPr lang="en-US" sz="2200" dirty="0"/>
              <a:t>:</a:t>
            </a:r>
          </a:p>
          <a:p>
            <a:pPr marL="919163" lvl="1" indent="-461963">
              <a:buNone/>
              <a:defRPr/>
            </a:pPr>
            <a:r>
              <a:rPr lang="en-US" sz="1800" dirty="0"/>
              <a:t>1.	</a:t>
            </a:r>
            <a:r>
              <a:rPr lang="en-US" sz="1800" u="sng" dirty="0"/>
              <a:t>Procedural history of the case</a:t>
            </a:r>
            <a:r>
              <a:rPr lang="en-US" sz="1800" dirty="0"/>
              <a:t>. On November 9, 2011, Jefferson County, Alabama filed the then largest Chapter 9 case. A contributing factor to the County's financial problems was in excess of $4 billion of special revenue sewer bond debt. The majority of the debt was in the form of warrants issued to finance the construction and repair of the sewer system owned by the County. The warrants were not general obligations of the County. Rather, they were special revenue warrants with the revenues of the sewer system, the sole source of repayment. The warrants were issued pursuant to the terms of an indenture and eleven supplemental indentures that, by February 2008, were in default.</a:t>
            </a:r>
            <a:endParaRPr lang="en-US" sz="1800" dirty="0">
              <a:solidFill>
                <a:schemeClr val="tx1">
                  <a:lumMod val="85000"/>
                  <a:lumOff val="15000"/>
                </a:schemeClr>
              </a:solidFill>
            </a:endParaRPr>
          </a:p>
        </p:txBody>
      </p:sp>
      <p:sp>
        <p:nvSpPr>
          <p:cNvPr id="8" name="Title 11">
            <a:extLst>
              <a:ext uri="{FF2B5EF4-FFF2-40B4-BE49-F238E27FC236}">
                <a16:creationId xmlns:a16="http://schemas.microsoft.com/office/drawing/2014/main" xmlns:p14="http://schemas.microsoft.com/office/powerpoint/2010/main" xmlns:a14="http://schemas.microsoft.com/office/drawing/2010/main" xmlns="" id="{8EABCDEB-39B5-8E4A-A0D2-391C7CD7DE32}"/>
              </a:ext>
            </a:extLst>
          </p:cNvPr>
          <p:cNvSpPr>
            <a:spLocks noGrp="1"/>
          </p:cNvSpPr>
          <p:nvPr>
            <p:ph type="title"/>
          </p:nvPr>
        </p:nvSpPr>
        <p:spPr>
          <a:xfrm>
            <a:off x="457200" y="274638"/>
            <a:ext cx="8229600" cy="1143000"/>
          </a:xfrm>
        </p:spPr>
        <p:txBody>
          <a:bodyPr/>
          <a:lstStyle/>
          <a:p>
            <a:pPr marL="806450" indent="-806450"/>
            <a:r>
              <a:rPr lang="en-US" altLang="en-US" sz="2700" dirty="0">
                <a:latin typeface="Arial" panose="020B0604020202020204" pitchFamily="34" charset="0"/>
                <a:ea typeface="ＭＳ Ｐゴシック" panose="020B0600070205080204" pitchFamily="34" charset="-128"/>
                <a:cs typeface="Helvetica" pitchFamily="2" charset="0"/>
              </a:rPr>
              <a:t>VIII.	The Puerto Rico District Court and Court of Appeals Rulings on Special Revenues and Prior Chapter 9 Case Law</a:t>
            </a:r>
          </a:p>
        </p:txBody>
      </p:sp>
    </p:spTree>
    <p:extLst>
      <p:ext uri="{BB962C8B-B14F-4D97-AF65-F5344CB8AC3E}">
        <p14:creationId xmlns:p14="http://schemas.microsoft.com/office/powerpoint/2010/main" val="15447760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Number Placeholder 3">
            <a:extLst>
              <a:ext uri="{FF2B5EF4-FFF2-40B4-BE49-F238E27FC236}">
                <a16:creationId xmlns:a16="http://schemas.microsoft.com/office/drawing/2014/main" xmlns:p14="http://schemas.microsoft.com/office/powerpoint/2010/main" xmlns:a14="http://schemas.microsoft.com/office/drawing/2010/main" xmlns="" id="{A007EEA5-9058-B742-BA20-4D5D2CF7081E}"/>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AC6B03D0-701C-FB44-9458-B47AC63D5BC6}" type="slidenum">
              <a:rPr lang="en-US" altLang="en-US" sz="1000" smtClean="0">
                <a:solidFill>
                  <a:srgbClr val="FFFFFF"/>
                </a:solidFill>
              </a:rPr>
              <a:pPr>
                <a:spcBef>
                  <a:spcPct val="0"/>
                </a:spcBef>
                <a:buFontTx/>
                <a:buNone/>
              </a:pPr>
              <a:t>92</a:t>
            </a:fld>
            <a:endParaRPr lang="en-US" altLang="en-US" sz="1000" dirty="0">
              <a:solidFill>
                <a:srgbClr val="FFFFFF"/>
              </a:solidFill>
            </a:endParaRPr>
          </a:p>
        </p:txBody>
      </p:sp>
      <p:sp>
        <p:nvSpPr>
          <p:cNvPr id="6" name="Content Placeholder 2">
            <a:extLst>
              <a:ext uri="{FF2B5EF4-FFF2-40B4-BE49-F238E27FC236}">
                <a16:creationId xmlns:a16="http://schemas.microsoft.com/office/drawing/2014/main" xmlns:p14="http://schemas.microsoft.com/office/powerpoint/2010/main" xmlns:a14="http://schemas.microsoft.com/office/drawing/2010/main" xmlns="" id="{A0D6097A-0AE5-0D40-8F75-EE64C1F8DFD1}"/>
              </a:ext>
            </a:extLst>
          </p:cNvPr>
          <p:cNvSpPr>
            <a:spLocks noGrp="1"/>
          </p:cNvSpPr>
          <p:nvPr>
            <p:ph idx="1"/>
          </p:nvPr>
        </p:nvSpPr>
        <p:spPr/>
        <p:txBody>
          <a:bodyPr/>
          <a:lstStyle/>
          <a:p>
            <a:pPr marL="919163" lvl="1" indent="-461963">
              <a:buNone/>
              <a:defRPr/>
            </a:pPr>
            <a:r>
              <a:rPr lang="en-US" dirty="0"/>
              <a:t>2.	</a:t>
            </a:r>
            <a:r>
              <a:rPr lang="en-US" u="sng" dirty="0"/>
              <a:t>The County's position</a:t>
            </a:r>
            <a:r>
              <a:rPr lang="en-US" dirty="0"/>
              <a:t>. The County took the position that only the special revenues, if any, in the possession of the indenture trustee for the warrants at the beginning of the case were unaffected by the automatic stay. Ignoring the broad language of Section 928 confirming special revenues acquired post-petition remain subject to any lien resulting from a prepetition security agreement, the County seized on the words "pledged special revenues" in Section 922(d) exempting special revenues imposed by the Bankruptcy Code. The County argued that the use of "pledged" rendered the stay exception limited to a possessory lien.</a:t>
            </a:r>
            <a:endParaRPr lang="en-US" dirty="0">
              <a:solidFill>
                <a:schemeClr val="tx1">
                  <a:lumMod val="85000"/>
                  <a:lumOff val="15000"/>
                </a:schemeClr>
              </a:solidFill>
            </a:endParaRPr>
          </a:p>
        </p:txBody>
      </p:sp>
      <p:sp>
        <p:nvSpPr>
          <p:cNvPr id="8" name="Title 11">
            <a:extLst>
              <a:ext uri="{FF2B5EF4-FFF2-40B4-BE49-F238E27FC236}">
                <a16:creationId xmlns:a16="http://schemas.microsoft.com/office/drawing/2014/main" xmlns:p14="http://schemas.microsoft.com/office/powerpoint/2010/main" xmlns:a14="http://schemas.microsoft.com/office/drawing/2010/main" xmlns="" id="{5B1007E3-4451-D344-A39B-EC7D7D9CA008}"/>
              </a:ext>
            </a:extLst>
          </p:cNvPr>
          <p:cNvSpPr>
            <a:spLocks noGrp="1"/>
          </p:cNvSpPr>
          <p:nvPr>
            <p:ph type="title"/>
          </p:nvPr>
        </p:nvSpPr>
        <p:spPr>
          <a:xfrm>
            <a:off x="457200" y="274638"/>
            <a:ext cx="8229600" cy="1143000"/>
          </a:xfrm>
        </p:spPr>
        <p:txBody>
          <a:bodyPr/>
          <a:lstStyle/>
          <a:p>
            <a:pPr marL="806450" indent="-806450"/>
            <a:r>
              <a:rPr lang="en-US" altLang="en-US" sz="2700" dirty="0">
                <a:latin typeface="Arial" panose="020B0604020202020204" pitchFamily="34" charset="0"/>
                <a:ea typeface="ＭＳ Ｐゴシック" panose="020B0600070205080204" pitchFamily="34" charset="-128"/>
                <a:cs typeface="Helvetica" pitchFamily="2" charset="0"/>
              </a:rPr>
              <a:t>VIII.	The Puerto Rico District Court and Court of Appeals Rulings on Special Revenues and Prior Chapter 9 Case Law</a:t>
            </a:r>
          </a:p>
        </p:txBody>
      </p:sp>
    </p:spTree>
    <p:extLst>
      <p:ext uri="{BB962C8B-B14F-4D97-AF65-F5344CB8AC3E}">
        <p14:creationId xmlns:p14="http://schemas.microsoft.com/office/powerpoint/2010/main" val="311077953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Number Placeholder 3">
            <a:extLst>
              <a:ext uri="{FF2B5EF4-FFF2-40B4-BE49-F238E27FC236}">
                <a16:creationId xmlns:a16="http://schemas.microsoft.com/office/drawing/2014/main" xmlns:p14="http://schemas.microsoft.com/office/powerpoint/2010/main" xmlns:a14="http://schemas.microsoft.com/office/drawing/2010/main" xmlns="" id="{3D706D91-9DAD-E746-BB6D-514979AB159C}"/>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5BA4D6D7-CD2C-E94F-8E60-AED9CF5EB6F1}" type="slidenum">
              <a:rPr lang="en-US" altLang="en-US" sz="1000" smtClean="0">
                <a:solidFill>
                  <a:srgbClr val="FFFFFF"/>
                </a:solidFill>
              </a:rPr>
              <a:pPr>
                <a:spcBef>
                  <a:spcPct val="0"/>
                </a:spcBef>
                <a:buFontTx/>
                <a:buNone/>
              </a:pPr>
              <a:t>93</a:t>
            </a:fld>
            <a:endParaRPr lang="en-US" altLang="en-US" sz="1000" dirty="0">
              <a:solidFill>
                <a:srgbClr val="FFFFFF"/>
              </a:solidFill>
            </a:endParaRPr>
          </a:p>
        </p:txBody>
      </p:sp>
      <p:sp>
        <p:nvSpPr>
          <p:cNvPr id="6" name="Content Placeholder 2">
            <a:extLst>
              <a:ext uri="{FF2B5EF4-FFF2-40B4-BE49-F238E27FC236}">
                <a16:creationId xmlns:a16="http://schemas.microsoft.com/office/drawing/2014/main" xmlns:p14="http://schemas.microsoft.com/office/powerpoint/2010/main" xmlns:a14="http://schemas.microsoft.com/office/drawing/2010/main" xmlns="" id="{A0D6097A-0AE5-0D40-8F75-EE64C1F8DFD1}"/>
              </a:ext>
            </a:extLst>
          </p:cNvPr>
          <p:cNvSpPr>
            <a:spLocks noGrp="1"/>
          </p:cNvSpPr>
          <p:nvPr>
            <p:ph idx="1"/>
          </p:nvPr>
        </p:nvSpPr>
        <p:spPr/>
        <p:txBody>
          <a:bodyPr/>
          <a:lstStyle/>
          <a:p>
            <a:pPr marL="919163" lvl="1" indent="-461963">
              <a:buNone/>
              <a:defRPr/>
            </a:pPr>
            <a:r>
              <a:rPr lang="en-US" dirty="0"/>
              <a:t>3.	</a:t>
            </a:r>
            <a:r>
              <a:rPr lang="en-US" u="sng" dirty="0"/>
              <a:t>The trustee and sewer warrant holders' position</a:t>
            </a:r>
            <a:r>
              <a:rPr lang="en-US" dirty="0"/>
              <a:t>. The trustee and the sewer warrant holders asserted all net revenues of the sewer system (net of maintenance and operation cost as defined in the indenture) held by the trustee as collected during the Chapter 9 were pledged special revenues that were to be timely paid to the trustee for the benefit of the warrant holders and could not be used for any other purpose.</a:t>
            </a:r>
            <a:endParaRPr lang="en-US" dirty="0">
              <a:solidFill>
                <a:schemeClr val="tx1">
                  <a:lumMod val="85000"/>
                  <a:lumOff val="15000"/>
                </a:schemeClr>
              </a:solidFill>
            </a:endParaRPr>
          </a:p>
        </p:txBody>
      </p:sp>
      <p:sp>
        <p:nvSpPr>
          <p:cNvPr id="8" name="Title 11">
            <a:extLst>
              <a:ext uri="{FF2B5EF4-FFF2-40B4-BE49-F238E27FC236}">
                <a16:creationId xmlns:a16="http://schemas.microsoft.com/office/drawing/2014/main" xmlns:p14="http://schemas.microsoft.com/office/powerpoint/2010/main" xmlns:a14="http://schemas.microsoft.com/office/drawing/2010/main" xmlns="" id="{B2EF430D-F2FB-694C-8CF2-4272CA40D343}"/>
              </a:ext>
            </a:extLst>
          </p:cNvPr>
          <p:cNvSpPr>
            <a:spLocks noGrp="1"/>
          </p:cNvSpPr>
          <p:nvPr>
            <p:ph type="title"/>
          </p:nvPr>
        </p:nvSpPr>
        <p:spPr>
          <a:xfrm>
            <a:off x="457200" y="274638"/>
            <a:ext cx="8229600" cy="1143000"/>
          </a:xfrm>
        </p:spPr>
        <p:txBody>
          <a:bodyPr/>
          <a:lstStyle/>
          <a:p>
            <a:pPr marL="806450" indent="-806450"/>
            <a:r>
              <a:rPr lang="en-US" altLang="en-US" sz="2700" dirty="0">
                <a:latin typeface="Arial" panose="020B0604020202020204" pitchFamily="34" charset="0"/>
                <a:ea typeface="ＭＳ Ｐゴシック" panose="020B0600070205080204" pitchFamily="34" charset="-128"/>
                <a:cs typeface="Helvetica" pitchFamily="2" charset="0"/>
              </a:rPr>
              <a:t>VIII.	The Puerto Rico District Court and Court of Appeals Rulings on Special Revenues and Prior Chapter 9 Case Law</a:t>
            </a:r>
          </a:p>
        </p:txBody>
      </p:sp>
    </p:spTree>
    <p:extLst>
      <p:ext uri="{BB962C8B-B14F-4D97-AF65-F5344CB8AC3E}">
        <p14:creationId xmlns:p14="http://schemas.microsoft.com/office/powerpoint/2010/main" val="106180274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Number Placeholder 3">
            <a:extLst>
              <a:ext uri="{FF2B5EF4-FFF2-40B4-BE49-F238E27FC236}">
                <a16:creationId xmlns:a16="http://schemas.microsoft.com/office/drawing/2014/main" xmlns:p14="http://schemas.microsoft.com/office/powerpoint/2010/main" xmlns:a14="http://schemas.microsoft.com/office/drawing/2010/main" xmlns="" id="{ABCEEC0E-AFBF-2744-979A-BFD85805AA57}"/>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E68A5C12-8AC2-9845-83B3-ED016A6AE508}" type="slidenum">
              <a:rPr lang="en-US" altLang="en-US" sz="1000" smtClean="0">
                <a:solidFill>
                  <a:srgbClr val="FFFFFF"/>
                </a:solidFill>
              </a:rPr>
              <a:pPr>
                <a:spcBef>
                  <a:spcPct val="0"/>
                </a:spcBef>
                <a:buFontTx/>
                <a:buNone/>
              </a:pPr>
              <a:t>94</a:t>
            </a:fld>
            <a:endParaRPr lang="en-US" altLang="en-US" sz="1000" dirty="0">
              <a:solidFill>
                <a:srgbClr val="FFFFFF"/>
              </a:solidFill>
            </a:endParaRPr>
          </a:p>
        </p:txBody>
      </p:sp>
      <p:sp>
        <p:nvSpPr>
          <p:cNvPr id="6" name="Content Placeholder 2">
            <a:extLst>
              <a:ext uri="{FF2B5EF4-FFF2-40B4-BE49-F238E27FC236}">
                <a16:creationId xmlns:a16="http://schemas.microsoft.com/office/drawing/2014/main" xmlns:p14="http://schemas.microsoft.com/office/powerpoint/2010/main" xmlns:a14="http://schemas.microsoft.com/office/drawing/2010/main" xmlns="" id="{A0D6097A-0AE5-0D40-8F75-EE64C1F8DFD1}"/>
              </a:ext>
            </a:extLst>
          </p:cNvPr>
          <p:cNvSpPr>
            <a:spLocks noGrp="1"/>
          </p:cNvSpPr>
          <p:nvPr>
            <p:ph idx="1"/>
          </p:nvPr>
        </p:nvSpPr>
        <p:spPr/>
        <p:txBody>
          <a:bodyPr/>
          <a:lstStyle/>
          <a:p>
            <a:pPr marL="919163" lvl="1" indent="-461963">
              <a:buNone/>
              <a:defRPr/>
            </a:pPr>
            <a:r>
              <a:rPr lang="en-US" dirty="0"/>
              <a:t>4.	</a:t>
            </a:r>
            <a:r>
              <a:rPr lang="en-US" u="sng" dirty="0"/>
              <a:t>The Jefferson County Court found that</a:t>
            </a:r>
            <a:r>
              <a:rPr lang="en-US" dirty="0"/>
              <a:t>:</a:t>
            </a:r>
          </a:p>
          <a:p>
            <a:pPr marL="919163" lvl="1" indent="0">
              <a:buFont typeface="Arial" panose="020B0604020202020204" pitchFamily="34" charset="0"/>
              <a:buNone/>
              <a:defRPr/>
            </a:pPr>
            <a:r>
              <a:rPr lang="en-US" sz="1900" dirty="0"/>
              <a:t>Not only does </a:t>
            </a:r>
            <a:r>
              <a:rPr lang="en-US" sz="1900" u="sng" dirty="0"/>
              <a:t>Alabama case law</a:t>
            </a:r>
            <a:r>
              <a:rPr lang="en-US" sz="1900" dirty="0"/>
              <a:t> and </a:t>
            </a:r>
            <a:r>
              <a:rPr lang="en-US" sz="1900" u="sng" dirty="0"/>
              <a:t>its governing statute for the sewer warrants</a:t>
            </a:r>
            <a:r>
              <a:rPr lang="en-US" sz="1900" dirty="0"/>
              <a:t> support an interpretation of "pledge" in the municipal financing setting </a:t>
            </a:r>
            <a:r>
              <a:rPr lang="en-US" sz="1900" u="sng" dirty="0"/>
              <a:t>to be more than a possessory lien</a:t>
            </a:r>
            <a:r>
              <a:rPr lang="en-US" sz="1900" dirty="0"/>
              <a:t>, so does the Indenture. System Revenues are under§1.1 of the Indenture monies and income from all sources thereafter "received by or on behalf of the County from whatever source derived from the operation" of the sewer system. Under§2.1 of the Indenture, the County "does hereby grant, bargain, sell and convey, assign, transfer and pledge" to the Indenture Trustee various property, interests and rights to secure payment of the warrants. The wording of the Indenture makes clear that the Pledged Revenues are all revenues against which the Indenture Trustee is given a lien and not solely those in its possession. (emphasis added)</a:t>
            </a:r>
            <a:endParaRPr lang="en-US" sz="1900" dirty="0">
              <a:solidFill>
                <a:schemeClr val="tx1">
                  <a:lumMod val="85000"/>
                  <a:lumOff val="15000"/>
                </a:schemeClr>
              </a:solidFill>
            </a:endParaRPr>
          </a:p>
        </p:txBody>
      </p:sp>
      <p:sp>
        <p:nvSpPr>
          <p:cNvPr id="8" name="Title 11">
            <a:extLst>
              <a:ext uri="{FF2B5EF4-FFF2-40B4-BE49-F238E27FC236}">
                <a16:creationId xmlns:a16="http://schemas.microsoft.com/office/drawing/2014/main" xmlns:p14="http://schemas.microsoft.com/office/powerpoint/2010/main" xmlns:a14="http://schemas.microsoft.com/office/drawing/2010/main" xmlns="" id="{5642117C-CBB9-FC41-BABD-3DAF04D3A243}"/>
              </a:ext>
            </a:extLst>
          </p:cNvPr>
          <p:cNvSpPr>
            <a:spLocks noGrp="1"/>
          </p:cNvSpPr>
          <p:nvPr>
            <p:ph type="title"/>
          </p:nvPr>
        </p:nvSpPr>
        <p:spPr>
          <a:xfrm>
            <a:off x="457200" y="274638"/>
            <a:ext cx="8229600" cy="1143000"/>
          </a:xfrm>
        </p:spPr>
        <p:txBody>
          <a:bodyPr/>
          <a:lstStyle/>
          <a:p>
            <a:pPr marL="806450" indent="-806450"/>
            <a:r>
              <a:rPr lang="en-US" altLang="en-US" sz="2700" dirty="0">
                <a:latin typeface="Arial" panose="020B0604020202020204" pitchFamily="34" charset="0"/>
                <a:ea typeface="ＭＳ Ｐゴシック" panose="020B0600070205080204" pitchFamily="34" charset="-128"/>
                <a:cs typeface="Helvetica" pitchFamily="2" charset="0"/>
              </a:rPr>
              <a:t>VIII.	The Puerto Rico District Court and Court of Appeals Rulings on Special Revenues and Prior Chapter 9 Case Law</a:t>
            </a:r>
          </a:p>
        </p:txBody>
      </p:sp>
    </p:spTree>
    <p:extLst>
      <p:ext uri="{BB962C8B-B14F-4D97-AF65-F5344CB8AC3E}">
        <p14:creationId xmlns:p14="http://schemas.microsoft.com/office/powerpoint/2010/main" val="172045885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Number Placeholder 3">
            <a:extLst>
              <a:ext uri="{FF2B5EF4-FFF2-40B4-BE49-F238E27FC236}">
                <a16:creationId xmlns:a16="http://schemas.microsoft.com/office/drawing/2014/main" xmlns:p14="http://schemas.microsoft.com/office/powerpoint/2010/main" xmlns:a14="http://schemas.microsoft.com/office/drawing/2010/main" xmlns="" id="{42030006-27F3-7E4B-B888-E344E9F775DF}"/>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3CBEAFAE-F9DE-F945-9ABC-575C9F84B794}" type="slidenum">
              <a:rPr lang="en-US" altLang="en-US" sz="1000" smtClean="0">
                <a:solidFill>
                  <a:srgbClr val="FFFFFF"/>
                </a:solidFill>
              </a:rPr>
              <a:pPr>
                <a:spcBef>
                  <a:spcPct val="0"/>
                </a:spcBef>
                <a:buFontTx/>
                <a:buNone/>
              </a:pPr>
              <a:t>95</a:t>
            </a:fld>
            <a:endParaRPr lang="en-US" altLang="en-US" sz="1000" dirty="0">
              <a:solidFill>
                <a:srgbClr val="FFFFFF"/>
              </a:solidFill>
            </a:endParaRPr>
          </a:p>
        </p:txBody>
      </p:sp>
      <p:sp>
        <p:nvSpPr>
          <p:cNvPr id="6" name="Content Placeholder 2">
            <a:extLst>
              <a:ext uri="{FF2B5EF4-FFF2-40B4-BE49-F238E27FC236}">
                <a16:creationId xmlns:a16="http://schemas.microsoft.com/office/drawing/2014/main" xmlns:p14="http://schemas.microsoft.com/office/powerpoint/2010/main" xmlns:a14="http://schemas.microsoft.com/office/drawing/2010/main" xmlns="" id="{A0D6097A-0AE5-0D40-8F75-EE64C1F8DFD1}"/>
              </a:ext>
            </a:extLst>
          </p:cNvPr>
          <p:cNvSpPr>
            <a:spLocks noGrp="1"/>
          </p:cNvSpPr>
          <p:nvPr>
            <p:ph idx="1"/>
          </p:nvPr>
        </p:nvSpPr>
        <p:spPr/>
        <p:txBody>
          <a:bodyPr/>
          <a:lstStyle/>
          <a:p>
            <a:pPr marL="919163" lvl="1" indent="-461963">
              <a:buNone/>
              <a:defRPr/>
            </a:pPr>
            <a:r>
              <a:rPr lang="en-US" dirty="0"/>
              <a:t>5.	</a:t>
            </a:r>
            <a:r>
              <a:rPr lang="en-US" u="sng" dirty="0"/>
              <a:t>The Jefferson County Court then ruled</a:t>
            </a:r>
            <a:r>
              <a:rPr lang="en-US" dirty="0"/>
              <a:t>:</a:t>
            </a:r>
          </a:p>
          <a:p>
            <a:pPr marL="919163" lvl="1" indent="0">
              <a:buFont typeface="Arial" panose="020B0604020202020204" pitchFamily="34" charset="0"/>
              <a:buNone/>
              <a:defRPr/>
            </a:pPr>
            <a:r>
              <a:rPr lang="en-US" sz="1790" dirty="0"/>
              <a:t>"In summary, this Court's analysis of the interplay of section 922 with section 928 of chapter 9, 11 U.S.C.</a:t>
            </a:r>
            <a:r>
              <a:rPr lang="en-US" sz="1790" spc="-1000" dirty="0"/>
              <a:t>§§</a:t>
            </a:r>
            <a:r>
              <a:rPr lang="en-US" sz="1790" dirty="0"/>
              <a:t>  922, 928, is that "pledged special revenues" as used in§922(d) includes all special revenues against which the County granted a lien under the Indenture, not just those in the possession of the Indenture Trustee or Receiver. It encompasses those Net Revenues that are received from the sewer system before and after the filing of the County's chapter 9. </a:t>
            </a:r>
            <a:r>
              <a:rPr lang="en-US" sz="1790" u="sng" dirty="0"/>
              <a:t>The structure and intent of what Congress enacted by its 1988 amendments to chapter 9 was to provide a mechanism whereby the pledged special revenues would continue to be paid uninterrupted to those to which/whom payment of the sewer system's indebtedness is secured by a lien on special revenues</a:t>
            </a:r>
            <a:r>
              <a:rPr lang="en-US" sz="1790" dirty="0"/>
              <a:t>. The result is that 11 U.S.C.§922(d) excludes continued payment of these "pledged special revenues" to the lienholder from being stayed under 11 U.S.C.§362(a) or 11 U.S.C.§922(a)." (emphasis added)</a:t>
            </a:r>
            <a:endParaRPr lang="en-US" sz="1790" dirty="0">
              <a:solidFill>
                <a:schemeClr val="tx1">
                  <a:lumMod val="85000"/>
                  <a:lumOff val="15000"/>
                </a:schemeClr>
              </a:solidFill>
            </a:endParaRPr>
          </a:p>
        </p:txBody>
      </p:sp>
      <p:sp>
        <p:nvSpPr>
          <p:cNvPr id="8" name="Title 11">
            <a:extLst>
              <a:ext uri="{FF2B5EF4-FFF2-40B4-BE49-F238E27FC236}">
                <a16:creationId xmlns:a16="http://schemas.microsoft.com/office/drawing/2014/main" xmlns:p14="http://schemas.microsoft.com/office/powerpoint/2010/main" xmlns:a14="http://schemas.microsoft.com/office/drawing/2010/main" xmlns="" id="{6EEA13BF-CCCA-3A4D-8D15-31BD1765D8D2}"/>
              </a:ext>
            </a:extLst>
          </p:cNvPr>
          <p:cNvSpPr>
            <a:spLocks noGrp="1"/>
          </p:cNvSpPr>
          <p:nvPr>
            <p:ph type="title"/>
          </p:nvPr>
        </p:nvSpPr>
        <p:spPr>
          <a:xfrm>
            <a:off x="457200" y="274638"/>
            <a:ext cx="8229600" cy="1143000"/>
          </a:xfrm>
        </p:spPr>
        <p:txBody>
          <a:bodyPr/>
          <a:lstStyle/>
          <a:p>
            <a:pPr marL="806450" indent="-806450"/>
            <a:r>
              <a:rPr lang="en-US" altLang="en-US" sz="2700" dirty="0">
                <a:latin typeface="Arial" panose="020B0604020202020204" pitchFamily="34" charset="0"/>
                <a:ea typeface="ＭＳ Ｐゴシック" panose="020B0600070205080204" pitchFamily="34" charset="-128"/>
                <a:cs typeface="Helvetica" pitchFamily="2" charset="0"/>
              </a:rPr>
              <a:t>VIII.	The Puerto Rico District Court and Court of Appeals Rulings on Special Revenues and Prior Chapter 9 Case Law</a:t>
            </a:r>
          </a:p>
        </p:txBody>
      </p:sp>
    </p:spTree>
    <p:extLst>
      <p:ext uri="{BB962C8B-B14F-4D97-AF65-F5344CB8AC3E}">
        <p14:creationId xmlns:p14="http://schemas.microsoft.com/office/powerpoint/2010/main" val="106047808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Number Placeholder 3">
            <a:extLst>
              <a:ext uri="{FF2B5EF4-FFF2-40B4-BE49-F238E27FC236}">
                <a16:creationId xmlns:a16="http://schemas.microsoft.com/office/drawing/2014/main" xmlns:p14="http://schemas.microsoft.com/office/powerpoint/2010/main" xmlns:a14="http://schemas.microsoft.com/office/drawing/2010/main" xmlns="" id="{1E3B09D2-49FE-AA4F-A49E-12540EEB4122}"/>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D222E16B-E16D-0D45-BF16-C40F9D5F4BD6}" type="slidenum">
              <a:rPr lang="en-US" altLang="en-US" sz="1000" smtClean="0">
                <a:solidFill>
                  <a:srgbClr val="FFFFFF"/>
                </a:solidFill>
              </a:rPr>
              <a:pPr>
                <a:spcBef>
                  <a:spcPct val="0"/>
                </a:spcBef>
                <a:buFontTx/>
                <a:buNone/>
              </a:pPr>
              <a:t>96</a:t>
            </a:fld>
            <a:endParaRPr lang="en-US" altLang="en-US" sz="1000" dirty="0">
              <a:solidFill>
                <a:srgbClr val="FFFFFF"/>
              </a:solidFill>
            </a:endParaRPr>
          </a:p>
        </p:txBody>
      </p:sp>
      <p:sp>
        <p:nvSpPr>
          <p:cNvPr id="6" name="Content Placeholder 2">
            <a:extLst>
              <a:ext uri="{FF2B5EF4-FFF2-40B4-BE49-F238E27FC236}">
                <a16:creationId xmlns:a16="http://schemas.microsoft.com/office/drawing/2014/main" xmlns:p14="http://schemas.microsoft.com/office/powerpoint/2010/main" xmlns:a14="http://schemas.microsoft.com/office/drawing/2010/main" xmlns="" id="{A0D6097A-0AE5-0D40-8F75-EE64C1F8DFD1}"/>
              </a:ext>
            </a:extLst>
          </p:cNvPr>
          <p:cNvSpPr>
            <a:spLocks noGrp="1"/>
          </p:cNvSpPr>
          <p:nvPr>
            <p:ph idx="1"/>
          </p:nvPr>
        </p:nvSpPr>
        <p:spPr/>
        <p:txBody>
          <a:bodyPr/>
          <a:lstStyle/>
          <a:p>
            <a:pPr marL="461963" indent="-454025">
              <a:spcBef>
                <a:spcPts val="0"/>
              </a:spcBef>
              <a:buFont typeface="Wingdings" charset="2"/>
              <a:buNone/>
              <a:defRPr/>
            </a:pPr>
            <a:r>
              <a:rPr lang="en-US" dirty="0"/>
              <a:t>C.	</a:t>
            </a:r>
            <a:r>
              <a:rPr lang="en-US" u="sng" dirty="0"/>
              <a:t>The reliance of the Puerto Rico District and Appeals Courts on </a:t>
            </a:r>
            <a:r>
              <a:rPr lang="en-US" i="1" u="sng" dirty="0"/>
              <a:t>Collier</a:t>
            </a:r>
            <a:r>
              <a:rPr lang="en-US" u="sng" dirty="0"/>
              <a:t> is flawed</a:t>
            </a:r>
            <a:r>
              <a:rPr lang="en-US" dirty="0"/>
              <a:t>:</a:t>
            </a:r>
          </a:p>
          <a:p>
            <a:pPr marL="919163" lvl="1" indent="-461963">
              <a:spcBef>
                <a:spcPts val="200"/>
              </a:spcBef>
              <a:buNone/>
              <a:defRPr/>
            </a:pPr>
            <a:r>
              <a:rPr lang="en-US" sz="1800" dirty="0"/>
              <a:t>1.	</a:t>
            </a:r>
            <a:r>
              <a:rPr lang="en-US" sz="1800" u="sng" dirty="0"/>
              <a:t>The Jefferson County Court explained why </a:t>
            </a:r>
            <a:r>
              <a:rPr lang="en-US" sz="1800" i="1" u="sng" dirty="0"/>
              <a:t>Collier on Bankruptcy</a:t>
            </a:r>
            <a:r>
              <a:rPr lang="en-US" sz="1800" u="sng" dirty="0"/>
              <a:t> which was part of the support for the P.R. Court ruling was incorrect</a:t>
            </a:r>
            <a:r>
              <a:rPr lang="en-US" sz="1800" dirty="0"/>
              <a:t>:</a:t>
            </a:r>
          </a:p>
          <a:p>
            <a:pPr marL="1208088" lvl="1" indent="-288925">
              <a:buFont typeface="Wingdings" pitchFamily="2" charset="2"/>
              <a:buChar char="§"/>
              <a:defRPr/>
            </a:pPr>
            <a:r>
              <a:rPr lang="en-US" sz="1700" dirty="0"/>
              <a:t>"The County's position [as well as the P.R. Court's ruling] on the§922(d) "pledged special revenues" is in many respects identical to that espoused in 6 </a:t>
            </a:r>
            <a:r>
              <a:rPr lang="en-US" sz="1700" i="1" dirty="0"/>
              <a:t>Collier on Bankruptcy</a:t>
            </a:r>
            <a:r>
              <a:rPr lang="en-US" sz="1700" dirty="0"/>
              <a:t> ¶ 922.05[2]. This bankruptcy treatise's conclusions are cited to this Court as authority for the County's. One problem with Collier's viewpoint is the authority Collier's cites to in its footnote 4 is a quote from legislative history that does not uphold Collier's reading of§922(d). </a:t>
            </a:r>
            <a:r>
              <a:rPr lang="en-US" sz="1700" i="1" dirty="0"/>
              <a:t>See 6 Collier on Bankruptcy</a:t>
            </a:r>
            <a:r>
              <a:rPr lang="en-US" sz="1700" dirty="0"/>
              <a:t> ¶ 922.05[2] n. 4. Careful reading of the quote evidences that it supports the broader view that a pledge as used in§922(d) is for all monies pledged including those possessed by a creditor and those not in the creditor's possession. The Collier position has also been disagreed with by others."</a:t>
            </a:r>
            <a:endParaRPr lang="en-US" sz="1700" dirty="0">
              <a:solidFill>
                <a:schemeClr val="tx1">
                  <a:lumMod val="85000"/>
                  <a:lumOff val="15000"/>
                </a:schemeClr>
              </a:solidFill>
            </a:endParaRPr>
          </a:p>
        </p:txBody>
      </p:sp>
      <p:sp>
        <p:nvSpPr>
          <p:cNvPr id="8" name="Title 11">
            <a:extLst>
              <a:ext uri="{FF2B5EF4-FFF2-40B4-BE49-F238E27FC236}">
                <a16:creationId xmlns:a16="http://schemas.microsoft.com/office/drawing/2014/main" xmlns:p14="http://schemas.microsoft.com/office/powerpoint/2010/main" xmlns:a14="http://schemas.microsoft.com/office/drawing/2010/main" xmlns="" id="{A904A20E-E1A0-784B-A030-EADA9B372814}"/>
              </a:ext>
            </a:extLst>
          </p:cNvPr>
          <p:cNvSpPr>
            <a:spLocks noGrp="1"/>
          </p:cNvSpPr>
          <p:nvPr>
            <p:ph type="title"/>
          </p:nvPr>
        </p:nvSpPr>
        <p:spPr>
          <a:xfrm>
            <a:off x="457200" y="274638"/>
            <a:ext cx="8229600" cy="1143000"/>
          </a:xfrm>
        </p:spPr>
        <p:txBody>
          <a:bodyPr/>
          <a:lstStyle/>
          <a:p>
            <a:pPr marL="806450" indent="-806450"/>
            <a:r>
              <a:rPr lang="en-US" altLang="en-US" sz="2700" dirty="0">
                <a:latin typeface="Arial" panose="020B0604020202020204" pitchFamily="34" charset="0"/>
                <a:ea typeface="ＭＳ Ｐゴシック" panose="020B0600070205080204" pitchFamily="34" charset="-128"/>
                <a:cs typeface="Helvetica" pitchFamily="2" charset="0"/>
              </a:rPr>
              <a:t>VIII.	The Puerto Rico District Court and Court of Appeals Rulings on Special Revenues and Prior Chapter 9 Case Law</a:t>
            </a:r>
          </a:p>
        </p:txBody>
      </p:sp>
    </p:spTree>
    <p:extLst>
      <p:ext uri="{BB962C8B-B14F-4D97-AF65-F5344CB8AC3E}">
        <p14:creationId xmlns:p14="http://schemas.microsoft.com/office/powerpoint/2010/main" val="337578317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Number Placeholder 3">
            <a:extLst>
              <a:ext uri="{FF2B5EF4-FFF2-40B4-BE49-F238E27FC236}">
                <a16:creationId xmlns:a16="http://schemas.microsoft.com/office/drawing/2014/main" xmlns:p14="http://schemas.microsoft.com/office/powerpoint/2010/main" xmlns:a14="http://schemas.microsoft.com/office/drawing/2010/main" xmlns="" id="{4B85B3FE-1746-4D4F-BA11-9BBAEAA160FA}"/>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35FBFD44-C83B-3A45-8E4D-A3CEF73F2E4D}" type="slidenum">
              <a:rPr lang="en-US" altLang="en-US" sz="1000" smtClean="0">
                <a:solidFill>
                  <a:srgbClr val="FFFFFF"/>
                </a:solidFill>
              </a:rPr>
              <a:pPr>
                <a:spcBef>
                  <a:spcPct val="0"/>
                </a:spcBef>
                <a:buFontTx/>
                <a:buNone/>
              </a:pPr>
              <a:t>97</a:t>
            </a:fld>
            <a:endParaRPr lang="en-US" altLang="en-US" sz="1000" dirty="0">
              <a:solidFill>
                <a:srgbClr val="FFFFFF"/>
              </a:solidFill>
            </a:endParaRPr>
          </a:p>
        </p:txBody>
      </p:sp>
      <p:sp>
        <p:nvSpPr>
          <p:cNvPr id="6" name="Content Placeholder 2">
            <a:extLst>
              <a:ext uri="{FF2B5EF4-FFF2-40B4-BE49-F238E27FC236}">
                <a16:creationId xmlns:a16="http://schemas.microsoft.com/office/drawing/2014/main" xmlns:p14="http://schemas.microsoft.com/office/powerpoint/2010/main" xmlns:a14="http://schemas.microsoft.com/office/drawing/2010/main" xmlns="" id="{A0D6097A-0AE5-0D40-8F75-EE64C1F8DFD1}"/>
              </a:ext>
            </a:extLst>
          </p:cNvPr>
          <p:cNvSpPr>
            <a:spLocks noGrp="1"/>
          </p:cNvSpPr>
          <p:nvPr>
            <p:ph idx="1"/>
          </p:nvPr>
        </p:nvSpPr>
        <p:spPr/>
        <p:txBody>
          <a:bodyPr/>
          <a:lstStyle/>
          <a:p>
            <a:pPr marL="919163" lvl="1" indent="-461963">
              <a:buNone/>
              <a:defRPr/>
            </a:pPr>
            <a:r>
              <a:rPr lang="en-US" dirty="0"/>
              <a:t>2.	</a:t>
            </a:r>
            <a:r>
              <a:rPr lang="en-US" u="sng" dirty="0"/>
              <a:t>The 1988 Amendments legislative history of the Senate Report quoted in </a:t>
            </a:r>
            <a:r>
              <a:rPr lang="en-US" i="1" u="sng" dirty="0"/>
              <a:t>Collier on Bankruptcy</a:t>
            </a:r>
            <a:r>
              <a:rPr lang="en-US" u="sng" dirty="0"/>
              <a:t> as footnote 4, specifically stated</a:t>
            </a:r>
            <a:r>
              <a:rPr lang="en-US" dirty="0"/>
              <a:t>:</a:t>
            </a:r>
          </a:p>
          <a:p>
            <a:pPr marL="1260475" lvl="1" indent="-174625">
              <a:buFont typeface="Arial" panose="020B0604020202020204" pitchFamily="34" charset="0"/>
              <a:buNone/>
              <a:defRPr/>
            </a:pPr>
            <a:r>
              <a:rPr lang="en-US" sz="1800" baseline="30000" dirty="0"/>
              <a:t>4</a:t>
            </a:r>
            <a:r>
              <a:rPr lang="en-US" sz="1800" dirty="0"/>
              <a:t>	See S. Rep. No. 100-506, 100</a:t>
            </a:r>
            <a:r>
              <a:rPr lang="en-US" sz="1800" baseline="30000" dirty="0"/>
              <a:t>th</a:t>
            </a:r>
            <a:r>
              <a:rPr lang="en-US" sz="1800" dirty="0"/>
              <a:t> Cong., 2d Sess., 11, 13 (1988) ("In this context, "pledged revenues" includes funds in the possession of the bond trustee as well as other pledged revenues.")</a:t>
            </a:r>
          </a:p>
          <a:p>
            <a:pPr marL="1085850" lvl="1" indent="0">
              <a:buFont typeface="Arial" panose="020B0604020202020204" pitchFamily="34" charset="0"/>
              <a:buNone/>
              <a:defRPr/>
            </a:pPr>
            <a:r>
              <a:rPr lang="en-US" sz="1800" dirty="0"/>
              <a:t>In fact, the full quote reads:</a:t>
            </a:r>
          </a:p>
          <a:p>
            <a:pPr marL="1260475" lvl="1" indent="0">
              <a:buFont typeface="Arial" panose="020B0604020202020204" pitchFamily="34" charset="0"/>
              <a:buNone/>
              <a:defRPr/>
            </a:pPr>
            <a:r>
              <a:rPr lang="en-US" sz="1800" dirty="0"/>
              <a:t>"</a:t>
            </a:r>
            <a:r>
              <a:rPr lang="en-US" sz="1800" i="1" dirty="0"/>
              <a:t>Likewise, the automatic stay that becomes effective</a:t>
            </a:r>
            <a:r>
              <a:rPr lang="en-US" sz="1800" dirty="0"/>
              <a:t> against creditors of a municipality is made inapplicable to the payment of principal and interest on municipal bonds paid from pledged revenues. In this context, "pledged revenues" includes funds in the possession of the bond trustee as well as other pledged revenues." Senate Report</a:t>
            </a:r>
            <a:r>
              <a:rPr lang="en-US" sz="1800" i="1" dirty="0"/>
              <a:t> </a:t>
            </a:r>
            <a:r>
              <a:rPr lang="en-US" sz="1800" dirty="0"/>
              <a:t>at 13.</a:t>
            </a:r>
            <a:endParaRPr lang="en-US" sz="1800" dirty="0">
              <a:solidFill>
                <a:schemeClr val="tx1">
                  <a:lumMod val="85000"/>
                  <a:lumOff val="15000"/>
                </a:schemeClr>
              </a:solidFill>
            </a:endParaRPr>
          </a:p>
        </p:txBody>
      </p:sp>
      <p:sp>
        <p:nvSpPr>
          <p:cNvPr id="8" name="Title 11">
            <a:extLst>
              <a:ext uri="{FF2B5EF4-FFF2-40B4-BE49-F238E27FC236}">
                <a16:creationId xmlns:a16="http://schemas.microsoft.com/office/drawing/2014/main" xmlns:p14="http://schemas.microsoft.com/office/powerpoint/2010/main" xmlns:a14="http://schemas.microsoft.com/office/drawing/2010/main" xmlns="" id="{EFBE989E-77BB-E94F-B1A3-A24AD2082CFD}"/>
              </a:ext>
            </a:extLst>
          </p:cNvPr>
          <p:cNvSpPr>
            <a:spLocks noGrp="1"/>
          </p:cNvSpPr>
          <p:nvPr>
            <p:ph type="title"/>
          </p:nvPr>
        </p:nvSpPr>
        <p:spPr>
          <a:xfrm>
            <a:off x="457200" y="274638"/>
            <a:ext cx="8229600" cy="1143000"/>
          </a:xfrm>
        </p:spPr>
        <p:txBody>
          <a:bodyPr/>
          <a:lstStyle/>
          <a:p>
            <a:pPr marL="806450" indent="-806450"/>
            <a:r>
              <a:rPr lang="en-US" altLang="en-US" sz="2700" dirty="0">
                <a:latin typeface="Arial" panose="020B0604020202020204" pitchFamily="34" charset="0"/>
                <a:ea typeface="ＭＳ Ｐゴシック" panose="020B0600070205080204" pitchFamily="34" charset="-128"/>
                <a:cs typeface="Helvetica" pitchFamily="2" charset="0"/>
              </a:rPr>
              <a:t>VIII.	The Puerto Rico District Court and Court of Appeals Rulings on Special Revenues and Prior Chapter 9 Case Law</a:t>
            </a:r>
          </a:p>
        </p:txBody>
      </p:sp>
    </p:spTree>
    <p:extLst>
      <p:ext uri="{BB962C8B-B14F-4D97-AF65-F5344CB8AC3E}">
        <p14:creationId xmlns:p14="http://schemas.microsoft.com/office/powerpoint/2010/main" val="254166479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Number Placeholder 3">
            <a:extLst>
              <a:ext uri="{FF2B5EF4-FFF2-40B4-BE49-F238E27FC236}">
                <a16:creationId xmlns:a16="http://schemas.microsoft.com/office/drawing/2014/main" xmlns:p14="http://schemas.microsoft.com/office/powerpoint/2010/main" xmlns:a14="http://schemas.microsoft.com/office/drawing/2010/main" xmlns="" id="{FA5ED642-0D1A-9947-B84A-1DBCC66F0B22}"/>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ABC526F6-7F90-1644-81AB-F85627B358ED}" type="slidenum">
              <a:rPr lang="en-US" altLang="en-US" sz="1000" smtClean="0">
                <a:solidFill>
                  <a:srgbClr val="FFFFFF"/>
                </a:solidFill>
              </a:rPr>
              <a:pPr>
                <a:spcBef>
                  <a:spcPct val="0"/>
                </a:spcBef>
                <a:buFontTx/>
                <a:buNone/>
              </a:pPr>
              <a:t>98</a:t>
            </a:fld>
            <a:endParaRPr lang="en-US" altLang="en-US" sz="1000" dirty="0">
              <a:solidFill>
                <a:srgbClr val="FFFFFF"/>
              </a:solidFill>
            </a:endParaRPr>
          </a:p>
        </p:txBody>
      </p:sp>
      <p:sp>
        <p:nvSpPr>
          <p:cNvPr id="78851" name="Content Placeholder 2">
            <a:extLst>
              <a:ext uri="{FF2B5EF4-FFF2-40B4-BE49-F238E27FC236}">
                <a16:creationId xmlns:a16="http://schemas.microsoft.com/office/drawing/2014/main" xmlns:p14="http://schemas.microsoft.com/office/powerpoint/2010/main" xmlns:a14="http://schemas.microsoft.com/office/drawing/2010/main" xmlns="" id="{8B380338-33AC-F74C-9E69-F81AFC34B8DC}"/>
              </a:ext>
            </a:extLst>
          </p:cNvPr>
          <p:cNvSpPr>
            <a:spLocks noGrp="1" noChangeArrowheads="1"/>
          </p:cNvSpPr>
          <p:nvPr>
            <p:ph idx="1"/>
          </p:nvPr>
        </p:nvSpPr>
        <p:spPr/>
        <p:txBody>
          <a:bodyPr/>
          <a:lstStyle/>
          <a:p>
            <a:pPr marL="461963" indent="-454025">
              <a:buFont typeface="Wingdings" pitchFamily="2" charset="2"/>
              <a:buNone/>
            </a:pPr>
            <a:r>
              <a:rPr lang="en-US" altLang="en-US" dirty="0">
                <a:latin typeface="Arial" panose="020B0604020202020204" pitchFamily="34" charset="0"/>
                <a:ea typeface="ＭＳ Ｐゴシック" panose="020B0600070205080204" pitchFamily="34" charset="-128"/>
                <a:cs typeface="Helvetica" pitchFamily="2" charset="0"/>
              </a:rPr>
              <a:t>D.	</a:t>
            </a:r>
            <a:r>
              <a:rPr lang="en-US" altLang="en-US" u="sng" dirty="0">
                <a:latin typeface="Arial" panose="020B0604020202020204" pitchFamily="34" charset="0"/>
                <a:ea typeface="ＭＳ Ｐゴシック" panose="020B0600070205080204" pitchFamily="34" charset="-128"/>
                <a:cs typeface="Helvetica" pitchFamily="2" charset="0"/>
              </a:rPr>
              <a:t>San Jose School District</a:t>
            </a:r>
            <a:r>
              <a:rPr lang="en-US" altLang="en-US" dirty="0">
                <a:latin typeface="Arial" panose="020B0604020202020204" pitchFamily="34" charset="0"/>
                <a:ea typeface="ＭＳ Ｐゴシック" panose="020B0600070205080204" pitchFamily="34" charset="-128"/>
                <a:cs typeface="Helvetica" pitchFamily="2" charset="0"/>
              </a:rPr>
              <a:t>:</a:t>
            </a:r>
          </a:p>
          <a:p>
            <a:pPr marL="919163" lvl="1" indent="-461963">
              <a:buNone/>
            </a:pPr>
            <a:r>
              <a:rPr lang="en-US" altLang="en-US" dirty="0">
                <a:latin typeface="Arial" panose="020B0604020202020204" pitchFamily="34" charset="0"/>
                <a:ea typeface="ＭＳ Ｐゴシック" panose="020B0600070205080204" pitchFamily="34" charset="-128"/>
                <a:cs typeface="Helvetica" pitchFamily="2" charset="0"/>
              </a:rPr>
              <a:t>1.	In 1983, the San Jose School District lost a labor arbitration and claimed to be unable to make the payments required with respect to that arbitration.</a:t>
            </a:r>
          </a:p>
          <a:p>
            <a:pPr marL="919163" lvl="1" indent="-461963">
              <a:buNone/>
            </a:pPr>
            <a:r>
              <a:rPr lang="en-US" altLang="en-US" dirty="0">
                <a:latin typeface="Arial" panose="020B0604020202020204" pitchFamily="34" charset="0"/>
                <a:ea typeface="ＭＳ Ｐゴシック" panose="020B0600070205080204" pitchFamily="34" charset="-128"/>
                <a:cs typeface="Helvetica" pitchFamily="2" charset="0"/>
              </a:rPr>
              <a:t>2.	On July 1, 1983, the School District filed for protection under Chapter 9. On that same date, the School District had a scheduled debt payment due on its Unlimited Tax General Obligation debt (</a:t>
            </a:r>
            <a:r>
              <a:rPr lang="en-US" dirty="0"/>
              <a:t>"</a:t>
            </a:r>
            <a:r>
              <a:rPr lang="en-US" altLang="en-US" dirty="0">
                <a:latin typeface="Arial" panose="020B0604020202020204" pitchFamily="34" charset="0"/>
                <a:ea typeface="ＭＳ Ｐゴシック" panose="020B0600070205080204" pitchFamily="34" charset="-128"/>
                <a:cs typeface="Helvetica" pitchFamily="2" charset="0"/>
              </a:rPr>
              <a:t>ULTGO</a:t>
            </a:r>
            <a:r>
              <a:rPr lang="en-US" dirty="0"/>
              <a:t>"</a:t>
            </a:r>
            <a:r>
              <a:rPr lang="en-US" altLang="en-US" dirty="0">
                <a:latin typeface="Arial" panose="020B0604020202020204" pitchFamily="34" charset="0"/>
                <a:ea typeface="ＭＳ Ｐゴシック" panose="020B0600070205080204" pitchFamily="34" charset="-128"/>
                <a:cs typeface="Helvetica" pitchFamily="2" charset="0"/>
              </a:rPr>
              <a:t>).</a:t>
            </a:r>
          </a:p>
          <a:p>
            <a:pPr marL="919163" lvl="1" indent="-461963">
              <a:buNone/>
            </a:pPr>
            <a:r>
              <a:rPr lang="en-US" altLang="en-US" dirty="0">
                <a:latin typeface="Arial" panose="020B0604020202020204" pitchFamily="34" charset="0"/>
                <a:ea typeface="ＭＳ Ｐゴシック" panose="020B0600070205080204" pitchFamily="34" charset="-128"/>
                <a:cs typeface="Helvetica" pitchFamily="2" charset="0"/>
              </a:rPr>
              <a:t>3.	Despite the fact that the special revenue provisions had yet to be incorporated into the Bankruptcy Code, that payment was timely paid and continued to be paid through the Chapter 9.</a:t>
            </a:r>
          </a:p>
        </p:txBody>
      </p:sp>
      <p:sp>
        <p:nvSpPr>
          <p:cNvPr id="8" name="Title 11">
            <a:extLst>
              <a:ext uri="{FF2B5EF4-FFF2-40B4-BE49-F238E27FC236}">
                <a16:creationId xmlns:a16="http://schemas.microsoft.com/office/drawing/2014/main" xmlns:p14="http://schemas.microsoft.com/office/powerpoint/2010/main" xmlns:a14="http://schemas.microsoft.com/office/drawing/2010/main" xmlns="" id="{F5D7FF91-5D17-DE4F-99EC-61423FCB64AB}"/>
              </a:ext>
            </a:extLst>
          </p:cNvPr>
          <p:cNvSpPr>
            <a:spLocks noGrp="1"/>
          </p:cNvSpPr>
          <p:nvPr>
            <p:ph type="title"/>
          </p:nvPr>
        </p:nvSpPr>
        <p:spPr>
          <a:xfrm>
            <a:off x="457200" y="274638"/>
            <a:ext cx="8229600" cy="1143000"/>
          </a:xfrm>
        </p:spPr>
        <p:txBody>
          <a:bodyPr/>
          <a:lstStyle/>
          <a:p>
            <a:pPr marL="806450" indent="-806450"/>
            <a:r>
              <a:rPr lang="en-US" altLang="en-US" sz="2700" dirty="0">
                <a:latin typeface="Arial" panose="020B0604020202020204" pitchFamily="34" charset="0"/>
                <a:ea typeface="ＭＳ Ｐゴシック" panose="020B0600070205080204" pitchFamily="34" charset="-128"/>
                <a:cs typeface="Helvetica" pitchFamily="2" charset="0"/>
              </a:rPr>
              <a:t>VIII.	The Puerto Rico District Court and Court of Appeals Rulings on Special Revenues and Prior Chapter 9 Case Law</a:t>
            </a:r>
          </a:p>
        </p:txBody>
      </p:sp>
    </p:spTree>
    <p:extLst>
      <p:ext uri="{BB962C8B-B14F-4D97-AF65-F5344CB8AC3E}">
        <p14:creationId xmlns:p14="http://schemas.microsoft.com/office/powerpoint/2010/main" val="4066173803"/>
      </p:ext>
    </p:extLst>
  </p:cSld>
  <p:clrMapOvr>
    <a:masterClrMapping/>
  </p:clrMapOvr>
</p:sld>
</file>

<file path=ppt/theme/theme1.xml><?xml version="1.0" encoding="utf-8"?>
<a:theme xmlns:a="http://schemas.openxmlformats.org/drawingml/2006/main" name="Office Theme">
  <a:themeElements>
    <a:clrScheme name="Custom 14">
      <a:dk1>
        <a:sysClr val="windowText" lastClr="000000"/>
      </a:dk1>
      <a:lt1>
        <a:sysClr val="window" lastClr="FFFFFF"/>
      </a:lt1>
      <a:dk2>
        <a:srgbClr val="003366"/>
      </a:dk2>
      <a:lt2>
        <a:srgbClr val="EEECE1"/>
      </a:lt2>
      <a:accent1>
        <a:srgbClr val="0E3490"/>
      </a:accent1>
      <a:accent2>
        <a:srgbClr val="D72E40"/>
      </a:accent2>
      <a:accent3>
        <a:srgbClr val="008000"/>
      </a:accent3>
      <a:accent4>
        <a:srgbClr val="00539B"/>
      </a:accent4>
      <a:accent5>
        <a:srgbClr val="EA552B"/>
      </a:accent5>
      <a:accent6>
        <a:srgbClr val="00539B"/>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1981</Words>
  <Application>Microsoft Office PowerPoint</Application>
  <PresentationFormat>On-screen Show (4:3)</PresentationFormat>
  <Paragraphs>862</Paragraphs>
  <Slides>183</Slides>
  <Notes>3</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183</vt:i4>
      </vt:variant>
    </vt:vector>
  </HeadingPairs>
  <TitlesOfParts>
    <vt:vector size="186" baseType="lpstr">
      <vt:lpstr>Office Theme</vt:lpstr>
      <vt:lpstr>1_Office Theme</vt:lpstr>
      <vt:lpstr>Document</vt:lpstr>
      <vt:lpstr>PROMESA: The Good, the Bad and the Ugly How Financial Recovery Can Be Obtained!  How Special Revenues Should Work! How PROMESA Is Working!</vt:lpstr>
      <vt:lpstr>Table of Contents</vt:lpstr>
      <vt:lpstr>Table of Contents</vt:lpstr>
      <vt:lpstr>Table of Contents</vt:lpstr>
      <vt:lpstr>Table of Contents</vt:lpstr>
      <vt:lpstr>Table of Contents</vt:lpstr>
      <vt:lpstr>Table of Contents</vt:lpstr>
      <vt:lpstr>I. The Gathering Storm of Puerto Rico's Financial Distress: To Understand the Purpose, Function and Desired Result of PROMESA, It Is Important to Understand the Systemic Causes of Puerto Rico's Financial Distress</vt:lpstr>
      <vt:lpstr>I. The Gathering Storm of Puerto Rico's Financial Distress: To Understand the Purpose, Function and Desired Result of PROMESA, It Is Important to Understand the Systemic Causes of Puerto Rico's Financial Distress</vt:lpstr>
      <vt:lpstr>I. The Gathering Storm of Puerto Rico's Financial Distress: To Understand the Purpose, Function and Desired Result of PROMESA, It Is Important to Understand the Systemic Causes of Puerto Rico's Financial Distress</vt:lpstr>
      <vt:lpstr>I. The Gathering Storm of Puerto Rico's Financial Distress: To Understand the Purpose, Function and Desired Result of PROMESA, It Is Important to Understand the Systemic Causes of Puerto Rico's Financial Distress</vt:lpstr>
      <vt:lpstr>I. The Gathering Storm of Puerto Rico's Financial Distress: To Understand the Purpose, Function and Desired Result of PROMESA, It Is Important to Understand the Systemic Causes of Puerto Rico's Financial Distress</vt:lpstr>
      <vt:lpstr>I. The Gathering Storm of Puerto Rico's Financial Distress: To Understand the Purpose, Function and Desired Result of PROMESA, It Is Important to Understand the Systemic Causes of Puerto Rico's Financial Distress</vt:lpstr>
      <vt:lpstr>I. The Gathering Storm of Puerto Rico's Financial Distress: To Understand the Purpose, Function and Desired Result of PROMESA, It Is Important to Understand the Systemic Causes of Puerto Rico's Financial Distress</vt:lpstr>
      <vt:lpstr>I. The Gathering Storm of Puerto Rico's Financial Distress: To Understand the Purpose, Function and Desired Result of PROMESA, It Is Important to Understand the Systemic Causes of Puerto Rico's Financial Distress</vt:lpstr>
      <vt:lpstr>I. The Gathering Storm of Puerto Rico's Financial Distress: To Understand the Purpose, Function and Desired Result of PROMESA, It Is Important to Understand the Systemic Causes of Puerto Rico's Financial Distress</vt:lpstr>
      <vt:lpstr>I. The Gathering Storm of Puerto Rico's Financial Distress: To Understand the Purpose, Function and Desired Result of PROMESA, It Is Important to Understand the Systemic Causes of Puerto Rico's Financial Distress</vt:lpstr>
      <vt:lpstr>I. The Gathering Storm of Puerto Rico's Financial Distress: To Understand the Purpose, Function and Desired Result of PROMESA, It Is Important to Understand the Systemic Causes of Puerto Rico's Financial Distress</vt:lpstr>
      <vt:lpstr>I. The Gathering Storm of Puerto Rico's Financial Distress: To Understand the Purpose, Function and Desired Result of PROMESA, It Is Important to Understand the Systemic Causes of Puerto Rico's Financial Distress</vt:lpstr>
      <vt:lpstr>I. The Gathering Storm of Puerto Rico's Financial Distress: To Understand the Purpose, Function and Desired Result of PROMESA, It Is Important to Understand the Systemic Causes of Puerto Rico's Financial Distress</vt:lpstr>
      <vt:lpstr>I. The Gathering Storm of Puerto Rico's Financial Distress: To Understand the Purpose, Function and Desired Result of PROMESA, It Is Important to Understand the Systemic Causes of Puerto Rico's Financial Distress</vt:lpstr>
      <vt:lpstr>I. The Gathering Storm of Puerto Rico's Financial Distress: To Understand the Purpose, Function and Desired Result of PROMESA, It Is Important to Understand the Systemic Causes of Puerto Rico's Financial Distress</vt:lpstr>
      <vt:lpstr>I. The Gathering Storm of Puerto Rico's Financial Distress: To Understand the Purpose, Function and Desired Result of PROMESA, It Is Important to Understand the Systemic Causes of Puerto Rico's Financial Distress</vt:lpstr>
      <vt:lpstr>I. The Gathering Storm of Puerto Rico's Financial Distress: To Understand the Purpose, Function and Desired Result of PROMESA, It Is Important to Understand the Systemic Causes of Puerto Rico's Financial Distress</vt:lpstr>
      <vt:lpstr>I. The Gathering Storm of Puerto Rico's Financial Distress: To Understand the Purpose, Function and Desired Result of PROMESA, It Is Important to Understand the Systemic Causes of Puerto Rico's Financial Distress</vt:lpstr>
      <vt:lpstr>I. The Gathering Storm of Puerto Rico's Financial Distress: To Understand the Purpose, Function and Desired Result of PROMESA, It Is Important to Understand the Systemic Causes of Puerto Rico's Financial Distress</vt:lpstr>
      <vt:lpstr>I. The Gathering Storm of Puerto Rico's Financial Distress: To Understand the Purpose, Function and Desired Result of PROMESA, It Is Important to Understand the Systemic Causes of Puerto Rico's Financial Distress</vt:lpstr>
      <vt:lpstr>I. The Gathering Storm of Puerto Rico's Financial Distress: To Understand the Purpose, Function and Desired Result of PROMESA, It Is Important to Understand the Systemic Causes of Puerto Rico's Financial Distress</vt:lpstr>
      <vt:lpstr>II. The Enactment of PROMESA and Its Provisions</vt:lpstr>
      <vt:lpstr>II. The Enactment of PROMESA and Its Provisions</vt:lpstr>
      <vt:lpstr>II. The Enactment of PROMESA and Its Provisions</vt:lpstr>
      <vt:lpstr>II. The Enactment of PROMESA and Its Provisions</vt:lpstr>
      <vt:lpstr>II. The Enactment of PROMESA and Its Provisions</vt:lpstr>
      <vt:lpstr>II. The Enactment of PROMESA and Its Provisions</vt:lpstr>
      <vt:lpstr>II. The Enactment of PROMESA and Its Provisions</vt:lpstr>
      <vt:lpstr>II. The Enactment of PROMESA and Its Provisions</vt:lpstr>
      <vt:lpstr>II. The Enactment of PROMESA and Its Provisions</vt:lpstr>
      <vt:lpstr>II. The Enactment of PROMESA and Its Provisions</vt:lpstr>
      <vt:lpstr>II. The Enactment of PROMESA and Its Provisions</vt:lpstr>
      <vt:lpstr>II. The Enactment of PROMESA and Its Provisions</vt:lpstr>
      <vt:lpstr>II. The Enactment of PROMESA and Its Provisions</vt:lpstr>
      <vt:lpstr>II. The Enactment of PROMESA and Its Provisions</vt:lpstr>
      <vt:lpstr>II. The Enactment of PROMESA and Its Provisions</vt:lpstr>
      <vt:lpstr>II. The Enactment of PROMESA and Its Provisions</vt:lpstr>
      <vt:lpstr>II. The Enactment of PROMESA and Its Provisions</vt:lpstr>
      <vt:lpstr>III. How PROMESA Should Work</vt:lpstr>
      <vt:lpstr>III. How PROMESA Should Work</vt:lpstr>
      <vt:lpstr>III. How PROMESA Should Work</vt:lpstr>
      <vt:lpstr>III. How PROMESA Should Work</vt:lpstr>
      <vt:lpstr>III. How PROMESA Should Work</vt:lpstr>
      <vt:lpstr>III. How PROMESA Should Work</vt:lpstr>
      <vt:lpstr>III. How PROMESA Should Work</vt:lpstr>
      <vt:lpstr>III. How PROMESA Should Work</vt:lpstr>
      <vt:lpstr>III. How PROMESA Should Work</vt:lpstr>
      <vt:lpstr>III. How PROMESA Should Work</vt:lpstr>
      <vt:lpstr>III. How PROMESA Should Work</vt:lpstr>
      <vt:lpstr>III. How PROMESA Should Work</vt:lpstr>
      <vt:lpstr>III. How PROMESA Should Work</vt:lpstr>
      <vt:lpstr>III. How PROMESA Should Work</vt:lpstr>
      <vt:lpstr>III. How PROMESA Should Work</vt:lpstr>
      <vt:lpstr>III. How PROMESA Should Work</vt:lpstr>
      <vt:lpstr>III. How PROMESA Should Work</vt:lpstr>
      <vt:lpstr>III. How PROMESA Should Work</vt:lpstr>
      <vt:lpstr>III. How PROMESA Should Work</vt:lpstr>
      <vt:lpstr>III. How PROMESA Should Work</vt:lpstr>
      <vt:lpstr>IV. Significance of Statutory Liens and  Special Revenue Protections and the Puerto Rico Assured Decision</vt:lpstr>
      <vt:lpstr>IV. Significance of Statutory Liens and  Special Revenue Protections and the Puerto Rico Assured Decision</vt:lpstr>
      <vt:lpstr>IV. Significance of Statutory Liens and  Special Revenue Protections and the Puerto Rico Assured Decision</vt:lpstr>
      <vt:lpstr>IV. Significance of Statutory Liens and  Special Revenue Protections and the Puerto Rico Assured Decision</vt:lpstr>
      <vt:lpstr>IV. Significance of Statutory Liens and  Special Revenue Protections and the Puerto Rico Assured Decision</vt:lpstr>
      <vt:lpstr>IV. Significance of Statutory Liens and  Special Revenue Protections and the Puerto Rico Assured Decision</vt:lpstr>
      <vt:lpstr>IV. Significance of Statutory Liens and  Special Revenue Protections and the Puerto Rico Assured Decision</vt:lpstr>
      <vt:lpstr>V. Special Revenues</vt:lpstr>
      <vt:lpstr>V. Special Revenues</vt:lpstr>
      <vt:lpstr>VI. The Benefits of Special Revenues Bonds</vt:lpstr>
      <vt:lpstr>VI. The Benefits of Special Revenues Bonds</vt:lpstr>
      <vt:lpstr>VII. Legislative History</vt:lpstr>
      <vt:lpstr>VII. Legislative History</vt:lpstr>
      <vt:lpstr>VII. Legislative History</vt:lpstr>
      <vt:lpstr>VII. Legislative History</vt:lpstr>
      <vt:lpstr>VII. Legislative History</vt:lpstr>
      <vt:lpstr>VII. Legislative History</vt:lpstr>
      <vt:lpstr>VII. Legislative History</vt:lpstr>
      <vt:lpstr>VII. Legislative History</vt:lpstr>
      <vt:lpstr>VIII. The Puerto Rico District Court and Court of Appeals Rulings on Special Revenues and Prior Chapter 9 Case Law</vt:lpstr>
      <vt:lpstr>VIII. The Puerto Rico District Court and Court of Appeals Rulings on Special Revenues and Prior Chapter 9 Case Law</vt:lpstr>
      <vt:lpstr>VIII. The Puerto Rico District Court and Court of Appeals Rulings on Special Revenues and Prior Chapter 9 Case Law</vt:lpstr>
      <vt:lpstr>VIII. The Puerto Rico District Court and Court of Appeals Rulings on Special Revenues and Prior Chapter 9 Case Law</vt:lpstr>
      <vt:lpstr>VIII. The Puerto Rico District Court and Court of Appeals Rulings on Special Revenues and Prior Chapter 9 Case Law</vt:lpstr>
      <vt:lpstr>VIII. The Puerto Rico District Court and Court of Appeals Rulings on Special Revenues and Prior Chapter 9 Case Law</vt:lpstr>
      <vt:lpstr>VIII. The Puerto Rico District Court and Court of Appeals Rulings on Special Revenues and Prior Chapter 9 Case Law</vt:lpstr>
      <vt:lpstr>VIII. The Puerto Rico District Court and Court of Appeals Rulings on Special Revenues and Prior Chapter 9 Case Law</vt:lpstr>
      <vt:lpstr>VIII. The Puerto Rico District Court and Court of Appeals Rulings on Special Revenues and Prior Chapter 9 Case Law</vt:lpstr>
      <vt:lpstr>VIII. The Puerto Rico District Court and Court of Appeals Rulings on Special Revenues and Prior Chapter 9 Case Law</vt:lpstr>
      <vt:lpstr>VIII. The Puerto Rico District Court and Court of Appeals Rulings on Special Revenues and Prior Chapter 9 Case Law</vt:lpstr>
      <vt:lpstr>VIII. The Puerto Rico District Court and Court of Appeals Rulings on Special Revenues and Prior Chapter 9 Case Law</vt:lpstr>
      <vt:lpstr>VIII. The Puerto Rico District Court and Court of Appeals Rulings on Special Revenues and Prior Chapter 9 Case Law</vt:lpstr>
      <vt:lpstr>VIII. The Puerto Rico District Court and Court of Appeals Rulings on Special Revenues and Prior Chapter 9 Case Law</vt:lpstr>
      <vt:lpstr>VIII. The Puerto Rico District Court and Court of Appeals Rulings on Special Revenues and Prior Chapter 9 Case Law</vt:lpstr>
      <vt:lpstr>VIII. The Puerto Rico District Court and Court of Appeals Rulings on Special Revenues and Prior Chapter 9 Case Law</vt:lpstr>
      <vt:lpstr>VIII. The Puerto Rico District Court and Court of Appeals Rulings on Special Revenues and Prior Chapter 9 Case Law</vt:lpstr>
      <vt:lpstr>VIII. The Puerto Rico District Court and Court of Appeals Rulings on Special Revenues and Prior Chapter 9 Case Law</vt:lpstr>
      <vt:lpstr>VIII. The Puerto Rico District Court and Court of Appeals Rulings on Special Revenues and Prior Chapter 9 Case Law</vt:lpstr>
      <vt:lpstr>VIII. The Puerto Rico District Court and Court of Appeals Rulings on Special Revenues and Prior Chapter 9 Case Law</vt:lpstr>
      <vt:lpstr>VIII. The Puerto Rico District Court and Court of Appeals Rulings on Special Revenues and Prior Chapter 9 Case Law</vt:lpstr>
      <vt:lpstr>VIII. The Puerto Rico District Court and Court of Appeals Rulings on Special Revenues and Prior Chapter 9 Case Law</vt:lpstr>
      <vt:lpstr>VIII. The Puerto Rico District Court and Court of Appeals Rulings on Special Revenues and Prior Chapter 9 Case Law</vt:lpstr>
      <vt:lpstr>IX. FOMB and UCC Motion to Invalidate $6 Billion of General Obligation Bonds Contradicts Historical 1800s U.S. Supreme Court Precedent</vt:lpstr>
      <vt:lpstr>IX. FOMB and UCC Motion to Invalidate $6 Billion of General Obligation Bonds Contradicts Historical 1800s U.S. Supreme Court Precedent</vt:lpstr>
      <vt:lpstr>IX. FOMB and UCC Motion to Invalidate $6 Billion of General Obligation Bonds Contradicts Historical 1800s U.S. Supreme Court Precedent</vt:lpstr>
      <vt:lpstr>IX. FOMB and UCC Motion to Invalidate $6 Billion of General Obligation Bonds Contradicts Historical 1800s U.S. Supreme Court Precedent</vt:lpstr>
      <vt:lpstr>IX. FOMB and UCC Motion to Invalidate $6 Billion of General Obligation Bonds Contradicts Historical 1800s U.S. Supreme Court Precedent</vt:lpstr>
      <vt:lpstr>IX. FOMB and UCC Motion to Invalidate $6 Billion of General Obligation Bonds Contradicts Historical 1800s U.S. Supreme Court Precedent</vt:lpstr>
      <vt:lpstr>IX. FOMB and UCC Motion to Invalidate $6 Billion of General Obligation Bonds Contradicts Historical 1800s U.S. Supreme Court Precedent</vt:lpstr>
      <vt:lpstr>IX. FOMB and UCC Motion to Invalidate $6 Billion of General Obligation Bonds Contradicts Historical 1800s U.S. Supreme Court Precedent</vt:lpstr>
      <vt:lpstr>IX. FOMB and UCC Motion to Invalidate $6 Billion of General Obligation Bonds Contradicts Historical 1800s U.S. Supreme Court Precedent</vt:lpstr>
      <vt:lpstr>IX. FOMB and UCC Motion to Invalidate $6 Billion of General Obligation Bonds Contradicts Historical 1800s U.S. Supreme Court Precedent</vt:lpstr>
      <vt:lpstr>IX. FOMB and UCC Motion to Invalidate $6 Billion of General Obligation Bonds Contradicts Historical 1800s U.S. Supreme Court Precedent</vt:lpstr>
      <vt:lpstr>IX. FOMB and UCC Motion to Invalidate $6 Billion of General Obligation Bonds Contradicts Historical 1800s U.S. Supreme Court Precedent</vt:lpstr>
      <vt:lpstr>IX. FOMB and UCC Motion to Invalidate $6 Billion of General Obligation Bonds Contradicts Historical 1800s U.S. Supreme Court Precedent</vt:lpstr>
      <vt:lpstr>IX. FOMB and UCC Motion to Invalidate $6 Billion of General Obligation Bonds Contradicts Historical 1800s U.S. Supreme Court Precedent</vt:lpstr>
      <vt:lpstr>IX. FOMB and UCC Motion to Invalidate $6 Billion of General Obligation Bonds Contradicts Historical 1800s U.S. Supreme Court Precedent</vt:lpstr>
      <vt:lpstr>X. A Number of the Title III Court Rulings Have Been Modified or Reversed by the First Circuit</vt:lpstr>
      <vt:lpstr>X. A Number of the Title III Court Rulings Have Been Modified or Reversed by the First Circuit</vt:lpstr>
      <vt:lpstr>X. A Number of the Title III Court Rulings Have Been Modified or Reversed by the First Circuit</vt:lpstr>
      <vt:lpstr>X. A Number of the Title III Court Rulings Have Been Modified or Reversed by the First Circuit</vt:lpstr>
      <vt:lpstr>X. A Number of the Title III Court Rulings Have Been Modified or Reversed by the First Circuit</vt:lpstr>
      <vt:lpstr>X. A Number of the Title III Court Rulings Have Been Modified or Reversed by the First Circuit</vt:lpstr>
      <vt:lpstr>X. A Number of the Title III Court Rulings Have Been Modified or Reversed by the First Circuit</vt:lpstr>
      <vt:lpstr>X. A Number of the Title III Court Rulings Have Been Modified or Reversed by the First Circuit</vt:lpstr>
      <vt:lpstr>X. A Number of the Title III Court Rulings Have Been Modified or Reversed by the First Circuit</vt:lpstr>
      <vt:lpstr>X. A Number of the Title III Court Rulings Have Been Modified or Reversed by the First Circuit</vt:lpstr>
      <vt:lpstr>X. A Number of the Title III Court Rulings Have Been Modified or Reversed by the First Circuit</vt:lpstr>
      <vt:lpstr>X. A Number of the Title III Court Rulings Have Been Modified or Reversed by the First Circuit</vt:lpstr>
      <vt:lpstr>X. A Number of the Title III Court Rulings Have Been Modified or Reversed by the First Circuit</vt:lpstr>
      <vt:lpstr>X. A Number of the Title III Court Rulings Have Been Modified or Reversed by the First Circuit</vt:lpstr>
      <vt:lpstr>X. A Number of the Title III Court Rulings Have Been Modified or Reversed by the First Circuit</vt:lpstr>
      <vt:lpstr>X. A Number of the Title III Court Rulings Have Been Modified or Reversed by the First Circuit</vt:lpstr>
      <vt:lpstr>X. A Number of the Title III Court Rulings Have Been Modified or Reversed by the First Circuit</vt:lpstr>
      <vt:lpstr>X. A Number of the Title III Court Rulings Have Been Modified or Reversed by the First Circuit</vt:lpstr>
      <vt:lpstr>X. A Number of the Title III Court Rulings Have Been Modified or Reversed by the First Circuit</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XI. How Has Title III of PROMESA Worked So Far?</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PROMESA: The Good, the Bad and the Ugly How Financial Recovery Can Be Obtained!  How Special Revenues Should Work! How PROMESA Is Working!</dc:title>
  <dc:creator>D'Arcy, Michael</dc:creator>
  <cp:lastModifiedBy>TECH</cp:lastModifiedBy>
  <cp:revision>1</cp:revision>
  <cp:lastPrinted>1900-01-01T06:00:00Z</cp:lastPrinted>
  <dcterms:created xsi:type="dcterms:W3CDTF">1900-01-01T06:00:00Z</dcterms:created>
  <dcterms:modified xsi:type="dcterms:W3CDTF">2019-05-16T16:11:36Z</dcterms:modified>
</cp:coreProperties>
</file>