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</p:sldMasterIdLst>
  <p:notesMasterIdLst>
    <p:notesMasterId r:id="rId14"/>
  </p:notesMasterIdLst>
  <p:handoutMasterIdLst>
    <p:handoutMasterId r:id="rId15"/>
  </p:handoutMasterIdLst>
  <p:sldIdLst>
    <p:sldId id="294" r:id="rId2"/>
    <p:sldId id="342" r:id="rId3"/>
    <p:sldId id="320" r:id="rId4"/>
    <p:sldId id="346" r:id="rId5"/>
    <p:sldId id="337" r:id="rId6"/>
    <p:sldId id="353" r:id="rId7"/>
    <p:sldId id="330" r:id="rId8"/>
    <p:sldId id="343" r:id="rId9"/>
    <p:sldId id="329" r:id="rId10"/>
    <p:sldId id="351" r:id="rId11"/>
    <p:sldId id="344" r:id="rId12"/>
    <p:sldId id="274" r:id="rId1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ianka Brown" initials="BB" lastIdx="3" clrIdx="0">
    <p:extLst/>
  </p:cmAuthor>
  <p:cmAuthor id="2" name="Rachael Gallodoro" initials="RG" lastIdx="2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2E5F"/>
    <a:srgbClr val="F1672A"/>
    <a:srgbClr val="97BE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  <p:ext uri="{1BD7E111-0CB8-44D6-8891-C1BB2F81B7CC}">
      <p1710:readonlyRecommended xmlns:p1710="http://schemas.microsoft.com/office/powerpoint/2017/10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57" autoAdjust="0"/>
    <p:restoredTop sz="87054" autoAdjust="0"/>
  </p:normalViewPr>
  <p:slideViewPr>
    <p:cSldViewPr snapToGrid="0">
      <p:cViewPr>
        <p:scale>
          <a:sx n="103" d="100"/>
          <a:sy n="103" d="100"/>
        </p:scale>
        <p:origin x="-900" y="1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663650671023799"/>
          <c:y val="5.7225165254561901E-2"/>
          <c:w val="0.84543293164722"/>
          <c:h val="0.819536711470515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Single Family Mortgages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Sheet1!$A$2:$A$27</c:f>
              <c:numCache>
                <c:formatCode>General</c:formatCode>
                <c:ptCount val="26"/>
                <c:pt idx="0">
                  <c:v>1979</c:v>
                </c:pt>
                <c:pt idx="1">
                  <c:v>1980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1987</c:v>
                </c:pt>
                <c:pt idx="7">
                  <c:v>1988</c:v>
                </c:pt>
                <c:pt idx="8">
                  <c:v>1992</c:v>
                </c:pt>
                <c:pt idx="9">
                  <c:v>1995</c:v>
                </c:pt>
                <c:pt idx="10">
                  <c:v>1996</c:v>
                </c:pt>
                <c:pt idx="11">
                  <c:v>1997</c:v>
                </c:pt>
                <c:pt idx="12">
                  <c:v>1998</c:v>
                </c:pt>
                <c:pt idx="13">
                  <c:v>1999</c:v>
                </c:pt>
                <c:pt idx="14">
                  <c:v>2000</c:v>
                </c:pt>
                <c:pt idx="15">
                  <c:v>2001</c:v>
                </c:pt>
                <c:pt idx="16">
                  <c:v>2002</c:v>
                </c:pt>
                <c:pt idx="17">
                  <c:v>2003</c:v>
                </c:pt>
                <c:pt idx="18">
                  <c:v>2006</c:v>
                </c:pt>
                <c:pt idx="19">
                  <c:v>2008</c:v>
                </c:pt>
                <c:pt idx="20">
                  <c:v>2011</c:v>
                </c:pt>
                <c:pt idx="21">
                  <c:v>2012</c:v>
                </c:pt>
                <c:pt idx="22">
                  <c:v>2014</c:v>
                </c:pt>
                <c:pt idx="23">
                  <c:v>2015</c:v>
                </c:pt>
                <c:pt idx="24">
                  <c:v>2016</c:v>
                </c:pt>
                <c:pt idx="25">
                  <c:v>2017</c:v>
                </c:pt>
              </c:numCache>
            </c:numRef>
          </c:cat>
          <c:val>
            <c:numRef>
              <c:f>Sheet1!$B$2:$B$27</c:f>
              <c:numCache>
                <c:formatCode>#,##0</c:formatCode>
                <c:ptCount val="26"/>
                <c:pt idx="0">
                  <c:v>72204000</c:v>
                </c:pt>
                <c:pt idx="1">
                  <c:v>33927000</c:v>
                </c:pt>
                <c:pt idx="2">
                  <c:v>0</c:v>
                </c:pt>
                <c:pt idx="3">
                  <c:v>12369000</c:v>
                </c:pt>
                <c:pt idx="4">
                  <c:v>25742000</c:v>
                </c:pt>
                <c:pt idx="5">
                  <c:v>24738000</c:v>
                </c:pt>
                <c:pt idx="6">
                  <c:v>28423000</c:v>
                </c:pt>
                <c:pt idx="7">
                  <c:v>79095000</c:v>
                </c:pt>
                <c:pt idx="8">
                  <c:v>12312000</c:v>
                </c:pt>
                <c:pt idx="9">
                  <c:v>28719000</c:v>
                </c:pt>
                <c:pt idx="10">
                  <c:v>29895000</c:v>
                </c:pt>
                <c:pt idx="11">
                  <c:v>29750000</c:v>
                </c:pt>
                <c:pt idx="12">
                  <c:v>31025000</c:v>
                </c:pt>
                <c:pt idx="13">
                  <c:v>30697000</c:v>
                </c:pt>
                <c:pt idx="14">
                  <c:v>30730023</c:v>
                </c:pt>
                <c:pt idx="15">
                  <c:v>19600000</c:v>
                </c:pt>
                <c:pt idx="16">
                  <c:v>0</c:v>
                </c:pt>
                <c:pt idx="17">
                  <c:v>2920460</c:v>
                </c:pt>
                <c:pt idx="18">
                  <c:v>23287526</c:v>
                </c:pt>
                <c:pt idx="19">
                  <c:v>22799082</c:v>
                </c:pt>
                <c:pt idx="20">
                  <c:v>0</c:v>
                </c:pt>
                <c:pt idx="21">
                  <c:v>12500000</c:v>
                </c:pt>
                <c:pt idx="23">
                  <c:v>4263114</c:v>
                </c:pt>
                <c:pt idx="24">
                  <c:v>5037634</c:v>
                </c:pt>
                <c:pt idx="25">
                  <c:v>1600862.36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7BA-444C-8637-9740C808FDE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Multifamily Mortgages_x000d_</c:v>
                </c:pt>
              </c:strCache>
            </c:strRef>
          </c:tx>
          <c:spPr>
            <a:solidFill>
              <a:srgbClr val="485EA8"/>
            </a:solidFill>
            <a:ln>
              <a:noFill/>
            </a:ln>
            <a:effectLst/>
          </c:spPr>
          <c:invertIfNegative val="0"/>
          <c:cat>
            <c:numRef>
              <c:f>Sheet1!$A$2:$A$27</c:f>
              <c:numCache>
                <c:formatCode>General</c:formatCode>
                <c:ptCount val="26"/>
                <c:pt idx="0">
                  <c:v>1979</c:v>
                </c:pt>
                <c:pt idx="1">
                  <c:v>1980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1987</c:v>
                </c:pt>
                <c:pt idx="7">
                  <c:v>1988</c:v>
                </c:pt>
                <c:pt idx="8">
                  <c:v>1992</c:v>
                </c:pt>
                <c:pt idx="9">
                  <c:v>1995</c:v>
                </c:pt>
                <c:pt idx="10">
                  <c:v>1996</c:v>
                </c:pt>
                <c:pt idx="11">
                  <c:v>1997</c:v>
                </c:pt>
                <c:pt idx="12">
                  <c:v>1998</c:v>
                </c:pt>
                <c:pt idx="13">
                  <c:v>1999</c:v>
                </c:pt>
                <c:pt idx="14">
                  <c:v>2000</c:v>
                </c:pt>
                <c:pt idx="15">
                  <c:v>2001</c:v>
                </c:pt>
                <c:pt idx="16">
                  <c:v>2002</c:v>
                </c:pt>
                <c:pt idx="17">
                  <c:v>2003</c:v>
                </c:pt>
                <c:pt idx="18">
                  <c:v>2006</c:v>
                </c:pt>
                <c:pt idx="19">
                  <c:v>2008</c:v>
                </c:pt>
                <c:pt idx="20">
                  <c:v>2011</c:v>
                </c:pt>
                <c:pt idx="21">
                  <c:v>2012</c:v>
                </c:pt>
                <c:pt idx="22">
                  <c:v>2014</c:v>
                </c:pt>
                <c:pt idx="23">
                  <c:v>2015</c:v>
                </c:pt>
                <c:pt idx="24">
                  <c:v>2016</c:v>
                </c:pt>
                <c:pt idx="25">
                  <c:v>2017</c:v>
                </c:pt>
              </c:numCache>
            </c:numRef>
          </c:cat>
          <c:val>
            <c:numRef>
              <c:f>Sheet1!$C$2:$C$27</c:f>
              <c:numCache>
                <c:formatCode>#,##0</c:formatCode>
                <c:ptCount val="26"/>
                <c:pt idx="0">
                  <c:v>0</c:v>
                </c:pt>
                <c:pt idx="1">
                  <c:v>0</c:v>
                </c:pt>
                <c:pt idx="2">
                  <c:v>37805000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12500000</c:v>
                </c:pt>
                <c:pt idx="21">
                  <c:v>0</c:v>
                </c:pt>
                <c:pt idx="22">
                  <c:v>13000000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7BA-444C-8637-9740C808FDE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Economic Development Projects_x000d_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Sheet1!$A$2:$A$27</c:f>
              <c:numCache>
                <c:formatCode>General</c:formatCode>
                <c:ptCount val="26"/>
                <c:pt idx="0">
                  <c:v>1979</c:v>
                </c:pt>
                <c:pt idx="1">
                  <c:v>1980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1987</c:v>
                </c:pt>
                <c:pt idx="7">
                  <c:v>1988</c:v>
                </c:pt>
                <c:pt idx="8">
                  <c:v>1992</c:v>
                </c:pt>
                <c:pt idx="9">
                  <c:v>1995</c:v>
                </c:pt>
                <c:pt idx="10">
                  <c:v>1996</c:v>
                </c:pt>
                <c:pt idx="11">
                  <c:v>1997</c:v>
                </c:pt>
                <c:pt idx="12">
                  <c:v>1998</c:v>
                </c:pt>
                <c:pt idx="13">
                  <c:v>1999</c:v>
                </c:pt>
                <c:pt idx="14">
                  <c:v>2000</c:v>
                </c:pt>
                <c:pt idx="15">
                  <c:v>2001</c:v>
                </c:pt>
                <c:pt idx="16">
                  <c:v>2002</c:v>
                </c:pt>
                <c:pt idx="17">
                  <c:v>2003</c:v>
                </c:pt>
                <c:pt idx="18">
                  <c:v>2006</c:v>
                </c:pt>
                <c:pt idx="19">
                  <c:v>2008</c:v>
                </c:pt>
                <c:pt idx="20">
                  <c:v>2011</c:v>
                </c:pt>
                <c:pt idx="21">
                  <c:v>2012</c:v>
                </c:pt>
                <c:pt idx="22">
                  <c:v>2014</c:v>
                </c:pt>
                <c:pt idx="23">
                  <c:v>2015</c:v>
                </c:pt>
                <c:pt idx="24">
                  <c:v>2016</c:v>
                </c:pt>
                <c:pt idx="25">
                  <c:v>2017</c:v>
                </c:pt>
              </c:numCache>
            </c:numRef>
          </c:cat>
          <c:val>
            <c:numRef>
              <c:f>Sheet1!$D$2:$D$27</c:f>
              <c:numCache>
                <c:formatCode>#,##0</c:formatCode>
                <c:ptCount val="2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35000000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7BA-444C-8637-9740C808FD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8"/>
        <c:overlap val="88"/>
        <c:axId val="178529792"/>
        <c:axId val="178531328"/>
      </c:barChart>
      <c:catAx>
        <c:axId val="178529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83C6D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8531328"/>
        <c:crosses val="autoZero"/>
        <c:auto val="1"/>
        <c:lblAlgn val="ctr"/>
        <c:lblOffset val="100"/>
        <c:noMultiLvlLbl val="0"/>
      </c:catAx>
      <c:valAx>
        <c:axId val="178531328"/>
        <c:scaling>
          <c:orientation val="minMax"/>
        </c:scaling>
        <c:delete val="0"/>
        <c:axPos val="l"/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83C6D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852979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C186E612-E4AD-4606-A608-AC0FB51562E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C080F51-6F9B-4E7A-841F-69055F3746F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9F8FCF-BDAD-4DD6-848D-EA3C7855136A}" type="datetimeFigureOut">
              <a:rPr lang="en-US" smtClean="0"/>
              <a:t>3/7/2019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8560825-CE89-43F1-B10E-B4275E622B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759D18E-B5D8-4CEE-8052-B049E7C31B2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D65C87-8194-4CF5-B0EF-5F092DE326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8797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E09B0A-C7EB-9049-A1D3-4947399BB113}" type="datetimeFigureOut">
              <a:rPr lang="en-US" smtClean="0"/>
              <a:t>3/7/2019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0C8695-80ED-CE49-9AB0-451F46EEE5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853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00F4F-9579-A340-84B7-2CBED05B26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8825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0C8695-80ED-CE49-9AB0-451F46EEE59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217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0" t="7655" r="2663" b="250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546" y="4916128"/>
            <a:ext cx="3303691" cy="140727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38565" y="2495978"/>
            <a:ext cx="10515600" cy="1325563"/>
          </a:xfrm>
        </p:spPr>
        <p:txBody>
          <a:bodyPr>
            <a:noAutofit/>
          </a:bodyPr>
          <a:lstStyle>
            <a:lvl1pPr>
              <a:defRPr sz="72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4038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8403021" y="6354147"/>
            <a:ext cx="3157270" cy="5038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800" dirty="0">
                <a:solidFill>
                  <a:schemeClr val="tx2">
                    <a:lumMod val="75000"/>
                  </a:schemeClr>
                </a:solidFill>
              </a:rPr>
              <a:t>© THE FINANCE AUTHORITY OF NEW ORLEANS</a:t>
            </a:r>
            <a:r>
              <a:rPr lang="en-US" sz="1200" dirty="0"/>
              <a:t> </a:t>
            </a:r>
            <a:endParaRPr lang="en-US" sz="800" b="1" dirty="0">
              <a:solidFill>
                <a:schemeClr val="tx2">
                  <a:lumMod val="75000"/>
                </a:schemeClr>
              </a:solidFill>
              <a:ea typeface="FranklinGothic URW Comp Book" charset="0"/>
              <a:cs typeface="FranklinGothic URW Comp Book" charset="0"/>
            </a:endParaRP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11494977" y="6354147"/>
            <a:ext cx="444139" cy="5038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fld id="{BD0EB25D-FE07-394A-9FA7-3E14FA9E7176}" type="slidenum">
              <a:rPr lang="en-US" sz="1200" smtClean="0"/>
              <a:pPr/>
              <a:t>‹#›</a:t>
            </a:fld>
            <a:endParaRPr lang="en-US" sz="800" b="1" dirty="0">
              <a:solidFill>
                <a:schemeClr val="tx2">
                  <a:lumMod val="75000"/>
                </a:schemeClr>
              </a:solidFill>
              <a:ea typeface="FranklinGothic URW Comp Book" charset="0"/>
              <a:cs typeface="FranklinGothic URW Comp Book" charset="0"/>
            </a:endParaRPr>
          </a:p>
        </p:txBody>
      </p:sp>
      <p:sp>
        <p:nvSpPr>
          <p:cNvPr id="9" name="Content Placeholder 4"/>
          <p:cNvSpPr>
            <a:spLocks noGrp="1"/>
          </p:cNvSpPr>
          <p:nvPr>
            <p:ph sz="quarter" idx="12" hasCustomPrompt="1"/>
          </p:nvPr>
        </p:nvSpPr>
        <p:spPr>
          <a:xfrm>
            <a:off x="223255" y="6484467"/>
            <a:ext cx="8734425" cy="243211"/>
          </a:xfrm>
        </p:spPr>
        <p:txBody>
          <a:bodyPr/>
          <a:lstStyle>
            <a:lvl1pPr marL="0" indent="0">
              <a:buNone/>
              <a:defRPr sz="2800">
                <a:latin typeface="+mj-lt"/>
              </a:defRPr>
            </a:lvl1pPr>
          </a:lstStyle>
          <a:p>
            <a:r>
              <a:rPr lang="en-US" sz="1050" dirty="0">
                <a:solidFill>
                  <a:schemeClr val="tx2"/>
                </a:solidFill>
              </a:rPr>
              <a:t>Enter Section title</a:t>
            </a:r>
            <a:endParaRPr lang="en-US" sz="1050" b="1" dirty="0">
              <a:solidFill>
                <a:schemeClr val="tx2"/>
              </a:solidFill>
              <a:ea typeface="FranklinGothic URW Comp Book" charset="0"/>
              <a:cs typeface="FranklinGothic URW Comp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235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8403021" y="6354147"/>
            <a:ext cx="3157270" cy="5038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800" dirty="0">
                <a:solidFill>
                  <a:schemeClr val="tx2">
                    <a:lumMod val="75000"/>
                  </a:schemeClr>
                </a:solidFill>
              </a:rPr>
              <a:t>© THE FINANCE AUTHORITY OF NEW ORLEANS</a:t>
            </a:r>
            <a:r>
              <a:rPr lang="en-US" sz="1200" dirty="0"/>
              <a:t> </a:t>
            </a:r>
            <a:endParaRPr lang="en-US" sz="800" b="1" dirty="0">
              <a:solidFill>
                <a:schemeClr val="tx2">
                  <a:lumMod val="75000"/>
                </a:schemeClr>
              </a:solidFill>
              <a:ea typeface="FranklinGothic URW Comp Book" charset="0"/>
              <a:cs typeface="FranklinGothic URW Comp Book" charset="0"/>
            </a:endParaRP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11494977" y="6354147"/>
            <a:ext cx="444139" cy="5038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fld id="{BD0EB25D-FE07-394A-9FA7-3E14FA9E7176}" type="slidenum">
              <a:rPr lang="en-US" sz="1200" smtClean="0"/>
              <a:pPr/>
              <a:t>‹#›</a:t>
            </a:fld>
            <a:endParaRPr lang="en-US" sz="800" b="1" dirty="0">
              <a:solidFill>
                <a:schemeClr val="tx2">
                  <a:lumMod val="75000"/>
                </a:schemeClr>
              </a:solidFill>
              <a:ea typeface="FranklinGothic URW Comp Book" charset="0"/>
              <a:cs typeface="FranklinGothic URW Comp Book" charset="0"/>
            </a:endParaRPr>
          </a:p>
        </p:txBody>
      </p:sp>
      <p:sp>
        <p:nvSpPr>
          <p:cNvPr id="8" name="Content Placeholder 4"/>
          <p:cNvSpPr>
            <a:spLocks noGrp="1"/>
          </p:cNvSpPr>
          <p:nvPr>
            <p:ph sz="quarter" idx="12" hasCustomPrompt="1"/>
          </p:nvPr>
        </p:nvSpPr>
        <p:spPr>
          <a:xfrm>
            <a:off x="223255" y="6484467"/>
            <a:ext cx="8734425" cy="243211"/>
          </a:xfrm>
        </p:spPr>
        <p:txBody>
          <a:bodyPr/>
          <a:lstStyle>
            <a:lvl1pPr marL="0" indent="0">
              <a:buNone/>
              <a:defRPr sz="2800">
                <a:latin typeface="+mj-lt"/>
              </a:defRPr>
            </a:lvl1pPr>
          </a:lstStyle>
          <a:p>
            <a:r>
              <a:rPr lang="en-US" sz="1050" dirty="0">
                <a:solidFill>
                  <a:schemeClr val="tx2"/>
                </a:solidFill>
              </a:rPr>
              <a:t>Enter Section title</a:t>
            </a:r>
            <a:endParaRPr lang="en-US" sz="1050" b="1" dirty="0">
              <a:solidFill>
                <a:schemeClr val="tx2"/>
              </a:solidFill>
              <a:ea typeface="FranklinGothic URW Comp Book" charset="0"/>
              <a:cs typeface="FranklinGothic URW Comp Book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831850" y="4562475"/>
            <a:ext cx="10588625" cy="969963"/>
          </a:xfrm>
        </p:spPr>
        <p:txBody>
          <a:bodyPr/>
          <a:lstStyle>
            <a:lvl1pPr marL="0" indent="0">
              <a:buNone/>
              <a:defRPr lang="en-US" sz="2800" b="1" spc="300" smtClean="0">
                <a:solidFill>
                  <a:schemeClr val="accent1"/>
                </a:solidFill>
                <a:ea typeface="FranklinGothic URW Comp Book" charset="0"/>
                <a:cs typeface="FranklinGothic URW Comp Book" charset="0"/>
              </a:defRPr>
            </a:lvl1pPr>
          </a:lstStyle>
          <a:p>
            <a:pPr lvl="0"/>
            <a:r>
              <a:rPr lang="en-US" sz="1600" b="1" spc="300" dirty="0">
                <a:solidFill>
                  <a:schemeClr val="accent1"/>
                </a:solidFill>
                <a:latin typeface="+mj-lt"/>
                <a:ea typeface="FranklinGothic URW Comp Book" charset="0"/>
                <a:cs typeface="FranklinGothic URW Comp Book" charset="0"/>
              </a:rPr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3073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8403021" y="6354147"/>
            <a:ext cx="3157270" cy="5038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800" dirty="0">
                <a:solidFill>
                  <a:schemeClr val="tx2">
                    <a:lumMod val="75000"/>
                  </a:schemeClr>
                </a:solidFill>
              </a:rPr>
              <a:t>© THE FINANCE AUTHORITY OF NEW ORLEANS</a:t>
            </a:r>
            <a:r>
              <a:rPr lang="en-US" sz="1200" dirty="0"/>
              <a:t> </a:t>
            </a:r>
            <a:endParaRPr lang="en-US" sz="800" b="1" dirty="0">
              <a:solidFill>
                <a:schemeClr val="tx2">
                  <a:lumMod val="75000"/>
                </a:schemeClr>
              </a:solidFill>
              <a:ea typeface="FranklinGothic URW Comp Book" charset="0"/>
              <a:cs typeface="FranklinGothic URW Comp Book" charset="0"/>
            </a:endParaRPr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11494977" y="6354147"/>
            <a:ext cx="444139" cy="5038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fld id="{BD0EB25D-FE07-394A-9FA7-3E14FA9E7176}" type="slidenum">
              <a:rPr lang="en-US" sz="1200" smtClean="0"/>
              <a:pPr/>
              <a:t>‹#›</a:t>
            </a:fld>
            <a:endParaRPr lang="en-US" sz="800" b="1" dirty="0">
              <a:solidFill>
                <a:schemeClr val="tx2">
                  <a:lumMod val="75000"/>
                </a:schemeClr>
              </a:solidFill>
              <a:ea typeface="FranklinGothic URW Comp Book" charset="0"/>
              <a:cs typeface="FranklinGothic URW Comp Book" charset="0"/>
            </a:endParaRPr>
          </a:p>
        </p:txBody>
      </p:sp>
      <p:sp>
        <p:nvSpPr>
          <p:cNvPr id="9" name="Content Placeholder 4"/>
          <p:cNvSpPr>
            <a:spLocks noGrp="1"/>
          </p:cNvSpPr>
          <p:nvPr>
            <p:ph sz="quarter" idx="12" hasCustomPrompt="1"/>
          </p:nvPr>
        </p:nvSpPr>
        <p:spPr>
          <a:xfrm>
            <a:off x="223255" y="6484467"/>
            <a:ext cx="8734425" cy="243211"/>
          </a:xfrm>
        </p:spPr>
        <p:txBody>
          <a:bodyPr/>
          <a:lstStyle>
            <a:lvl1pPr marL="0" indent="0">
              <a:buNone/>
              <a:defRPr sz="2800">
                <a:latin typeface="+mj-lt"/>
              </a:defRPr>
            </a:lvl1pPr>
          </a:lstStyle>
          <a:p>
            <a:r>
              <a:rPr lang="en-US" sz="1050" dirty="0">
                <a:solidFill>
                  <a:schemeClr val="tx2"/>
                </a:solidFill>
              </a:rPr>
              <a:t>Enter Section title</a:t>
            </a:r>
            <a:endParaRPr lang="en-US" sz="1050" b="1" dirty="0">
              <a:solidFill>
                <a:schemeClr val="tx2"/>
              </a:solidFill>
              <a:ea typeface="FranklinGothic URW Comp Book" charset="0"/>
              <a:cs typeface="FranklinGothic URW Comp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900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985492"/>
            <a:ext cx="5157787" cy="4204171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2800" b="1" spc="300" smtClean="0">
                <a:solidFill>
                  <a:schemeClr val="accent1"/>
                </a:solidFill>
                <a:ea typeface="FranklinGothic URW Comp Book" charset="0"/>
                <a:cs typeface="FranklinGothic URW Comp Boo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b="1" spc="300" dirty="0">
                <a:solidFill>
                  <a:schemeClr val="accent1"/>
                </a:solidFill>
                <a:latin typeface="+mj-lt"/>
                <a:ea typeface="FranklinGothic URW Comp Book" charset="0"/>
                <a:cs typeface="FranklinGothic URW Comp Book" charset="0"/>
              </a:rPr>
              <a:t>Click to edit Master text styles</a:t>
            </a:r>
            <a:endParaRPr lang="en-US" dirty="0"/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1985492"/>
            <a:ext cx="5183188" cy="4204171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2800" b="1" spc="300" smtClean="0">
                <a:solidFill>
                  <a:schemeClr val="accent1"/>
                </a:solidFill>
                <a:ea typeface="FranklinGothic URW Comp Book" charset="0"/>
                <a:cs typeface="FranklinGothic URW Comp Boo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b="1" spc="300" dirty="0">
                <a:solidFill>
                  <a:schemeClr val="accent1"/>
                </a:solidFill>
                <a:latin typeface="+mj-lt"/>
                <a:ea typeface="FranklinGothic URW Comp Book" charset="0"/>
                <a:cs typeface="FranklinGothic URW Comp Book" charset="0"/>
              </a:rPr>
              <a:t>Click to edit Master text styles</a:t>
            </a:r>
            <a:endParaRPr lang="en-US" dirty="0"/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8403021" y="6354147"/>
            <a:ext cx="3157270" cy="5038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800" dirty="0">
                <a:solidFill>
                  <a:schemeClr val="tx2">
                    <a:lumMod val="75000"/>
                  </a:schemeClr>
                </a:solidFill>
              </a:rPr>
              <a:t>© THE FINANCE AUTHORITY OF NEW ORLEANS</a:t>
            </a:r>
            <a:r>
              <a:rPr lang="en-US" sz="1200" dirty="0"/>
              <a:t> </a:t>
            </a:r>
            <a:endParaRPr lang="en-US" sz="800" b="1" dirty="0">
              <a:solidFill>
                <a:schemeClr val="tx2">
                  <a:lumMod val="75000"/>
                </a:schemeClr>
              </a:solidFill>
              <a:ea typeface="FranklinGothic URW Comp Book" charset="0"/>
              <a:cs typeface="FranklinGothic URW Comp Book" charset="0"/>
            </a:endParaRPr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11494977" y="6354147"/>
            <a:ext cx="444139" cy="5038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fld id="{BD0EB25D-FE07-394A-9FA7-3E14FA9E7176}" type="slidenum">
              <a:rPr lang="en-US" sz="1200" smtClean="0"/>
              <a:pPr/>
              <a:t>‹#›</a:t>
            </a:fld>
            <a:endParaRPr lang="en-US" sz="800" b="1" dirty="0">
              <a:solidFill>
                <a:schemeClr val="tx2">
                  <a:lumMod val="75000"/>
                </a:schemeClr>
              </a:solidFill>
              <a:ea typeface="FranklinGothic URW Comp Book" charset="0"/>
              <a:cs typeface="FranklinGothic URW Comp Book" charset="0"/>
            </a:endParaRPr>
          </a:p>
        </p:txBody>
      </p:sp>
      <p:sp>
        <p:nvSpPr>
          <p:cNvPr id="13" name="Content Placeholder 4"/>
          <p:cNvSpPr>
            <a:spLocks noGrp="1"/>
          </p:cNvSpPr>
          <p:nvPr>
            <p:ph sz="quarter" idx="12" hasCustomPrompt="1"/>
          </p:nvPr>
        </p:nvSpPr>
        <p:spPr>
          <a:xfrm>
            <a:off x="223255" y="6484467"/>
            <a:ext cx="8734425" cy="243211"/>
          </a:xfrm>
        </p:spPr>
        <p:txBody>
          <a:bodyPr/>
          <a:lstStyle>
            <a:lvl1pPr marL="0" indent="0">
              <a:buNone/>
              <a:defRPr sz="2800">
                <a:latin typeface="+mj-lt"/>
              </a:defRPr>
            </a:lvl1pPr>
          </a:lstStyle>
          <a:p>
            <a:r>
              <a:rPr lang="en-US" sz="1050" dirty="0">
                <a:solidFill>
                  <a:schemeClr val="tx2"/>
                </a:solidFill>
              </a:rPr>
              <a:t>Enter Section title</a:t>
            </a:r>
            <a:endParaRPr lang="en-US" sz="1050" b="1" dirty="0">
              <a:solidFill>
                <a:schemeClr val="tx2"/>
              </a:solidFill>
              <a:ea typeface="FranklinGothic URW Comp Book" charset="0"/>
              <a:cs typeface="FranklinGothic URW Comp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5068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8403021" y="6354147"/>
            <a:ext cx="3157270" cy="5038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800" dirty="0">
                <a:solidFill>
                  <a:schemeClr val="tx2">
                    <a:lumMod val="75000"/>
                  </a:schemeClr>
                </a:solidFill>
              </a:rPr>
              <a:t>© THE FINANCE AUTHORITY OF NEW ORLEANS</a:t>
            </a:r>
            <a:r>
              <a:rPr lang="en-US" sz="1200" dirty="0"/>
              <a:t> </a:t>
            </a:r>
            <a:endParaRPr lang="en-US" sz="800" b="1" dirty="0">
              <a:solidFill>
                <a:schemeClr val="tx2">
                  <a:lumMod val="75000"/>
                </a:schemeClr>
              </a:solidFill>
              <a:ea typeface="FranklinGothic URW Comp Book" charset="0"/>
              <a:cs typeface="FranklinGothic URW Comp Book" charset="0"/>
            </a:endParaRP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11494977" y="6354147"/>
            <a:ext cx="444139" cy="5038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fld id="{BD0EB25D-FE07-394A-9FA7-3E14FA9E7176}" type="slidenum">
              <a:rPr lang="en-US" sz="1200" smtClean="0"/>
              <a:pPr/>
              <a:t>‹#›</a:t>
            </a:fld>
            <a:endParaRPr lang="en-US" sz="800" b="1" dirty="0">
              <a:solidFill>
                <a:schemeClr val="tx2">
                  <a:lumMod val="75000"/>
                </a:schemeClr>
              </a:solidFill>
              <a:ea typeface="FranklinGothic URW Comp Book" charset="0"/>
              <a:cs typeface="FranklinGothic URW Comp Book" charset="0"/>
            </a:endParaRPr>
          </a:p>
        </p:txBody>
      </p:sp>
      <p:sp>
        <p:nvSpPr>
          <p:cNvPr id="9" name="Content Placeholder 4"/>
          <p:cNvSpPr>
            <a:spLocks noGrp="1"/>
          </p:cNvSpPr>
          <p:nvPr>
            <p:ph sz="quarter" idx="12" hasCustomPrompt="1"/>
          </p:nvPr>
        </p:nvSpPr>
        <p:spPr>
          <a:xfrm>
            <a:off x="223255" y="6484467"/>
            <a:ext cx="8734425" cy="243211"/>
          </a:xfrm>
        </p:spPr>
        <p:txBody>
          <a:bodyPr/>
          <a:lstStyle>
            <a:lvl1pPr marL="0" indent="0">
              <a:buNone/>
              <a:defRPr sz="2800">
                <a:latin typeface="+mj-lt"/>
              </a:defRPr>
            </a:lvl1pPr>
          </a:lstStyle>
          <a:p>
            <a:r>
              <a:rPr lang="en-US" sz="1050" dirty="0">
                <a:solidFill>
                  <a:schemeClr val="tx2"/>
                </a:solidFill>
              </a:rPr>
              <a:t>Enter Section title</a:t>
            </a:r>
            <a:endParaRPr lang="en-US" sz="1050" b="1" dirty="0">
              <a:solidFill>
                <a:schemeClr val="tx2"/>
              </a:solidFill>
              <a:ea typeface="FranklinGothic URW Comp Book" charset="0"/>
              <a:cs typeface="FranklinGothic URW Comp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846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, No Slide Numb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11769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57501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"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 hasCustomPrompt="1"/>
          </p:nvPr>
        </p:nvSpPr>
        <p:spPr>
          <a:xfrm>
            <a:off x="177800" y="6475413"/>
            <a:ext cx="8778875" cy="261937"/>
          </a:xfrm>
        </p:spPr>
        <p:txBody>
          <a:bodyPr>
            <a:normAutofit/>
          </a:bodyPr>
          <a:lstStyle>
            <a:lvl1pPr marL="0" indent="0">
              <a:buNone/>
              <a:defRPr sz="1050">
                <a:solidFill>
                  <a:schemeClr val="tx1">
                    <a:lumMod val="6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Enter Section Title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8403021" y="6354147"/>
            <a:ext cx="3157270" cy="5038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800" dirty="0">
                <a:solidFill>
                  <a:schemeClr val="tx1">
                    <a:lumMod val="50000"/>
                  </a:schemeClr>
                </a:solidFill>
              </a:rPr>
              <a:t>© THE FINANCE AUTHORITY OF NEW ORLEANS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endParaRPr lang="en-US" sz="800" b="1" dirty="0">
              <a:solidFill>
                <a:schemeClr val="tx1">
                  <a:lumMod val="50000"/>
                </a:schemeClr>
              </a:solidFill>
              <a:ea typeface="FranklinGothic URW Comp Book" charset="0"/>
              <a:cs typeface="FranklinGothic URW Comp Book" charset="0"/>
            </a:endParaRP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11494977" y="6354147"/>
            <a:ext cx="444139" cy="5038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fld id="{BD0EB25D-FE07-394A-9FA7-3E14FA9E7176}" type="slidenum">
              <a:rPr lang="en-US" sz="1200" smtClean="0">
                <a:solidFill>
                  <a:schemeClr val="tx1">
                    <a:lumMod val="65000"/>
                  </a:schemeClr>
                </a:solidFill>
              </a:rPr>
              <a:pPr/>
              <a:t>‹#›</a:t>
            </a:fld>
            <a:endParaRPr lang="en-US" sz="800" b="1" dirty="0">
              <a:solidFill>
                <a:schemeClr val="tx1">
                  <a:lumMod val="65000"/>
                </a:schemeClr>
              </a:solidFill>
              <a:ea typeface="FranklinGothic URW Comp Book" charset="0"/>
              <a:cs typeface="FranklinGothic URW Comp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9712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lang="en-US" sz="3200" baseline="0" smtClean="0">
                <a:solidFill>
                  <a:srgbClr val="F2672A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n-US" sz="2400" dirty="0">
                <a:solidFill>
                  <a:srgbClr val="F2672A"/>
                </a:solidFill>
                <a:latin typeface="+mj-lt"/>
              </a:rPr>
              <a:t>Click to edit Master title style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8403021" y="6354147"/>
            <a:ext cx="3157270" cy="5038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800" dirty="0">
                <a:solidFill>
                  <a:schemeClr val="tx2">
                    <a:lumMod val="75000"/>
                  </a:schemeClr>
                </a:solidFill>
              </a:rPr>
              <a:t>© THE FINANCE AUTHORITY OF NEW ORLEANS</a:t>
            </a:r>
            <a:r>
              <a:rPr lang="en-US" sz="1200" dirty="0"/>
              <a:t> </a:t>
            </a:r>
            <a:endParaRPr lang="en-US" sz="800" b="1" dirty="0">
              <a:solidFill>
                <a:schemeClr val="tx2">
                  <a:lumMod val="75000"/>
                </a:schemeClr>
              </a:solidFill>
              <a:ea typeface="FranklinGothic URW Comp Book" charset="0"/>
              <a:cs typeface="FranklinGothic URW Comp Book" charset="0"/>
            </a:endParaRP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11494977" y="6354147"/>
            <a:ext cx="444139" cy="5038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fld id="{BD0EB25D-FE07-394A-9FA7-3E14FA9E7176}" type="slidenum">
              <a:rPr lang="en-US" sz="1200" smtClean="0"/>
              <a:pPr/>
              <a:t>‹#›</a:t>
            </a:fld>
            <a:endParaRPr lang="en-US" sz="800" b="1" dirty="0">
              <a:solidFill>
                <a:schemeClr val="tx2">
                  <a:lumMod val="75000"/>
                </a:schemeClr>
              </a:solidFill>
              <a:ea typeface="FranklinGothic URW Comp Book" charset="0"/>
              <a:cs typeface="FranklinGothic URW Comp Book" charset="0"/>
            </a:endParaRP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2" hasCustomPrompt="1"/>
          </p:nvPr>
        </p:nvSpPr>
        <p:spPr>
          <a:xfrm>
            <a:off x="223255" y="6484467"/>
            <a:ext cx="8734425" cy="243211"/>
          </a:xfrm>
        </p:spPr>
        <p:txBody>
          <a:bodyPr/>
          <a:lstStyle>
            <a:lvl1pPr marL="0" indent="0">
              <a:buNone/>
              <a:defRPr sz="2800">
                <a:latin typeface="+mj-lt"/>
              </a:defRPr>
            </a:lvl1pPr>
          </a:lstStyle>
          <a:p>
            <a:r>
              <a:rPr lang="en-US" sz="1050" dirty="0">
                <a:solidFill>
                  <a:schemeClr val="tx2"/>
                </a:solidFill>
              </a:rPr>
              <a:t>Enter Section title</a:t>
            </a:r>
            <a:endParaRPr lang="en-US" sz="1050" b="1" dirty="0">
              <a:solidFill>
                <a:schemeClr val="tx2"/>
              </a:solidFill>
              <a:ea typeface="FranklinGothic URW Comp Book" charset="0"/>
              <a:cs typeface="FranklinGothic URW Comp Book" charset="0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839788" y="2187720"/>
            <a:ext cx="3932237" cy="3673330"/>
          </a:xfrm>
        </p:spPr>
        <p:txBody>
          <a:bodyPr>
            <a:normAutofit/>
          </a:bodyPr>
          <a:lstStyle>
            <a:lvl1pPr marL="0" indent="0">
              <a:buNone/>
              <a:defRPr lang="en-US" sz="1600" baseline="0" smtClean="0">
                <a:solidFill>
                  <a:srgbClr val="F2672A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06440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8403021" y="6354147"/>
            <a:ext cx="3157270" cy="5038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800" dirty="0">
                <a:solidFill>
                  <a:schemeClr val="tx2">
                    <a:lumMod val="75000"/>
                  </a:schemeClr>
                </a:solidFill>
              </a:rPr>
              <a:t>© THE FINANCE AUTHORITY OF NEW ORLEANS</a:t>
            </a:r>
            <a:r>
              <a:rPr lang="en-US" sz="1200" dirty="0"/>
              <a:t> </a:t>
            </a:r>
            <a:endParaRPr lang="en-US" sz="800" b="1" dirty="0">
              <a:solidFill>
                <a:schemeClr val="tx2">
                  <a:lumMod val="75000"/>
                </a:schemeClr>
              </a:solidFill>
              <a:ea typeface="FranklinGothic URW Comp Book" charset="0"/>
              <a:cs typeface="FranklinGothic URW Comp Book" charset="0"/>
            </a:endParaRP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11494977" y="6354147"/>
            <a:ext cx="444139" cy="5038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fld id="{BD0EB25D-FE07-394A-9FA7-3E14FA9E7176}" type="slidenum">
              <a:rPr lang="en-US" sz="1200" smtClean="0"/>
              <a:pPr/>
              <a:t>‹#›</a:t>
            </a:fld>
            <a:endParaRPr lang="en-US" sz="800" b="1" dirty="0">
              <a:solidFill>
                <a:schemeClr val="tx2">
                  <a:lumMod val="75000"/>
                </a:schemeClr>
              </a:solidFill>
              <a:ea typeface="FranklinGothic URW Comp Book" charset="0"/>
              <a:cs typeface="FranklinGothic URW Comp Book" charset="0"/>
            </a:endParaRP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2" hasCustomPrompt="1"/>
          </p:nvPr>
        </p:nvSpPr>
        <p:spPr>
          <a:xfrm>
            <a:off x="223255" y="6484467"/>
            <a:ext cx="8734425" cy="243211"/>
          </a:xfrm>
        </p:spPr>
        <p:txBody>
          <a:bodyPr/>
          <a:lstStyle>
            <a:lvl1pPr marL="0" indent="0">
              <a:buNone/>
              <a:defRPr sz="2800">
                <a:latin typeface="+mj-lt"/>
              </a:defRPr>
            </a:lvl1pPr>
          </a:lstStyle>
          <a:p>
            <a:r>
              <a:rPr lang="en-US" sz="1050" dirty="0">
                <a:solidFill>
                  <a:schemeClr val="tx2"/>
                </a:solidFill>
              </a:rPr>
              <a:t>Enter Section title</a:t>
            </a:r>
            <a:endParaRPr lang="en-US" sz="1050" b="1" dirty="0">
              <a:solidFill>
                <a:schemeClr val="tx2"/>
              </a:solidFill>
              <a:ea typeface="FranklinGothic URW Comp Book" charset="0"/>
              <a:cs typeface="FranklinGothic URW Comp Book" charset="0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839788" y="2187720"/>
            <a:ext cx="3932237" cy="3673330"/>
          </a:xfrm>
        </p:spPr>
        <p:txBody>
          <a:bodyPr>
            <a:normAutofit/>
          </a:bodyPr>
          <a:lstStyle>
            <a:lvl1pPr marL="0" indent="0">
              <a:buNone/>
              <a:defRPr lang="en-US" sz="1600" baseline="0" smtClean="0">
                <a:solidFill>
                  <a:srgbClr val="F2672A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0988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Over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6" t="11758" r="14687" b="27166"/>
          <a:stretch/>
        </p:blipFill>
        <p:spPr>
          <a:xfrm>
            <a:off x="0" y="0"/>
            <a:ext cx="12189022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E26128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8403021" y="6354147"/>
            <a:ext cx="3157270" cy="5038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800" dirty="0">
                <a:solidFill>
                  <a:schemeClr val="tx1"/>
                </a:solidFill>
              </a:rPr>
              <a:t>© THE FINANCE AUTHORITY OF NEW ORLEANS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endParaRPr lang="en-US" sz="800" b="1" dirty="0">
              <a:solidFill>
                <a:schemeClr val="tx1"/>
              </a:solidFill>
              <a:ea typeface="FranklinGothic URW Comp Book" charset="0"/>
              <a:cs typeface="FranklinGothic URW Comp Book" charset="0"/>
            </a:endParaRPr>
          </a:p>
        </p:txBody>
      </p:sp>
      <p:sp>
        <p:nvSpPr>
          <p:cNvPr id="13" name="Title 1"/>
          <p:cNvSpPr txBox="1">
            <a:spLocks/>
          </p:cNvSpPr>
          <p:nvPr userDrawn="1"/>
        </p:nvSpPr>
        <p:spPr>
          <a:xfrm>
            <a:off x="11494977" y="6354147"/>
            <a:ext cx="444139" cy="5038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fld id="{BD0EB25D-FE07-394A-9FA7-3E14FA9E7176}" type="slidenum">
              <a:rPr lang="en-US" sz="1200" smtClean="0"/>
              <a:pPr/>
              <a:t>‹#›</a:t>
            </a:fld>
            <a:endParaRPr lang="en-US" sz="800" b="1" dirty="0">
              <a:solidFill>
                <a:schemeClr val="tx2">
                  <a:lumMod val="75000"/>
                </a:schemeClr>
              </a:solidFill>
              <a:ea typeface="FranklinGothic URW Comp Book" charset="0"/>
              <a:cs typeface="FranklinGothic URW Comp Book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499964" y="1987550"/>
            <a:ext cx="4683447" cy="2882900"/>
          </a:xfrm>
        </p:spPr>
        <p:txBody>
          <a:bodyPr/>
          <a:lstStyle>
            <a:lvl1pPr>
              <a:defRPr sz="3200"/>
            </a:lvl1pPr>
          </a:lstStyle>
          <a:p>
            <a:pPr algn="r"/>
            <a:r>
              <a:rPr lang="en-US" sz="6000" b="1" spc="300">
                <a:solidFill>
                  <a:srgbClr val="183C6D"/>
                </a:solidFill>
                <a:latin typeface="+mj-lt"/>
              </a:rPr>
              <a:t>TITLE</a:t>
            </a:r>
            <a:br>
              <a:rPr lang="en-US" sz="6000" b="1" spc="300">
                <a:solidFill>
                  <a:srgbClr val="183C6D"/>
                </a:solidFill>
                <a:latin typeface="+mj-lt"/>
              </a:rPr>
            </a:br>
            <a:r>
              <a:rPr lang="en-US" sz="6000" b="1" spc="300">
                <a:solidFill>
                  <a:srgbClr val="183C6D"/>
                </a:solidFill>
                <a:effectLst/>
                <a:latin typeface="+mj-lt"/>
              </a:rPr>
              <a:t>GOES</a:t>
            </a:r>
            <a:br>
              <a:rPr lang="en-US" sz="6000" b="1" spc="300">
                <a:solidFill>
                  <a:srgbClr val="183C6D"/>
                </a:solidFill>
                <a:effectLst/>
                <a:latin typeface="+mj-lt"/>
              </a:rPr>
            </a:br>
            <a:r>
              <a:rPr lang="en-US" sz="6000" b="1" spc="300">
                <a:solidFill>
                  <a:srgbClr val="183C6D"/>
                </a:solidFill>
                <a:effectLst/>
                <a:latin typeface="+mj-lt"/>
              </a:rPr>
              <a:t>HERE</a:t>
            </a:r>
            <a:endParaRPr lang="en-US" sz="4400" spc="300" dirty="0">
              <a:solidFill>
                <a:srgbClr val="183C6D"/>
              </a:solidFill>
              <a:effectLst/>
              <a:latin typeface="TradeGothic" charset="0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 hasCustomPrompt="1"/>
          </p:nvPr>
        </p:nvSpPr>
        <p:spPr>
          <a:xfrm>
            <a:off x="5813425" y="1987550"/>
            <a:ext cx="5597525" cy="2882900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4" name="Content Placeholder 4"/>
          <p:cNvSpPr>
            <a:spLocks noGrp="1"/>
          </p:cNvSpPr>
          <p:nvPr>
            <p:ph sz="quarter" idx="12" hasCustomPrompt="1"/>
          </p:nvPr>
        </p:nvSpPr>
        <p:spPr>
          <a:xfrm>
            <a:off x="223255" y="6484467"/>
            <a:ext cx="8734425" cy="243211"/>
          </a:xfrm>
        </p:spPr>
        <p:txBody>
          <a:bodyPr/>
          <a:lstStyle>
            <a:lvl1pPr marL="0" indent="0">
              <a:buNone/>
              <a:defRPr sz="2800">
                <a:latin typeface="+mj-lt"/>
              </a:defRPr>
            </a:lvl1pPr>
          </a:lstStyle>
          <a:p>
            <a:r>
              <a:rPr lang="en-US" sz="1050" dirty="0">
                <a:solidFill>
                  <a:schemeClr val="tx2"/>
                </a:solidFill>
              </a:rPr>
              <a:t>Enter Section title</a:t>
            </a:r>
            <a:endParaRPr lang="en-US" sz="1050" b="1" dirty="0">
              <a:solidFill>
                <a:schemeClr val="tx2"/>
              </a:solidFill>
              <a:ea typeface="FranklinGothic URW Comp Book" charset="0"/>
              <a:cs typeface="FranklinGothic URW Comp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2215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8403021" y="6354147"/>
            <a:ext cx="3157270" cy="5038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800" dirty="0">
                <a:solidFill>
                  <a:schemeClr val="tx2">
                    <a:lumMod val="75000"/>
                  </a:schemeClr>
                </a:solidFill>
              </a:rPr>
              <a:t>© THE FINANCE AUTHORITY OF NEW ORLEANS</a:t>
            </a:r>
            <a:r>
              <a:rPr lang="en-US" sz="1200" dirty="0"/>
              <a:t> </a:t>
            </a:r>
            <a:endParaRPr lang="en-US" sz="800" b="1" dirty="0">
              <a:solidFill>
                <a:schemeClr val="tx2">
                  <a:lumMod val="75000"/>
                </a:schemeClr>
              </a:solidFill>
              <a:ea typeface="FranklinGothic URW Comp Book" charset="0"/>
              <a:cs typeface="FranklinGothic URW Comp Book" charset="0"/>
            </a:endParaRP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11494977" y="6354147"/>
            <a:ext cx="444139" cy="5038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fld id="{BD0EB25D-FE07-394A-9FA7-3E14FA9E7176}" type="slidenum">
              <a:rPr lang="en-US" sz="1200" smtClean="0"/>
              <a:pPr/>
              <a:t>‹#›</a:t>
            </a:fld>
            <a:endParaRPr lang="en-US" sz="800" b="1" dirty="0">
              <a:solidFill>
                <a:schemeClr val="tx2">
                  <a:lumMod val="75000"/>
                </a:schemeClr>
              </a:solidFill>
              <a:ea typeface="FranklinGothic URW Comp Book" charset="0"/>
              <a:cs typeface="FranklinGothic URW Comp Book" charset="0"/>
            </a:endParaRPr>
          </a:p>
        </p:txBody>
      </p:sp>
      <p:sp>
        <p:nvSpPr>
          <p:cNvPr id="10" name="Content Placeholder 4"/>
          <p:cNvSpPr>
            <a:spLocks noGrp="1"/>
          </p:cNvSpPr>
          <p:nvPr>
            <p:ph sz="quarter" idx="12" hasCustomPrompt="1"/>
          </p:nvPr>
        </p:nvSpPr>
        <p:spPr>
          <a:xfrm>
            <a:off x="223255" y="6484467"/>
            <a:ext cx="8734425" cy="243211"/>
          </a:xfrm>
        </p:spPr>
        <p:txBody>
          <a:bodyPr/>
          <a:lstStyle>
            <a:lvl1pPr marL="0" indent="0">
              <a:buNone/>
              <a:defRPr sz="2800">
                <a:latin typeface="+mj-lt"/>
              </a:defRPr>
            </a:lvl1pPr>
          </a:lstStyle>
          <a:p>
            <a:r>
              <a:rPr lang="en-US" sz="1050" dirty="0">
                <a:solidFill>
                  <a:schemeClr val="tx2"/>
                </a:solidFill>
              </a:rPr>
              <a:t>Enter Section title</a:t>
            </a:r>
            <a:endParaRPr lang="en-US" sz="1050" b="1" dirty="0">
              <a:solidFill>
                <a:schemeClr val="tx2"/>
              </a:solidFill>
              <a:ea typeface="FranklinGothic URW Comp Book" charset="0"/>
              <a:cs typeface="FranklinGothic URW Comp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3292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17766" y="6313955"/>
            <a:ext cx="537634" cy="40752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8403021" y="6354147"/>
            <a:ext cx="3157270" cy="5038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800" dirty="0">
                <a:solidFill>
                  <a:schemeClr val="tx2">
                    <a:lumMod val="75000"/>
                  </a:schemeClr>
                </a:solidFill>
              </a:rPr>
              <a:t>© THE FINANCE AUTHORITY OF NEW ORLEANS</a:t>
            </a:r>
            <a:r>
              <a:rPr lang="en-US" sz="1200" dirty="0"/>
              <a:t> </a:t>
            </a:r>
            <a:endParaRPr lang="en-US" sz="800" b="1" dirty="0">
              <a:solidFill>
                <a:schemeClr val="tx2">
                  <a:lumMod val="75000"/>
                </a:schemeClr>
              </a:solidFill>
              <a:ea typeface="FranklinGothic URW Comp Book" charset="0"/>
              <a:cs typeface="FranklinGothic URW Comp Book" charset="0"/>
            </a:endParaRP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11494977" y="6354147"/>
            <a:ext cx="444139" cy="5038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fld id="{BD0EB25D-FE07-394A-9FA7-3E14FA9E7176}" type="slidenum">
              <a:rPr lang="en-US" sz="1200" smtClean="0"/>
              <a:pPr/>
              <a:t>‹#›</a:t>
            </a:fld>
            <a:endParaRPr lang="en-US" sz="800" b="1" dirty="0">
              <a:solidFill>
                <a:schemeClr val="tx2">
                  <a:lumMod val="75000"/>
                </a:schemeClr>
              </a:solidFill>
              <a:ea typeface="FranklinGothic URW Comp Book" charset="0"/>
              <a:cs typeface="FranklinGothic URW Comp Book" charset="0"/>
            </a:endParaRP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2" hasCustomPrompt="1"/>
          </p:nvPr>
        </p:nvSpPr>
        <p:spPr>
          <a:xfrm>
            <a:off x="223255" y="6484467"/>
            <a:ext cx="8734425" cy="243211"/>
          </a:xfrm>
        </p:spPr>
        <p:txBody>
          <a:bodyPr/>
          <a:lstStyle>
            <a:lvl1pPr marL="0" indent="0">
              <a:buNone/>
              <a:defRPr sz="2800">
                <a:latin typeface="+mj-lt"/>
              </a:defRPr>
            </a:lvl1pPr>
          </a:lstStyle>
          <a:p>
            <a:r>
              <a:rPr lang="en-US" sz="1050" dirty="0">
                <a:solidFill>
                  <a:schemeClr val="tx2"/>
                </a:solidFill>
              </a:rPr>
              <a:t>Enter Section title</a:t>
            </a:r>
            <a:endParaRPr lang="en-US" sz="1050" b="1" dirty="0">
              <a:solidFill>
                <a:schemeClr val="tx2"/>
              </a:solidFill>
              <a:ea typeface="FranklinGothic URW Comp Book" charset="0"/>
              <a:cs typeface="FranklinGothic URW Comp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527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Purpl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" r="16785" b="39776"/>
          <a:stretch/>
        </p:blipFill>
        <p:spPr>
          <a:xfrm>
            <a:off x="-1" y="636607"/>
            <a:ext cx="12191999" cy="6221392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485EA8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9796" y="1241580"/>
            <a:ext cx="4803710" cy="1325563"/>
          </a:xfrm>
        </p:spPr>
        <p:txBody>
          <a:bodyPr/>
          <a:lstStyle>
            <a:lvl1pPr>
              <a:defRPr sz="4400"/>
            </a:lvl1pPr>
          </a:lstStyle>
          <a:p>
            <a:pPr algn="r"/>
            <a:r>
              <a:rPr lang="en-US" sz="5400" b="1" spc="300" dirty="0">
                <a:solidFill>
                  <a:srgbClr val="183C6D"/>
                </a:solidFill>
                <a:latin typeface="+mj-lt"/>
              </a:rPr>
              <a:t>TITLE HERE</a:t>
            </a:r>
            <a:endParaRPr lang="en-US" sz="5400" spc="300" dirty="0">
              <a:solidFill>
                <a:srgbClr val="183C6D"/>
              </a:solidFill>
              <a:effectLst/>
              <a:latin typeface="TradeGothic" charset="0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 hasCustomPrompt="1"/>
          </p:nvPr>
        </p:nvSpPr>
        <p:spPr>
          <a:xfrm>
            <a:off x="6095998" y="1241580"/>
            <a:ext cx="4506913" cy="3195638"/>
          </a:xfrm>
        </p:spPr>
        <p:txBody>
          <a:bodyPr/>
          <a:lstStyle>
            <a:lvl1pPr marL="0" indent="0">
              <a:buNone/>
              <a:defRPr lang="en-US" sz="2800" dirty="0">
                <a:solidFill>
                  <a:schemeClr val="tx1"/>
                </a:solidFill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200" dirty="0">
                <a:latin typeface="+mj-lt"/>
              </a:rPr>
              <a:t>Enter Text Here</a:t>
            </a:r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8403021" y="6354147"/>
            <a:ext cx="3157270" cy="5038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800" dirty="0">
                <a:solidFill>
                  <a:schemeClr val="tx2">
                    <a:lumMod val="75000"/>
                  </a:schemeClr>
                </a:solidFill>
              </a:rPr>
              <a:t>© THE FINANCE AUTHORITY OF NEW ORLEANS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en-US" sz="800" b="1" dirty="0">
              <a:solidFill>
                <a:schemeClr val="tx2">
                  <a:lumMod val="75000"/>
                </a:schemeClr>
              </a:solidFill>
              <a:ea typeface="FranklinGothic URW Comp Book" charset="0"/>
              <a:cs typeface="FranklinGothic URW Comp Book" charset="0"/>
            </a:endParaRPr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11494977" y="6354147"/>
            <a:ext cx="444139" cy="5038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fld id="{BD0EB25D-FE07-394A-9FA7-3E14FA9E7176}" type="slidenum">
              <a:rPr lang="en-US" sz="1200" smtClean="0"/>
              <a:pPr/>
              <a:t>‹#›</a:t>
            </a:fld>
            <a:endParaRPr lang="en-US" sz="800" b="1" dirty="0">
              <a:solidFill>
                <a:schemeClr val="tx2">
                  <a:lumMod val="75000"/>
                </a:schemeClr>
              </a:solidFill>
              <a:ea typeface="FranklinGothic URW Comp Book" charset="0"/>
              <a:cs typeface="FranklinGothic URW Comp Book" charset="0"/>
            </a:endParaRPr>
          </a:p>
        </p:txBody>
      </p:sp>
      <p:sp>
        <p:nvSpPr>
          <p:cNvPr id="13" name="Content Placeholder 4"/>
          <p:cNvSpPr>
            <a:spLocks noGrp="1"/>
          </p:cNvSpPr>
          <p:nvPr>
            <p:ph sz="quarter" idx="12" hasCustomPrompt="1"/>
          </p:nvPr>
        </p:nvSpPr>
        <p:spPr>
          <a:xfrm>
            <a:off x="223255" y="6484467"/>
            <a:ext cx="8734425" cy="243211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>
                    <a:lumMod val="75000"/>
                  </a:schemeClr>
                </a:solidFill>
                <a:latin typeface="+mj-lt"/>
              </a:defRPr>
            </a:lvl1pPr>
          </a:lstStyle>
          <a:p>
            <a:r>
              <a:rPr lang="en-US" sz="1050" dirty="0">
                <a:solidFill>
                  <a:schemeClr val="tx2"/>
                </a:solidFill>
              </a:rPr>
              <a:t>Enter Section title</a:t>
            </a:r>
            <a:endParaRPr lang="en-US" sz="1050" b="1" dirty="0">
              <a:solidFill>
                <a:schemeClr val="tx2"/>
              </a:solidFill>
              <a:ea typeface="FranklinGothic URW Comp Book" charset="0"/>
              <a:cs typeface="FranklinGothic URW Comp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866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043" y="381001"/>
            <a:ext cx="4795955" cy="60959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54657" y="2350572"/>
            <a:ext cx="6094445" cy="1325563"/>
          </a:xfrm>
        </p:spPr>
        <p:txBody>
          <a:bodyPr>
            <a:normAutofit/>
          </a:bodyPr>
          <a:lstStyle>
            <a:lvl1pPr algn="l">
              <a:defRPr sz="6000"/>
            </a:lvl1pPr>
          </a:lstStyle>
          <a:p>
            <a:pPr algn="l"/>
            <a:r>
              <a:rPr lang="en-US" dirty="0"/>
              <a:t>Divider Slide</a:t>
            </a:r>
            <a:endParaRPr lang="en-US" b="1" dirty="0">
              <a:ea typeface="FranklinGothic URW Comp Book" charset="0"/>
              <a:cs typeface="FranklinGothic URW Comp Book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954657" y="3759654"/>
            <a:ext cx="6094445" cy="495300"/>
          </a:xfrm>
        </p:spPr>
        <p:txBody>
          <a:bodyPr/>
          <a:lstStyle>
            <a:lvl1pPr marL="0" indent="0">
              <a:buNone/>
              <a:defRPr lang="en-US" sz="2800" b="1" spc="300" dirty="0">
                <a:solidFill>
                  <a:schemeClr val="accent1"/>
                </a:solidFill>
                <a:ea typeface="FranklinGothic URW Comp Book" charset="0"/>
                <a:cs typeface="FranklinGothic URW Comp Book" charset="0"/>
              </a:defRPr>
            </a:lvl1pPr>
          </a:lstStyle>
          <a:p>
            <a:r>
              <a:rPr lang="en-US" sz="1600" b="1" spc="300" dirty="0">
                <a:solidFill>
                  <a:schemeClr val="accent1"/>
                </a:solidFill>
                <a:latin typeface="+mj-lt"/>
                <a:ea typeface="FranklinGothic URW Comp Book" charset="0"/>
                <a:cs typeface="FranklinGothic URW Comp Book" charset="0"/>
              </a:rPr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127795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Divider Slide">
    <p:bg>
      <p:bgPr>
        <a:gradFill rotWithShape="1">
          <a:gsLst>
            <a:gs pos="0">
              <a:srgbClr val="F37943"/>
            </a:gs>
            <a:gs pos="50000">
              <a:srgbClr val="F15915"/>
            </a:gs>
            <a:gs pos="100000">
              <a:srgbClr val="E36026"/>
            </a:gs>
            <a:gs pos="0">
              <a:srgbClr val="E46126">
                <a:lumMod val="85000"/>
                <a:lumOff val="15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54657" y="2344308"/>
            <a:ext cx="6441386" cy="1325563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 dirty="0"/>
              <a:t>Divider Slide</a:t>
            </a:r>
            <a:endParaRPr lang="en-US" b="1" dirty="0">
              <a:ea typeface="FranklinGothic URW Comp Book" charset="0"/>
              <a:cs typeface="FranklinGothic URW Comp Book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043" y="381001"/>
            <a:ext cx="4795955" cy="6095997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2" hasCustomPrompt="1"/>
          </p:nvPr>
        </p:nvSpPr>
        <p:spPr>
          <a:xfrm>
            <a:off x="954087" y="3669871"/>
            <a:ext cx="6441955" cy="827484"/>
          </a:xfrm>
        </p:spPr>
        <p:txBody>
          <a:bodyPr/>
          <a:lstStyle>
            <a:lvl1pPr marL="0" indent="0">
              <a:buNone/>
              <a:defRPr lang="en-US" sz="2800" b="1" spc="300" dirty="0">
                <a:solidFill>
                  <a:srgbClr val="183C6D"/>
                </a:solidFill>
                <a:ea typeface="FranklinGothic URW Comp Book" charset="0"/>
                <a:cs typeface="FranklinGothic URW Comp Book" charset="0"/>
              </a:defRPr>
            </a:lvl1pPr>
          </a:lstStyle>
          <a:p>
            <a:r>
              <a:rPr lang="en-US" sz="1600" b="1" spc="300" dirty="0">
                <a:solidFill>
                  <a:srgbClr val="183C6D"/>
                </a:solidFill>
                <a:latin typeface="+mj-lt"/>
                <a:ea typeface="FranklinGothic URW Comp Book" charset="0"/>
                <a:cs typeface="FranklinGothic URW Comp Book" charset="0"/>
              </a:rPr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489737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and Text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>
            <a:lvl1pPr>
              <a:defRPr baseline="0"/>
            </a:lvl1pPr>
          </a:lstStyle>
          <a:p>
            <a:pPr algn="ctr">
              <a:lnSpc>
                <a:spcPct val="100000"/>
              </a:lnSpc>
            </a:pPr>
            <a:r>
              <a:rPr lang="en-US" dirty="0"/>
              <a:t>Enter Title Here</a:t>
            </a:r>
            <a:endParaRPr lang="en-US" dirty="0">
              <a:latin typeface="+mn-lt"/>
              <a:ea typeface="FranklinGothic URW Comp Book" charset="0"/>
              <a:cs typeface="FranklinGothic URW Comp Book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25956" y="2656005"/>
            <a:ext cx="5316646" cy="320472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dirty="0"/>
              <a:t>Enter Text Here</a:t>
            </a:r>
          </a:p>
        </p:txBody>
      </p:sp>
      <p:sp>
        <p:nvSpPr>
          <p:cNvPr id="13" name="Title 1"/>
          <p:cNvSpPr txBox="1">
            <a:spLocks/>
          </p:cNvSpPr>
          <p:nvPr userDrawn="1"/>
        </p:nvSpPr>
        <p:spPr>
          <a:xfrm>
            <a:off x="8403021" y="6354147"/>
            <a:ext cx="3157270" cy="5038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800" dirty="0">
                <a:solidFill>
                  <a:schemeClr val="tx2">
                    <a:lumMod val="75000"/>
                  </a:schemeClr>
                </a:solidFill>
              </a:rPr>
              <a:t>© THE FINANCE AUTHORITY OF NEW ORLEANS</a:t>
            </a:r>
            <a:r>
              <a:rPr lang="en-US" sz="1200" dirty="0"/>
              <a:t> </a:t>
            </a:r>
            <a:endParaRPr lang="en-US" sz="800" b="1" dirty="0">
              <a:solidFill>
                <a:schemeClr val="tx2">
                  <a:lumMod val="75000"/>
                </a:schemeClr>
              </a:solidFill>
              <a:ea typeface="FranklinGothic URW Comp Book" charset="0"/>
              <a:cs typeface="FranklinGothic URW Comp Book" charset="0"/>
            </a:endParaRPr>
          </a:p>
        </p:txBody>
      </p:sp>
      <p:sp>
        <p:nvSpPr>
          <p:cNvPr id="14" name="Title 1"/>
          <p:cNvSpPr txBox="1">
            <a:spLocks/>
          </p:cNvSpPr>
          <p:nvPr userDrawn="1"/>
        </p:nvSpPr>
        <p:spPr>
          <a:xfrm>
            <a:off x="11494977" y="6354147"/>
            <a:ext cx="444139" cy="5038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fld id="{BD0EB25D-FE07-394A-9FA7-3E14FA9E7176}" type="slidenum">
              <a:rPr lang="en-US" sz="1200" smtClean="0"/>
              <a:pPr/>
              <a:t>‹#›</a:t>
            </a:fld>
            <a:endParaRPr lang="en-US" sz="800" b="1" dirty="0">
              <a:solidFill>
                <a:schemeClr val="tx2">
                  <a:lumMod val="75000"/>
                </a:schemeClr>
              </a:solidFill>
              <a:ea typeface="FranklinGothic URW Comp Book" charset="0"/>
              <a:cs typeface="FranklinGothic URW Comp Book" charset="0"/>
            </a:endParaRPr>
          </a:p>
        </p:txBody>
      </p:sp>
      <p:sp>
        <p:nvSpPr>
          <p:cNvPr id="3" name="Table Placeholder 2"/>
          <p:cNvSpPr>
            <a:spLocks noGrp="1"/>
          </p:cNvSpPr>
          <p:nvPr>
            <p:ph type="tbl" sz="quarter" idx="10"/>
          </p:nvPr>
        </p:nvSpPr>
        <p:spPr>
          <a:xfrm>
            <a:off x="838200" y="1629466"/>
            <a:ext cx="5002213" cy="4231262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1" hasCustomPrompt="1"/>
          </p:nvPr>
        </p:nvSpPr>
        <p:spPr>
          <a:xfrm>
            <a:off x="6225956" y="1629466"/>
            <a:ext cx="5316646" cy="507244"/>
          </a:xfrm>
        </p:spPr>
        <p:txBody>
          <a:bodyPr>
            <a:noAutofit/>
          </a:bodyPr>
          <a:lstStyle>
            <a:lvl1pPr marL="0" indent="0">
              <a:buNone/>
              <a:defRPr lang="en-US" sz="2000" dirty="0">
                <a:solidFill>
                  <a:srgbClr val="F2672A"/>
                </a:solidFill>
              </a:defRPr>
            </a:lvl1pPr>
          </a:lstStyle>
          <a:p>
            <a:r>
              <a:rPr lang="en-US" sz="2600" dirty="0">
                <a:solidFill>
                  <a:srgbClr val="F2672A"/>
                </a:solidFill>
                <a:latin typeface="+mj-lt"/>
              </a:rPr>
              <a:t>Enter Subtitle</a:t>
            </a:r>
            <a:r>
              <a:rPr lang="en-US" sz="2600" baseline="0" dirty="0">
                <a:solidFill>
                  <a:srgbClr val="F2672A"/>
                </a:solidFill>
                <a:latin typeface="+mj-lt"/>
              </a:rPr>
              <a:t> / Heading here</a:t>
            </a:r>
            <a:endParaRPr lang="en-US" sz="2600" dirty="0">
              <a:solidFill>
                <a:srgbClr val="F2672A"/>
              </a:solidFill>
              <a:latin typeface="+mj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 hasCustomPrompt="1"/>
          </p:nvPr>
        </p:nvSpPr>
        <p:spPr>
          <a:xfrm>
            <a:off x="223255" y="6484467"/>
            <a:ext cx="8734425" cy="243211"/>
          </a:xfrm>
        </p:spPr>
        <p:txBody>
          <a:bodyPr/>
          <a:lstStyle>
            <a:lvl1pPr marL="0" indent="0">
              <a:buNone/>
              <a:defRPr sz="2800">
                <a:latin typeface="+mj-lt"/>
              </a:defRPr>
            </a:lvl1pPr>
          </a:lstStyle>
          <a:p>
            <a:r>
              <a:rPr lang="en-US" sz="1050" dirty="0">
                <a:solidFill>
                  <a:schemeClr val="tx2"/>
                </a:solidFill>
              </a:rPr>
              <a:t>Enter Section title</a:t>
            </a:r>
            <a:endParaRPr lang="en-US" sz="1050" b="1" dirty="0">
              <a:solidFill>
                <a:schemeClr val="tx2"/>
              </a:solidFill>
              <a:ea typeface="FranklinGothic URW Comp Book" charset="0"/>
              <a:cs typeface="FranklinGothic URW Comp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551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F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045" y="365948"/>
            <a:ext cx="4795955" cy="6095998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 userDrawn="1"/>
        </p:nvSpPr>
        <p:spPr>
          <a:xfrm>
            <a:off x="8403021" y="6354147"/>
            <a:ext cx="3157270" cy="5038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800" dirty="0">
                <a:solidFill>
                  <a:schemeClr val="tx2">
                    <a:lumMod val="75000"/>
                  </a:schemeClr>
                </a:solidFill>
              </a:rPr>
              <a:t>© THE FINANCE AUTHORITY OF NEW ORLEANS</a:t>
            </a:r>
            <a:r>
              <a:rPr lang="en-US" sz="1200" dirty="0"/>
              <a:t> </a:t>
            </a:r>
            <a:endParaRPr lang="en-US" sz="800" b="1" dirty="0">
              <a:solidFill>
                <a:schemeClr val="tx2">
                  <a:lumMod val="75000"/>
                </a:schemeClr>
              </a:solidFill>
              <a:ea typeface="FranklinGothic URW Comp Book" charset="0"/>
              <a:cs typeface="FranklinGothic URW Comp Book" charset="0"/>
            </a:endParaRP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11494977" y="6354147"/>
            <a:ext cx="444139" cy="5038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fld id="{BD0EB25D-FE07-394A-9FA7-3E14FA9E7176}" type="slidenum">
              <a:rPr lang="en-US" sz="1200" smtClean="0"/>
              <a:pPr/>
              <a:t>‹#›</a:t>
            </a:fld>
            <a:endParaRPr lang="en-US" sz="800" b="1" dirty="0">
              <a:solidFill>
                <a:schemeClr val="tx2">
                  <a:lumMod val="75000"/>
                </a:schemeClr>
              </a:solidFill>
              <a:ea typeface="FranklinGothic URW Comp Book" charset="0"/>
              <a:cs typeface="FranklinGothic URW Comp Book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670659" y="1231900"/>
            <a:ext cx="5541963" cy="2182813"/>
          </a:xfrm>
        </p:spPr>
        <p:txBody>
          <a:bodyPr/>
          <a:lstStyle>
            <a:lvl1pPr marL="0" indent="0">
              <a:buNone/>
              <a:defRPr lang="en-US" sz="2800" dirty="0">
                <a:solidFill>
                  <a:schemeClr val="tx1"/>
                </a:solidFill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200" dirty="0">
                <a:latin typeface="+mj-lt"/>
              </a:rPr>
              <a:t>Enter</a:t>
            </a:r>
            <a:r>
              <a:rPr lang="en-US" sz="2200" baseline="0" dirty="0">
                <a:latin typeface="+mj-lt"/>
              </a:rPr>
              <a:t> white text here</a:t>
            </a:r>
            <a:endParaRPr lang="en-US" sz="2200" dirty="0">
              <a:latin typeface="+mj-lt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670658" y="3788488"/>
            <a:ext cx="5541963" cy="2182813"/>
          </a:xfrm>
        </p:spPr>
        <p:txBody>
          <a:bodyPr/>
          <a:lstStyle>
            <a:lvl1pPr marL="0" indent="0">
              <a:buNone/>
              <a:defRPr lang="en-US" sz="2800" dirty="0"/>
            </a:lvl1pPr>
          </a:lstStyle>
          <a:p>
            <a:pPr>
              <a:lnSpc>
                <a:spcPct val="150000"/>
              </a:lnSpc>
            </a:pPr>
            <a:r>
              <a:rPr lang="en-US" sz="2200" dirty="0">
                <a:latin typeface="+mj-lt"/>
              </a:rPr>
              <a:t>Enter</a:t>
            </a:r>
            <a:r>
              <a:rPr lang="en-US" sz="2200" baseline="0" dirty="0">
                <a:latin typeface="+mj-lt"/>
              </a:rPr>
              <a:t> orange text here</a:t>
            </a:r>
            <a:endParaRPr lang="en-US" sz="2200" dirty="0">
              <a:latin typeface="+mj-lt"/>
            </a:endParaRPr>
          </a:p>
        </p:txBody>
      </p:sp>
      <p:sp>
        <p:nvSpPr>
          <p:cNvPr id="12" name="Content Placeholder 4"/>
          <p:cNvSpPr>
            <a:spLocks noGrp="1"/>
          </p:cNvSpPr>
          <p:nvPr>
            <p:ph sz="quarter" idx="12" hasCustomPrompt="1"/>
          </p:nvPr>
        </p:nvSpPr>
        <p:spPr>
          <a:xfrm>
            <a:off x="223255" y="6484467"/>
            <a:ext cx="8734425" cy="243211"/>
          </a:xfrm>
        </p:spPr>
        <p:txBody>
          <a:bodyPr/>
          <a:lstStyle>
            <a:lvl1pPr marL="0" indent="0">
              <a:buNone/>
              <a:defRPr sz="2800">
                <a:latin typeface="+mj-lt"/>
              </a:defRPr>
            </a:lvl1pPr>
          </a:lstStyle>
          <a:p>
            <a:r>
              <a:rPr lang="en-US" sz="1050" dirty="0">
                <a:solidFill>
                  <a:schemeClr val="tx2"/>
                </a:solidFill>
              </a:rPr>
              <a:t>Enter Section title</a:t>
            </a:r>
            <a:endParaRPr lang="en-US" sz="1050" b="1" dirty="0">
              <a:solidFill>
                <a:schemeClr val="tx2"/>
              </a:solidFill>
              <a:ea typeface="FranklinGothic URW Comp Book" charset="0"/>
              <a:cs typeface="FranklinGothic URW Comp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330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Text 2 col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5678487" y="1472714"/>
            <a:ext cx="5701817" cy="2524843"/>
          </a:xfrm>
        </p:spPr>
        <p:txBody>
          <a:bodyPr>
            <a:noAutofit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en-US" sz="1900" dirty="0"/>
              <a:t>Text Goes Here</a:t>
            </a:r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8403021" y="6354147"/>
            <a:ext cx="3157270" cy="5038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800" dirty="0">
                <a:solidFill>
                  <a:schemeClr val="tx2">
                    <a:lumMod val="75000"/>
                  </a:schemeClr>
                </a:solidFill>
              </a:rPr>
              <a:t>© THE FINANCE AUTHORITY OF NEW ORLEANS</a:t>
            </a:r>
            <a:r>
              <a:rPr lang="en-US" sz="1200" dirty="0"/>
              <a:t> </a:t>
            </a:r>
            <a:endParaRPr lang="en-US" sz="800" b="1" dirty="0">
              <a:solidFill>
                <a:schemeClr val="tx2">
                  <a:lumMod val="75000"/>
                </a:schemeClr>
              </a:solidFill>
              <a:ea typeface="FranklinGothic URW Comp Book" charset="0"/>
              <a:cs typeface="FranklinGothic URW Comp Book" charset="0"/>
            </a:endParaRPr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11494977" y="6354147"/>
            <a:ext cx="444139" cy="5038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fld id="{BD0EB25D-FE07-394A-9FA7-3E14FA9E7176}" type="slidenum">
              <a:rPr lang="en-US" sz="1200" smtClean="0"/>
              <a:pPr/>
              <a:t>‹#›</a:t>
            </a:fld>
            <a:endParaRPr lang="en-US" sz="800" b="1" dirty="0">
              <a:solidFill>
                <a:schemeClr val="tx2">
                  <a:lumMod val="75000"/>
                </a:schemeClr>
              </a:solidFill>
              <a:ea typeface="FranklinGothic URW Comp Book" charset="0"/>
              <a:cs typeface="FranklinGothic URW Comp Book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08833" y="1472714"/>
            <a:ext cx="4814888" cy="2524125"/>
          </a:xfrm>
        </p:spPr>
        <p:txBody>
          <a:bodyPr>
            <a:noAutofit/>
          </a:bodyPr>
          <a:lstStyle>
            <a:lvl1pPr marL="0" indent="0">
              <a:buNone/>
              <a:defRPr sz="6000">
                <a:latin typeface="+mj-lt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sz="7100" dirty="0">
                <a:solidFill>
                  <a:srgbClr val="F2672A"/>
                </a:solidFill>
              </a:rPr>
              <a:t>TITLE</a:t>
            </a:r>
          </a:p>
          <a:p>
            <a:pPr algn="r">
              <a:lnSpc>
                <a:spcPct val="100000"/>
              </a:lnSpc>
            </a:pPr>
            <a:r>
              <a:rPr lang="en-US" sz="7100" b="1" dirty="0">
                <a:solidFill>
                  <a:srgbClr val="F2672A"/>
                </a:solidFill>
                <a:ea typeface="FranklinGothic URW Comp Book" charset="0"/>
                <a:cs typeface="FranklinGothic URW Comp Book" charset="0"/>
              </a:rPr>
              <a:t>HERE</a:t>
            </a:r>
            <a:endParaRPr lang="en-US" b="1" dirty="0">
              <a:solidFill>
                <a:srgbClr val="F2672A"/>
              </a:solidFill>
              <a:ea typeface="FranklinGothic URW Comp Book" charset="0"/>
              <a:cs typeface="FranklinGothic URW Comp Book" charset="0"/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1" hasCustomPrompt="1"/>
          </p:nvPr>
        </p:nvSpPr>
        <p:spPr>
          <a:xfrm>
            <a:off x="5678487" y="4569460"/>
            <a:ext cx="5701817" cy="554650"/>
          </a:xfrm>
        </p:spPr>
        <p:txBody>
          <a:bodyPr>
            <a:noAutofit/>
          </a:bodyPr>
          <a:lstStyle>
            <a:lvl1pPr marL="0" indent="0">
              <a:buNone/>
              <a:defRPr lang="en-US" sz="2000" dirty="0">
                <a:solidFill>
                  <a:srgbClr val="F2672A"/>
                </a:solidFill>
              </a:defRPr>
            </a:lvl1pPr>
          </a:lstStyle>
          <a:p>
            <a:r>
              <a:rPr lang="en-US" sz="2400" dirty="0">
                <a:solidFill>
                  <a:srgbClr val="F2672A"/>
                </a:solidFill>
                <a:latin typeface="+mj-lt"/>
              </a:rPr>
              <a:t>Additional Text Goes Here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1467645" y="4569460"/>
            <a:ext cx="2743200" cy="121285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7" name="Content Placeholder 4"/>
          <p:cNvSpPr>
            <a:spLocks noGrp="1"/>
          </p:cNvSpPr>
          <p:nvPr>
            <p:ph sz="quarter" idx="13" hasCustomPrompt="1"/>
          </p:nvPr>
        </p:nvSpPr>
        <p:spPr>
          <a:xfrm>
            <a:off x="223255" y="6484467"/>
            <a:ext cx="8734425" cy="243211"/>
          </a:xfrm>
        </p:spPr>
        <p:txBody>
          <a:bodyPr/>
          <a:lstStyle>
            <a:lvl1pPr marL="0" indent="0">
              <a:buNone/>
              <a:defRPr sz="2800">
                <a:latin typeface="+mj-lt"/>
              </a:defRPr>
            </a:lvl1pPr>
          </a:lstStyle>
          <a:p>
            <a:r>
              <a:rPr lang="en-US" sz="1050" dirty="0">
                <a:solidFill>
                  <a:schemeClr val="tx2"/>
                </a:solidFill>
              </a:rPr>
              <a:t>Enter Section title</a:t>
            </a:r>
            <a:endParaRPr lang="en-US" sz="1050" b="1" dirty="0">
              <a:solidFill>
                <a:schemeClr val="tx2"/>
              </a:solidFill>
              <a:ea typeface="FranklinGothic URW Comp Book" charset="0"/>
              <a:cs typeface="FranklinGothic URW Comp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007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8403021" y="6354147"/>
            <a:ext cx="3157270" cy="5038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800" dirty="0">
                <a:solidFill>
                  <a:schemeClr val="tx2">
                    <a:lumMod val="75000"/>
                  </a:schemeClr>
                </a:solidFill>
              </a:rPr>
              <a:t>© THE FINANCE AUTHORITY OF NEW ORLEANS</a:t>
            </a:r>
            <a:r>
              <a:rPr lang="en-US" sz="1200" dirty="0"/>
              <a:t> </a:t>
            </a:r>
            <a:endParaRPr lang="en-US" sz="800" b="1" dirty="0">
              <a:solidFill>
                <a:schemeClr val="tx2">
                  <a:lumMod val="75000"/>
                </a:schemeClr>
              </a:solidFill>
              <a:ea typeface="FranklinGothic URW Comp Book" charset="0"/>
              <a:cs typeface="FranklinGothic URW Comp Book" charset="0"/>
            </a:endParaRP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11494977" y="6354147"/>
            <a:ext cx="444139" cy="5038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fld id="{BD0EB25D-FE07-394A-9FA7-3E14FA9E7176}" type="slidenum">
              <a:rPr lang="en-US" sz="1200" smtClean="0"/>
              <a:pPr/>
              <a:t>‹#›</a:t>
            </a:fld>
            <a:endParaRPr lang="en-US" sz="800" b="1" dirty="0">
              <a:solidFill>
                <a:schemeClr val="tx2">
                  <a:lumMod val="75000"/>
                </a:schemeClr>
              </a:solidFill>
              <a:ea typeface="FranklinGothic URW Comp Book" charset="0"/>
              <a:cs typeface="FranklinGothic URW Comp Book" charset="0"/>
            </a:endParaRPr>
          </a:p>
        </p:txBody>
      </p:sp>
      <p:sp>
        <p:nvSpPr>
          <p:cNvPr id="10" name="Content Placeholder 4"/>
          <p:cNvSpPr>
            <a:spLocks noGrp="1"/>
          </p:cNvSpPr>
          <p:nvPr>
            <p:ph sz="quarter" idx="12" hasCustomPrompt="1"/>
          </p:nvPr>
        </p:nvSpPr>
        <p:spPr>
          <a:xfrm>
            <a:off x="223255" y="6484467"/>
            <a:ext cx="8734425" cy="243211"/>
          </a:xfrm>
        </p:spPr>
        <p:txBody>
          <a:bodyPr/>
          <a:lstStyle>
            <a:lvl1pPr marL="0" indent="0">
              <a:buNone/>
              <a:defRPr sz="2800">
                <a:latin typeface="+mj-lt"/>
              </a:defRPr>
            </a:lvl1pPr>
          </a:lstStyle>
          <a:p>
            <a:r>
              <a:rPr lang="en-US" sz="1050" dirty="0">
                <a:solidFill>
                  <a:schemeClr val="tx2"/>
                </a:solidFill>
              </a:rPr>
              <a:t>Enter Section title</a:t>
            </a:r>
            <a:endParaRPr lang="en-US" sz="1050" b="1" dirty="0">
              <a:solidFill>
                <a:schemeClr val="tx2"/>
              </a:solidFill>
              <a:ea typeface="FranklinGothic URW Comp Book" charset="0"/>
              <a:cs typeface="FranklinGothic URW Comp Book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1524000" y="3611563"/>
            <a:ext cx="9144000" cy="1230312"/>
          </a:xfrm>
        </p:spPr>
        <p:txBody>
          <a:bodyPr/>
          <a:lstStyle>
            <a:lvl1pPr marL="0" indent="0" algn="ctr">
              <a:buNone/>
              <a:defRPr lang="en-US" sz="2800" b="1" spc="300" dirty="0">
                <a:solidFill>
                  <a:schemeClr val="accent1"/>
                </a:solidFill>
                <a:ea typeface="FranklinGothic URW Comp Book" charset="0"/>
                <a:cs typeface="FranklinGothic URW Comp Book" charset="0"/>
              </a:defRPr>
            </a:lvl1pPr>
          </a:lstStyle>
          <a:p>
            <a:r>
              <a:rPr lang="en-US" sz="1600" b="1" spc="300" dirty="0">
                <a:solidFill>
                  <a:schemeClr val="accent1"/>
                </a:solidFill>
                <a:latin typeface="+mj-lt"/>
                <a:ea typeface="FranklinGothic URW Comp Book" charset="0"/>
                <a:cs typeface="FranklinGothic URW Comp Book" charset="0"/>
              </a:rPr>
              <a:t>Enter Text Here</a:t>
            </a:r>
          </a:p>
        </p:txBody>
      </p:sp>
    </p:spTree>
    <p:extLst>
      <p:ext uri="{BB962C8B-B14F-4D97-AF65-F5344CB8AC3E}">
        <p14:creationId xmlns:p14="http://schemas.microsoft.com/office/powerpoint/2010/main" val="3059159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>
                <a:solidFill>
                  <a:srgbClr val="F2672A"/>
                </a:solidFill>
                <a:latin typeface="+mj-lt"/>
              </a:rPr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1294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  <p:sldLayoutId id="2147483686" r:id="rId19"/>
    <p:sldLayoutId id="2147483687" r:id="rId20"/>
    <p:sldLayoutId id="2147483688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800" kern="1200" smtClean="0">
          <a:solidFill>
            <a:srgbClr val="F2672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Brush Script MT" charset="0"/>
                <a:cs typeface="Brush Script MT" charset="0"/>
              </a:rPr>
              <a:t>Making New Orleans </a:t>
            </a:r>
            <a:br>
              <a:rPr lang="en-US" dirty="0">
                <a:ea typeface="Brush Script MT" charset="0"/>
                <a:cs typeface="Brush Script MT" charset="0"/>
              </a:rPr>
            </a:br>
            <a:r>
              <a:rPr lang="en-US" dirty="0">
                <a:solidFill>
                  <a:srgbClr val="F2672A"/>
                </a:solidFill>
                <a:ea typeface="Brush Script MT" charset="0"/>
                <a:cs typeface="Brush Script MT" charset="0"/>
              </a:rPr>
              <a:t>a Better Home</a:t>
            </a:r>
          </a:p>
        </p:txBody>
      </p:sp>
    </p:spTree>
    <p:extLst>
      <p:ext uri="{BB962C8B-B14F-4D97-AF65-F5344CB8AC3E}">
        <p14:creationId xmlns:p14="http://schemas.microsoft.com/office/powerpoint/2010/main" val="16576967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4932"/>
            <a:ext cx="10515600" cy="195122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Key Strategic </a:t>
            </a:r>
            <a:r>
              <a:rPr lang="en-US" dirty="0">
                <a:solidFill>
                  <a:schemeClr val="accent1"/>
                </a:solidFill>
              </a:rPr>
              <a:t>ACTIONS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600" dirty="0"/>
              <a:t>(2019)</a:t>
            </a:r>
            <a:br>
              <a:rPr lang="en-US" sz="3600" dirty="0"/>
            </a:b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DBC8790-0044-4ED2-8D46-0F8CE3A8C280}"/>
              </a:ext>
            </a:extLst>
          </p:cNvPr>
          <p:cNvSpPr txBox="1"/>
          <p:nvPr/>
        </p:nvSpPr>
        <p:spPr>
          <a:xfrm>
            <a:off x="2212428" y="1783950"/>
            <a:ext cx="879715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accent1"/>
                </a:solidFill>
              </a:rPr>
              <a:t>MODERNIZE </a:t>
            </a:r>
            <a:r>
              <a:rPr lang="en-US" sz="3600" dirty="0"/>
              <a:t>operating infrastructure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accent1"/>
                </a:solidFill>
              </a:rPr>
              <a:t>ESTABLISH</a:t>
            </a:r>
            <a:r>
              <a:rPr lang="en-US" sz="3600" dirty="0"/>
              <a:t> green finance/bond framework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accent1"/>
                </a:solidFill>
              </a:rPr>
              <a:t>RECAPITALIZE</a:t>
            </a:r>
            <a:r>
              <a:rPr lang="en-US" sz="3600" dirty="0"/>
              <a:t> balance sheet</a:t>
            </a:r>
            <a:endParaRPr lang="en-US" sz="3600" b="1" dirty="0">
              <a:solidFill>
                <a:schemeClr val="accent1"/>
              </a:solidFill>
            </a:endParaRP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accent1"/>
                </a:solidFill>
              </a:rPr>
              <a:t>EDUCATE</a:t>
            </a:r>
            <a:r>
              <a:rPr lang="en-US" sz="3600" dirty="0"/>
              <a:t> community on climate risks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accent1"/>
                </a:solidFill>
              </a:rPr>
              <a:t>LAUNCH</a:t>
            </a:r>
            <a:r>
              <a:rPr lang="en-US" sz="3600" dirty="0"/>
              <a:t> green mortgage housing program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accent1"/>
                </a:solidFill>
              </a:rPr>
              <a:t>LAUNCH</a:t>
            </a:r>
            <a:r>
              <a:rPr lang="en-US" sz="3600" dirty="0"/>
              <a:t> investor relations program</a:t>
            </a:r>
          </a:p>
          <a:p>
            <a:pPr>
              <a:buClr>
                <a:schemeClr val="tx1"/>
              </a:buClr>
            </a:pP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734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468761" y="65040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B394466-CF4A-4D39-BDE6-8D71ED9D7828}"/>
              </a:ext>
            </a:extLst>
          </p:cNvPr>
          <p:cNvSpPr/>
          <p:nvPr/>
        </p:nvSpPr>
        <p:spPr>
          <a:xfrm>
            <a:off x="5225144" y="1858500"/>
            <a:ext cx="6966858" cy="62173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73273F80-12A5-4A00-AA1E-EDD21A43A3DA}"/>
              </a:ext>
            </a:extLst>
          </p:cNvPr>
          <p:cNvSpPr txBox="1">
            <a:spLocks/>
          </p:cNvSpPr>
          <p:nvPr/>
        </p:nvSpPr>
        <p:spPr>
          <a:xfrm>
            <a:off x="472678" y="1841839"/>
            <a:ext cx="4703596" cy="190321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400" dirty="0">
                <a:solidFill>
                  <a:schemeClr val="accent1"/>
                </a:solidFill>
              </a:rPr>
              <a:t>KEY </a:t>
            </a:r>
          </a:p>
          <a:p>
            <a:pPr algn="l"/>
            <a:r>
              <a:rPr lang="en-US" sz="4400" dirty="0">
                <a:solidFill>
                  <a:schemeClr val="accent1"/>
                </a:solidFill>
              </a:rPr>
              <a:t>PARTNERSHIPS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EB04718-161B-4929-A7B0-09F99373A39E}"/>
              </a:ext>
            </a:extLst>
          </p:cNvPr>
          <p:cNvSpPr txBox="1"/>
          <p:nvPr/>
        </p:nvSpPr>
        <p:spPr>
          <a:xfrm>
            <a:off x="6778484" y="4878027"/>
            <a:ext cx="52230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urier" charset="0"/>
                <a:ea typeface="Courier" charset="0"/>
                <a:cs typeface="Courier" charset="0"/>
              </a:rPr>
              <a:t>CLEAN ENERGY FINANCING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7C39416-8A2D-47B7-8D41-9549D685142A}"/>
              </a:ext>
            </a:extLst>
          </p:cNvPr>
          <p:cNvSpPr/>
          <p:nvPr/>
        </p:nvSpPr>
        <p:spPr>
          <a:xfrm>
            <a:off x="5225146" y="2846708"/>
            <a:ext cx="6966852" cy="62173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CD7C051-D9B1-450B-8A9E-CC657A008193}"/>
              </a:ext>
            </a:extLst>
          </p:cNvPr>
          <p:cNvSpPr/>
          <p:nvPr/>
        </p:nvSpPr>
        <p:spPr>
          <a:xfrm>
            <a:off x="5225144" y="921302"/>
            <a:ext cx="6966858" cy="60343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445D8201-D6A1-4D8F-ACE8-AA5B19624127}"/>
              </a:ext>
            </a:extLst>
          </p:cNvPr>
          <p:cNvSpPr/>
          <p:nvPr/>
        </p:nvSpPr>
        <p:spPr>
          <a:xfrm>
            <a:off x="5225140" y="4823125"/>
            <a:ext cx="6966858" cy="62173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F758172-800C-4215-BFFE-0FF01D797565}"/>
              </a:ext>
            </a:extLst>
          </p:cNvPr>
          <p:cNvSpPr txBox="1"/>
          <p:nvPr/>
        </p:nvSpPr>
        <p:spPr>
          <a:xfrm>
            <a:off x="5322884" y="2990047"/>
            <a:ext cx="6869119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Franklin Gothic Medium" panose="020B0603020102020204" pitchFamily="34" charset="0"/>
                <a:ea typeface="Courier" charset="0"/>
                <a:cs typeface="Courier" charset="0"/>
              </a:rPr>
              <a:t>COMMERCIAL BANKS</a:t>
            </a:r>
            <a:endParaRPr lang="en-US" sz="2000" u="sng" dirty="0">
              <a:latin typeface="Franklin Gothic Medium" panose="020B0603020102020204" pitchFamily="34" charset="0"/>
              <a:ea typeface="Courier" charset="0"/>
              <a:cs typeface="Courier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CC7AC81-7F68-4009-B330-356DC30D8479}"/>
              </a:ext>
            </a:extLst>
          </p:cNvPr>
          <p:cNvSpPr txBox="1"/>
          <p:nvPr/>
        </p:nvSpPr>
        <p:spPr>
          <a:xfrm>
            <a:off x="5322885" y="1046832"/>
            <a:ext cx="72281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Franklin Gothic Medium" panose="020B0603020102020204" pitchFamily="34" charset="0"/>
                <a:ea typeface="Courier" charset="0"/>
                <a:cs typeface="Courier" charset="0"/>
              </a:rPr>
              <a:t>CITY OF NEW ORLEANS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5FEFE34-AC36-4D7B-832E-0AC5059EA4F5}"/>
              </a:ext>
            </a:extLst>
          </p:cNvPr>
          <p:cNvSpPr txBox="1"/>
          <p:nvPr/>
        </p:nvSpPr>
        <p:spPr>
          <a:xfrm>
            <a:off x="5322885" y="1957676"/>
            <a:ext cx="7068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Franklin Gothic Medium" panose="020B0603020102020204" pitchFamily="34" charset="0"/>
                <a:ea typeface="Courier" charset="0"/>
                <a:cs typeface="Courier" charset="0"/>
              </a:rPr>
              <a:t>LOCAL HOUSING AGENCIES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97C344F-EEB2-4710-A801-2E12E16B07B9}"/>
              </a:ext>
            </a:extLst>
          </p:cNvPr>
          <p:cNvSpPr/>
          <p:nvPr/>
        </p:nvSpPr>
        <p:spPr>
          <a:xfrm>
            <a:off x="5225146" y="3867627"/>
            <a:ext cx="6966858" cy="62173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3BCAF9D-EF87-45C9-A859-121F4F676FA5}"/>
              </a:ext>
            </a:extLst>
          </p:cNvPr>
          <p:cNvSpPr txBox="1"/>
          <p:nvPr/>
        </p:nvSpPr>
        <p:spPr>
          <a:xfrm>
            <a:off x="5322885" y="3978437"/>
            <a:ext cx="7068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Franklin Gothic Medium" panose="020B0603020102020204" pitchFamily="34" charset="0"/>
                <a:ea typeface="Courier" charset="0"/>
                <a:cs typeface="Courier" charset="0"/>
              </a:rPr>
              <a:t>GREATER NEW ORLEANS FOUNDATION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749B0B9-E341-4B3E-907C-5C6B0AF48AC4}"/>
              </a:ext>
            </a:extLst>
          </p:cNvPr>
          <p:cNvSpPr txBox="1"/>
          <p:nvPr/>
        </p:nvSpPr>
        <p:spPr>
          <a:xfrm>
            <a:off x="5322885" y="4933935"/>
            <a:ext cx="6526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Franklin Gothic Medium" panose="020B0603020102020204" pitchFamily="34" charset="0"/>
                <a:ea typeface="Courier" charset="0"/>
                <a:cs typeface="Courier" charset="0"/>
              </a:rPr>
              <a:t>ENTERGY NEW ORLEANS</a:t>
            </a:r>
          </a:p>
        </p:txBody>
      </p:sp>
    </p:spTree>
    <p:extLst>
      <p:ext uri="{BB962C8B-B14F-4D97-AF65-F5344CB8AC3E}">
        <p14:creationId xmlns:p14="http://schemas.microsoft.com/office/powerpoint/2010/main" val="42257751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53492" y="5424140"/>
            <a:ext cx="2884992" cy="4763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468761" y="65040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905" y="1376001"/>
            <a:ext cx="5712450" cy="243333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5502557"/>
            <a:ext cx="121919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+mj-lt"/>
                <a:ea typeface="Courier" charset="0"/>
                <a:cs typeface="Courier" charset="0"/>
              </a:rPr>
              <a:t>FINANCEAUTHORITY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.ORG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6000186"/>
            <a:ext cx="12192000" cy="5038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" dirty="0">
                <a:solidFill>
                  <a:srgbClr val="183C6D"/>
                </a:solidFill>
              </a:rPr>
              <a:t>© THE FINANCE AUTHORITY OF NEW ORLEANS</a:t>
            </a:r>
            <a:endParaRPr lang="en-US" sz="800" b="1" dirty="0">
              <a:solidFill>
                <a:srgbClr val="183C6D"/>
              </a:solidFill>
              <a:ea typeface="FranklinGothic URW Comp Book" charset="0"/>
              <a:cs typeface="FranklinGothic URW Comp Book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4558305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485EA8"/>
                </a:solidFill>
                <a:latin typeface="+mj-lt"/>
                <a:ea typeface="Courier" charset="0"/>
                <a:cs typeface="Courier" charset="0"/>
              </a:rPr>
              <a:t>MAKING NEW ORLEANS A BETTER HOME</a:t>
            </a:r>
          </a:p>
        </p:txBody>
      </p:sp>
    </p:spTree>
    <p:extLst>
      <p:ext uri="{BB962C8B-B14F-4D97-AF65-F5344CB8AC3E}">
        <p14:creationId xmlns:p14="http://schemas.microsoft.com/office/powerpoint/2010/main" val="13838797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043" y="381001"/>
            <a:ext cx="4795955" cy="609599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68761" y="65040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54657" y="2603309"/>
            <a:ext cx="9144000" cy="9785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FANO History</a:t>
            </a:r>
            <a:endParaRPr lang="en-US" b="1" dirty="0">
              <a:ea typeface="FranklinGothic URW Comp Book" charset="0"/>
              <a:cs typeface="FranklinGothic URW Comp Book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54657" y="3676135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spc="300" dirty="0">
                <a:solidFill>
                  <a:schemeClr val="accent1"/>
                </a:solidFill>
                <a:latin typeface="+mj-lt"/>
                <a:ea typeface="FranklinGothic URW Comp Book" charset="0"/>
                <a:cs typeface="FranklinGothic URW Comp Book" charset="0"/>
              </a:rPr>
              <a:t>BACKGROUND AND COMMUNITY INVESTMENT HISTORY</a:t>
            </a:r>
          </a:p>
        </p:txBody>
      </p:sp>
    </p:spTree>
    <p:extLst>
      <p:ext uri="{BB962C8B-B14F-4D97-AF65-F5344CB8AC3E}">
        <p14:creationId xmlns:p14="http://schemas.microsoft.com/office/powerpoint/2010/main" val="35781585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6" t="11758" r="14687" b="27166"/>
          <a:stretch/>
        </p:blipFill>
        <p:spPr>
          <a:xfrm>
            <a:off x="0" y="0"/>
            <a:ext cx="12189022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E26128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16710" y="921901"/>
            <a:ext cx="471002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300" normalizeH="0" baseline="0" noProof="0" dirty="0">
                <a:ln>
                  <a:noFill/>
                </a:ln>
                <a:solidFill>
                  <a:srgbClr val="183C6D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n-cs"/>
              </a:rPr>
              <a:t>Our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spc="300" dirty="0">
                <a:solidFill>
                  <a:srgbClr val="183C6D"/>
                </a:solidFill>
                <a:latin typeface="Franklin Gothic Medium" panose="020B0603020102020204"/>
              </a:rPr>
              <a:t>Mission</a:t>
            </a:r>
            <a:endParaRPr kumimoji="0" lang="en-US" sz="4400" b="0" i="0" u="none" strike="noStrike" kern="1200" cap="none" spc="300" normalizeH="0" baseline="0" noProof="0" dirty="0">
              <a:ln>
                <a:noFill/>
              </a:ln>
              <a:solidFill>
                <a:srgbClr val="183C6D"/>
              </a:solidFill>
              <a:effectLst/>
              <a:uLnTx/>
              <a:uFillTx/>
              <a:latin typeface="TradeGothic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43443" y="921901"/>
            <a:ext cx="633513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n-cs"/>
              </a:rPr>
              <a:t>To improve the quality of life in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n-cs"/>
              </a:rPr>
              <a:t>the city of New Orleans by investing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n-cs"/>
              </a:rPr>
              <a:t>in affordable housing and economic development programs that produce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n-cs"/>
              </a:rPr>
              <a:t>quality jobs and wealth for its residents.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 panose="020B0603020102020204"/>
              <a:ea typeface="+mn-ea"/>
              <a:cs typeface="+mn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400959" y="6372809"/>
            <a:ext cx="3157270" cy="5038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1672A">
                    <a:lumMod val="20000"/>
                    <a:lumOff val="80000"/>
                  </a:srgbClr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+mj-cs"/>
              </a:rPr>
              <a:t>© THE FINANCE AUTHORITY OF NEW ORLEANS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F1672A">
                  <a:lumMod val="20000"/>
                  <a:lumOff val="80000"/>
                </a:srgbClr>
              </a:solidFill>
              <a:effectLst/>
              <a:uLnTx/>
              <a:uFillTx/>
              <a:latin typeface="Franklin Gothic Medium" panose="020B0603020102020204"/>
              <a:ea typeface="FranklinGothic URW Comp Book" charset="0"/>
              <a:cs typeface="FranklinGothic URW Comp Book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1532298" y="6354147"/>
            <a:ext cx="429546" cy="5038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0EB25D-FE07-394A-9FA7-3E14FA9E717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+mj-cs"/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E7E9EF">
                  <a:lumMod val="75000"/>
                </a:srgbClr>
              </a:solidFill>
              <a:effectLst/>
              <a:uLnTx/>
              <a:uFillTx/>
              <a:latin typeface="Franklin Gothic Medium" panose="020B0603020102020204"/>
              <a:ea typeface="FranklinGothic URW Comp Book" charset="0"/>
              <a:cs typeface="FranklinGothic URW Comp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31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>
          <a:xfrm>
            <a:off x="0" y="326332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183C6D"/>
                </a:solidFill>
                <a:latin typeface="+mn-lt"/>
              </a:rPr>
              <a:t>FANO has invested $650 million into New Orleans since 1978 </a:t>
            </a:r>
          </a:p>
          <a:p>
            <a:pPr algn="ctr"/>
            <a:r>
              <a:rPr lang="en-US" sz="3600" dirty="0">
                <a:solidFill>
                  <a:srgbClr val="183C6D"/>
                </a:solidFill>
                <a:latin typeface="+mn-lt"/>
              </a:rPr>
              <a:t>benefiting over 7,500 families</a:t>
            </a:r>
            <a:endParaRPr lang="en-US" sz="3600" dirty="0">
              <a:latin typeface="+mn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893653" y="6371395"/>
            <a:ext cx="5671735" cy="368572"/>
            <a:chOff x="13691990" y="-509945"/>
            <a:chExt cx="7203771" cy="711358"/>
          </a:xfrm>
        </p:grpSpPr>
        <p:grpSp>
          <p:nvGrpSpPr>
            <p:cNvPr id="12" name="Group 11"/>
            <p:cNvGrpSpPr/>
            <p:nvPr/>
          </p:nvGrpSpPr>
          <p:grpSpPr>
            <a:xfrm rot="10800000">
              <a:off x="14158329" y="-509945"/>
              <a:ext cx="6725580" cy="711358"/>
              <a:chOff x="-2127308" y="8130660"/>
              <a:chExt cx="2377483" cy="665413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-379680" y="8130660"/>
                <a:ext cx="629855" cy="62879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-1266718" y="8137500"/>
                <a:ext cx="629855" cy="638994"/>
              </a:xfrm>
              <a:prstGeom prst="rect">
                <a:avLst/>
              </a:prstGeom>
              <a:solidFill>
                <a:srgbClr val="485EA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-2127308" y="8159134"/>
                <a:ext cx="629855" cy="63693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19113985" y="-436797"/>
              <a:ext cx="1781776" cy="5346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+mj-lt"/>
                </a:rPr>
                <a:t>Economic Dev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3691990" y="-436797"/>
              <a:ext cx="2714452" cy="534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+mj-lt"/>
                </a:rPr>
                <a:t>Single Family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5BD1E21B-112A-41C6-AE31-B7B61D2FC640}"/>
              </a:ext>
            </a:extLst>
          </p:cNvPr>
          <p:cNvSpPr txBox="1"/>
          <p:nvPr/>
        </p:nvSpPr>
        <p:spPr>
          <a:xfrm>
            <a:off x="5236467" y="6429338"/>
            <a:ext cx="14277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+mj-lt"/>
              </a:rPr>
              <a:t>Multifamily</a:t>
            </a:r>
          </a:p>
        </p:txBody>
      </p:sp>
      <p:graphicFrame>
        <p:nvGraphicFramePr>
          <p:cNvPr id="46" name="Content Placeholder 5">
            <a:extLst>
              <a:ext uri="{FF2B5EF4-FFF2-40B4-BE49-F238E27FC236}">
                <a16:creationId xmlns:a16="http://schemas.microsoft.com/office/drawing/2014/main" xmlns="" id="{7E25388B-7E58-4B53-B332-3E8EF82968FF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529758" y="1567533"/>
          <a:ext cx="10816265" cy="451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5D7CC8C3-530C-4B45-AC9B-1232E60AF725}"/>
              </a:ext>
            </a:extLst>
          </p:cNvPr>
          <p:cNvGrpSpPr/>
          <p:nvPr/>
        </p:nvGrpSpPr>
        <p:grpSpPr>
          <a:xfrm>
            <a:off x="6200298" y="2521431"/>
            <a:ext cx="2026078" cy="539002"/>
            <a:chOff x="2574952" y="2646325"/>
            <a:chExt cx="2026078" cy="764443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xmlns="" id="{6064AAF1-FB36-4D01-98AA-66987E576263}"/>
                </a:ext>
              </a:extLst>
            </p:cNvPr>
            <p:cNvSpPr/>
            <p:nvPr/>
          </p:nvSpPr>
          <p:spPr>
            <a:xfrm>
              <a:off x="2585969" y="2646325"/>
              <a:ext cx="2015061" cy="7644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72D32093-DB4B-4EF3-9AFB-69E5347F3B7E}"/>
                </a:ext>
              </a:extLst>
            </p:cNvPr>
            <p:cNvSpPr txBox="1"/>
            <p:nvPr/>
          </p:nvSpPr>
          <p:spPr>
            <a:xfrm>
              <a:off x="2574952" y="2646325"/>
              <a:ext cx="20150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Franklin Gothic Medium" panose="020B0603020102020204" pitchFamily="34" charset="0"/>
                  <a:ea typeface="Courier" charset="0"/>
                  <a:cs typeface="Courier" charset="0"/>
                </a:rPr>
                <a:t>2005: HURRICANE KATRINA</a:t>
              </a:r>
            </a:p>
          </p:txBody>
        </p:sp>
      </p:grp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xmlns="" id="{3D68700C-477F-4B6D-9E2E-31BF20267608}"/>
              </a:ext>
            </a:extLst>
          </p:cNvPr>
          <p:cNvCxnSpPr>
            <a:cxnSpLocks/>
          </p:cNvCxnSpPr>
          <p:nvPr/>
        </p:nvCxnSpPr>
        <p:spPr>
          <a:xfrm>
            <a:off x="8217045" y="3032440"/>
            <a:ext cx="0" cy="24916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8B7F87A0-FA7D-438C-BA4E-5BE0BFDEA421}"/>
              </a:ext>
            </a:extLst>
          </p:cNvPr>
          <p:cNvGrpSpPr/>
          <p:nvPr/>
        </p:nvGrpSpPr>
        <p:grpSpPr>
          <a:xfrm>
            <a:off x="8556057" y="3157718"/>
            <a:ext cx="2026078" cy="539002"/>
            <a:chOff x="2574952" y="2646325"/>
            <a:chExt cx="2026078" cy="764443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xmlns="" id="{F8637E7A-F4C6-47AB-859F-595BC4377250}"/>
                </a:ext>
              </a:extLst>
            </p:cNvPr>
            <p:cNvSpPr/>
            <p:nvPr/>
          </p:nvSpPr>
          <p:spPr>
            <a:xfrm>
              <a:off x="2585969" y="2646325"/>
              <a:ext cx="2015061" cy="7644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B8573DAB-63F6-4E75-9B3D-292E7B9B92AF}"/>
                </a:ext>
              </a:extLst>
            </p:cNvPr>
            <p:cNvSpPr txBox="1"/>
            <p:nvPr/>
          </p:nvSpPr>
          <p:spPr>
            <a:xfrm>
              <a:off x="2574952" y="2646325"/>
              <a:ext cx="2015059" cy="7420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Franklin Gothic Medium" panose="020B0603020102020204" pitchFamily="34" charset="0"/>
                  <a:ea typeface="Courier" charset="0"/>
                  <a:cs typeface="Courier" charset="0"/>
                </a:rPr>
                <a:t>2007: GREAT RECESSION</a:t>
              </a:r>
            </a:p>
          </p:txBody>
        </p:sp>
      </p:grp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2E87EBF5-CDAE-4860-A850-7F8E7109D335}"/>
              </a:ext>
            </a:extLst>
          </p:cNvPr>
          <p:cNvCxnSpPr>
            <a:cxnSpLocks/>
          </p:cNvCxnSpPr>
          <p:nvPr/>
        </p:nvCxnSpPr>
        <p:spPr>
          <a:xfrm>
            <a:off x="8565388" y="3666921"/>
            <a:ext cx="0" cy="18571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1345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468761" y="65040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2E13E7E-ED44-4473-AC6B-352641A1EB0C}"/>
              </a:ext>
            </a:extLst>
          </p:cNvPr>
          <p:cNvSpPr/>
          <p:nvPr/>
        </p:nvSpPr>
        <p:spPr>
          <a:xfrm>
            <a:off x="304800" y="378990"/>
            <a:ext cx="111889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u="none" strike="noStrike" kern="1200" cap="none" spc="300" normalizeH="0" noProof="0" dirty="0">
                <a:ln>
                  <a:noFill/>
                </a:ln>
                <a:solidFill>
                  <a:srgbClr val="173C6D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Hurricane Katrina and the Great Recession severely impacted our financial condition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7899F15-543F-4ED6-A76A-901AAB84C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45676"/>
            <a:ext cx="4514850" cy="26765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A1CF267-7ECF-4958-A918-DC49E0631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6784" y="1293196"/>
            <a:ext cx="4038600" cy="2438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1BCFDDE-CEF5-4D80-A6B8-E83FC685EF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6989" y="4118578"/>
            <a:ext cx="4524375" cy="26765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9FD9A56-ACC5-475B-924D-6D39F3DA84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4118579"/>
            <a:ext cx="4533900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734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043" y="381001"/>
            <a:ext cx="4795955" cy="609599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68761" y="65040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54657" y="2603309"/>
            <a:ext cx="9144000" cy="9785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+mj-cs"/>
              </a:rPr>
              <a:t>5-Year Strategic Plan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 panose="020B0603020102020204"/>
              <a:ea typeface="FranklinGothic URW Comp Book" charset="0"/>
              <a:cs typeface="FranklinGothic URW Comp Book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54657" y="3676135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300" normalizeH="0" baseline="0" noProof="0" dirty="0">
                <a:ln>
                  <a:noFill/>
                </a:ln>
                <a:solidFill>
                  <a:srgbClr val="F1672A"/>
                </a:solidFill>
                <a:effectLst/>
                <a:uLnTx/>
                <a:uFillTx/>
                <a:latin typeface="Franklin Gothic Medium" panose="020B0603020102020204"/>
                <a:ea typeface="FranklinGothic URW Comp Book" charset="0"/>
                <a:cs typeface="FranklinGothic URW Comp Book" charset="0"/>
              </a:rPr>
              <a:t>STRATEGIC VISION &amp; OPERATING PRIORITIES</a:t>
            </a:r>
          </a:p>
        </p:txBody>
      </p:sp>
    </p:spTree>
    <p:extLst>
      <p:ext uri="{BB962C8B-B14F-4D97-AF65-F5344CB8AC3E}">
        <p14:creationId xmlns:p14="http://schemas.microsoft.com/office/powerpoint/2010/main" val="2263532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1" t="12951" r="6091" b="129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5542" y="-353"/>
            <a:ext cx="12192000" cy="6858000"/>
          </a:xfrm>
          <a:prstGeom prst="rect">
            <a:avLst/>
          </a:prstGeom>
          <a:solidFill>
            <a:schemeClr val="bg2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8403021" y="6354147"/>
            <a:ext cx="3157270" cy="5038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E7E9EF">
                    <a:lumMod val="75000"/>
                  </a:srgbClr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+mj-cs"/>
              </a:rPr>
              <a:t>© THE FINANCE AUTHORITY OF NEW ORLEANS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+mj-cs"/>
              </a:rPr>
              <a:t> 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E7E9EF">
                  <a:lumMod val="75000"/>
                </a:srgbClr>
              </a:solidFill>
              <a:effectLst/>
              <a:uLnTx/>
              <a:uFillTx/>
              <a:latin typeface="Franklin Gothic Medium" panose="020B0603020102020204"/>
              <a:ea typeface="FranklinGothic URW Comp Book" charset="0"/>
              <a:cs typeface="FranklinGothic URW Comp Book" charset="0"/>
            </a:endParaRP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11494977" y="6354147"/>
            <a:ext cx="444139" cy="5038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8DD625-7C8A-5249-A8A6-05559E3C00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+mj-cs"/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E7E9EF">
                  <a:lumMod val="75000"/>
                </a:srgbClr>
              </a:solidFill>
              <a:effectLst/>
              <a:uLnTx/>
              <a:uFillTx/>
              <a:latin typeface="Franklin Gothic Medium" panose="020B0603020102020204"/>
              <a:ea typeface="FranklinGothic URW Comp Book" charset="0"/>
              <a:cs typeface="FranklinGothic URW Comp Book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AA1A7EFE-976B-49F7-8E04-A39A838BE639}"/>
              </a:ext>
            </a:extLst>
          </p:cNvPr>
          <p:cNvGrpSpPr/>
          <p:nvPr/>
        </p:nvGrpSpPr>
        <p:grpSpPr>
          <a:xfrm>
            <a:off x="2792367" y="4158623"/>
            <a:ext cx="1927124" cy="1783971"/>
            <a:chOff x="1738881" y="4369967"/>
            <a:chExt cx="1927124" cy="1783971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83D025CA-2325-49A3-AF2F-CEF051CEB78C}"/>
                </a:ext>
              </a:extLst>
            </p:cNvPr>
            <p:cNvSpPr txBox="1"/>
            <p:nvPr/>
          </p:nvSpPr>
          <p:spPr>
            <a:xfrm>
              <a:off x="1738881" y="4369967"/>
              <a:ext cx="192712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-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sx="1000" sy="1000" kx="-1800000" algn="bl" rotWithShape="0">
                      <a:prstClr val="black"/>
                    </a:outerShdw>
                  </a:effectLst>
                  <a:uLnTx/>
                  <a:uFillTx/>
                  <a:latin typeface="Franklin Gothic Medium" panose="020B0603020102020204"/>
                  <a:ea typeface="Franklin Gothic Book" charset="0"/>
                  <a:cs typeface="Franklin Gothic Book" charset="0"/>
                </a:rPr>
                <a:t>27%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981FAE78-2332-4011-A865-12073DDC50B0}"/>
                </a:ext>
              </a:extLst>
            </p:cNvPr>
            <p:cNvSpPr txBox="1"/>
            <p:nvPr/>
          </p:nvSpPr>
          <p:spPr>
            <a:xfrm>
              <a:off x="1738881" y="5322941"/>
              <a:ext cx="192712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2672A"/>
                  </a:solidFill>
                  <a:effectLst/>
                  <a:uLnTx/>
                  <a:uFillTx/>
                  <a:latin typeface="Franklin Gothic Medium" panose="020B0603020102020204"/>
                  <a:ea typeface="+mn-ea"/>
                  <a:cs typeface="+mn-cs"/>
                </a:rPr>
                <a:t>POVERTY LEVEL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EC1351F5-0951-4A2E-8766-3991CE3ADA5C}"/>
              </a:ext>
            </a:extLst>
          </p:cNvPr>
          <p:cNvGrpSpPr/>
          <p:nvPr/>
        </p:nvGrpSpPr>
        <p:grpSpPr>
          <a:xfrm>
            <a:off x="6157366" y="4147136"/>
            <a:ext cx="4942776" cy="1898153"/>
            <a:chOff x="3470415" y="3306419"/>
            <a:chExt cx="5024283" cy="1929454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34EABFFF-8708-44BE-8F61-8E62DB3E45F4}"/>
                </a:ext>
              </a:extLst>
            </p:cNvPr>
            <p:cNvSpPr txBox="1"/>
            <p:nvPr/>
          </p:nvSpPr>
          <p:spPr>
            <a:xfrm>
              <a:off x="3470415" y="3306419"/>
              <a:ext cx="5024283" cy="1220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-15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sx="1000" sy="1000" kx="-1800000" algn="bl" rotWithShape="0">
                      <a:prstClr val="black"/>
                    </a:outerShdw>
                  </a:effectLst>
                  <a:uLnTx/>
                  <a:uFillTx/>
                  <a:latin typeface="Franklin Gothic Medium" panose="020B0603020102020204"/>
                  <a:ea typeface="Franklin Gothic Book" charset="0"/>
                  <a:cs typeface="Franklin Gothic Book" charset="0"/>
                </a:rPr>
                <a:t>$10B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B74201BB-D1BD-4676-94CD-0EF43E4D2003}"/>
                </a:ext>
              </a:extLst>
            </p:cNvPr>
            <p:cNvSpPr txBox="1"/>
            <p:nvPr/>
          </p:nvSpPr>
          <p:spPr>
            <a:xfrm>
              <a:off x="3628891" y="4391173"/>
              <a:ext cx="4707332" cy="844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2672A"/>
                  </a:solidFill>
                  <a:effectLst/>
                  <a:uLnTx/>
                  <a:uFillTx/>
                  <a:latin typeface="Franklin Gothic Medium" panose="020B0603020102020204"/>
                  <a:ea typeface="+mn-ea"/>
                  <a:cs typeface="+mn-cs"/>
                </a:rPr>
                <a:t>LONG-TERM INFRASTRUCTURE NEEDS</a:t>
              </a:r>
            </a:p>
          </p:txBody>
        </p:sp>
      </p:grp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88D318AD-6AF4-47D4-9541-400DC95C764C}"/>
              </a:ext>
            </a:extLst>
          </p:cNvPr>
          <p:cNvCxnSpPr>
            <a:cxnSpLocks/>
          </p:cNvCxnSpPr>
          <p:nvPr/>
        </p:nvCxnSpPr>
        <p:spPr>
          <a:xfrm>
            <a:off x="1862051" y="3987587"/>
            <a:ext cx="922158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1758D1BA-F616-4407-A9CF-39178542B80D}"/>
              </a:ext>
            </a:extLst>
          </p:cNvPr>
          <p:cNvCxnSpPr>
            <a:cxnSpLocks/>
          </p:cNvCxnSpPr>
          <p:nvPr/>
        </p:nvCxnSpPr>
        <p:spPr>
          <a:xfrm>
            <a:off x="6164948" y="1767847"/>
            <a:ext cx="20858" cy="45251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885970A5-C424-417B-819F-1BD32692D0A9}"/>
              </a:ext>
            </a:extLst>
          </p:cNvPr>
          <p:cNvSpPr txBox="1"/>
          <p:nvPr/>
        </p:nvSpPr>
        <p:spPr>
          <a:xfrm>
            <a:off x="6164949" y="1671115"/>
            <a:ext cx="49186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-30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sx="1000" sy="1000" kx="-1800000" algn="bl" rotWithShape="0">
                    <a:prstClr val="black"/>
                  </a:outerShdw>
                </a:effectLst>
                <a:uLnTx/>
                <a:uFillTx/>
                <a:latin typeface="Franklin Gothic Medium" panose="020B0603020102020204"/>
                <a:ea typeface="Franklin Gothic Book" charset="0"/>
                <a:cs typeface="Franklin Gothic Book" charset="0"/>
              </a:rPr>
              <a:t>51%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AAC005AA-80DB-462A-948C-9002B5B4256E}"/>
              </a:ext>
            </a:extLst>
          </p:cNvPr>
          <p:cNvSpPr txBox="1"/>
          <p:nvPr/>
        </p:nvSpPr>
        <p:spPr>
          <a:xfrm>
            <a:off x="6520514" y="2901442"/>
            <a:ext cx="40676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300" normalizeH="0" baseline="0" noProof="0" dirty="0">
                <a:ln>
                  <a:noFill/>
                </a:ln>
                <a:solidFill>
                  <a:srgbClr val="F2672A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n-cs"/>
              </a:rPr>
              <a:t>COST BURDENED RENTERS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0AADF52E-32E7-477B-A710-20A030DFE50A}"/>
              </a:ext>
            </a:extLst>
          </p:cNvPr>
          <p:cNvSpPr txBox="1"/>
          <p:nvPr/>
        </p:nvSpPr>
        <p:spPr>
          <a:xfrm>
            <a:off x="2056015" y="1676508"/>
            <a:ext cx="3386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-30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sx="1000" sy="1000" kx="-1800000" algn="bl" rotWithShape="0">
                    <a:prstClr val="black"/>
                  </a:outerShdw>
                </a:effectLst>
                <a:uLnTx/>
                <a:uFillTx/>
                <a:latin typeface="Franklin Gothic Medium" panose="020B0603020102020204"/>
                <a:ea typeface="Franklin Gothic Book" charset="0"/>
                <a:cs typeface="Franklin Gothic Book" charset="0"/>
              </a:rPr>
              <a:t>11.6ft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94D38865-3531-4B49-8C98-C1DC55274A86}"/>
              </a:ext>
            </a:extLst>
          </p:cNvPr>
          <p:cNvSpPr txBox="1"/>
          <p:nvPr/>
        </p:nvSpPr>
        <p:spPr>
          <a:xfrm>
            <a:off x="1641657" y="2906835"/>
            <a:ext cx="40676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300" normalizeH="0" baseline="0" noProof="0" dirty="0">
                <a:ln>
                  <a:noFill/>
                </a:ln>
                <a:solidFill>
                  <a:srgbClr val="F2672A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n-cs"/>
              </a:rPr>
              <a:t>PROJECTED NET SEA LEVEL RISE BY 2100</a:t>
            </a:r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xmlns="" id="{60DFEDAA-B42A-42FC-B45A-420946A45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1344"/>
            <a:ext cx="12191999" cy="1297799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US" dirty="0"/>
              <a:t>New Orleans Faces Many Economic and </a:t>
            </a:r>
            <a:br>
              <a:rPr lang="en-US" dirty="0"/>
            </a:br>
            <a:r>
              <a:rPr lang="en-US" dirty="0"/>
              <a:t>Environmental Problems </a:t>
            </a:r>
            <a:endParaRPr lang="en-US" dirty="0">
              <a:latin typeface="+mn-lt"/>
              <a:ea typeface="FranklinGothic URW Comp Book" charset="0"/>
              <a:cs typeface="FranklinGothic URW Comp Book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F5B0F88-4247-4184-AF34-F44688752E50}"/>
              </a:ext>
            </a:extLst>
          </p:cNvPr>
          <p:cNvSpPr txBox="1"/>
          <p:nvPr/>
        </p:nvSpPr>
        <p:spPr>
          <a:xfrm>
            <a:off x="233266" y="6392754"/>
            <a:ext cx="47306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Sources: The Data Center, Climate Action for a Resilient New Orleans</a:t>
            </a:r>
          </a:p>
        </p:txBody>
      </p:sp>
    </p:spTree>
    <p:extLst>
      <p:ext uri="{BB962C8B-B14F-4D97-AF65-F5344CB8AC3E}">
        <p14:creationId xmlns:p14="http://schemas.microsoft.com/office/powerpoint/2010/main" val="1509837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1" t="12951" r="6091" b="129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5542" y="-353"/>
            <a:ext cx="12192000" cy="6858000"/>
          </a:xfrm>
          <a:prstGeom prst="rect">
            <a:avLst/>
          </a:prstGeom>
          <a:solidFill>
            <a:schemeClr val="bg2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8403021" y="6354147"/>
            <a:ext cx="3157270" cy="5038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E7E9EF">
                    <a:lumMod val="75000"/>
                  </a:srgbClr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+mj-cs"/>
              </a:rPr>
              <a:t>© THE FINANCE AUTHORITY OF NEW ORLEANS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+mj-cs"/>
              </a:rPr>
              <a:t> 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E7E9EF">
                  <a:lumMod val="75000"/>
                </a:srgbClr>
              </a:solidFill>
              <a:effectLst/>
              <a:uLnTx/>
              <a:uFillTx/>
              <a:latin typeface="Franklin Gothic Medium" panose="020B0603020102020204"/>
              <a:ea typeface="FranklinGothic URW Comp Book" charset="0"/>
              <a:cs typeface="FranklinGothic URW Comp Book" charset="0"/>
            </a:endParaRP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11494977" y="6354147"/>
            <a:ext cx="444139" cy="5038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8DD625-7C8A-5249-A8A6-05559E3C00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+mj-cs"/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E7E9EF">
                  <a:lumMod val="75000"/>
                </a:srgbClr>
              </a:solidFill>
              <a:effectLst/>
              <a:uLnTx/>
              <a:uFillTx/>
              <a:latin typeface="Franklin Gothic Medium" panose="020B0603020102020204"/>
              <a:ea typeface="FranklinGothic URW Comp Book" charset="0"/>
              <a:cs typeface="FranklinGothic URW Comp Book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99A78D24-F15D-409A-97AA-0AE9E491B5BD}"/>
              </a:ext>
            </a:extLst>
          </p:cNvPr>
          <p:cNvSpPr/>
          <p:nvPr/>
        </p:nvSpPr>
        <p:spPr>
          <a:xfrm>
            <a:off x="293298" y="1421928"/>
            <a:ext cx="471002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300" normalizeH="0" baseline="0" noProof="0" dirty="0">
                <a:ln>
                  <a:noFill/>
                </a:ln>
                <a:solidFill>
                  <a:srgbClr val="E46126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n-cs"/>
              </a:rPr>
              <a:t> STRATEGIC </a:t>
            </a:r>
            <a:r>
              <a:rPr kumimoji="0" lang="en-US" sz="6000" b="0" i="0" u="none" strike="noStrike" kern="1200" cap="none" spc="300" normalizeH="0" baseline="0" noProof="0" dirty="0">
                <a:ln>
                  <a:noFill/>
                </a:ln>
                <a:solidFill>
                  <a:srgbClr val="E46126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n-cs"/>
              </a:rPr>
              <a:t/>
            </a:r>
            <a:br>
              <a:rPr kumimoji="0" lang="en-US" sz="6000" b="0" i="0" u="none" strike="noStrike" kern="1200" cap="none" spc="300" normalizeH="0" baseline="0" noProof="0" dirty="0">
                <a:ln>
                  <a:noFill/>
                </a:ln>
                <a:solidFill>
                  <a:srgbClr val="E46126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n-cs"/>
              </a:rPr>
            </a:br>
            <a:r>
              <a:rPr kumimoji="0" lang="en-US" sz="6000" b="1" i="0" u="none" strike="noStrike" kern="1200" cap="none" spc="300" normalizeH="0" baseline="0" noProof="0" dirty="0">
                <a:ln>
                  <a:noFill/>
                </a:ln>
                <a:solidFill>
                  <a:srgbClr val="E46126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n-cs"/>
              </a:rPr>
              <a:t>VISION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183C6D"/>
                </a:solidFill>
                <a:effectLst/>
                <a:uLnTx/>
                <a:uFillTx/>
                <a:latin typeface="TradeGothic" charset="0"/>
                <a:ea typeface="+mn-ea"/>
                <a:cs typeface="+mn-cs"/>
              </a:rPr>
              <a:t> </a:t>
            </a:r>
            <a:endParaRPr kumimoji="0" lang="en-US" sz="4400" b="0" i="0" u="none" strike="noStrike" kern="1200" cap="none" spc="300" normalizeH="0" baseline="0" noProof="0" dirty="0">
              <a:ln>
                <a:noFill/>
              </a:ln>
              <a:solidFill>
                <a:srgbClr val="183C6D"/>
              </a:solidFill>
              <a:effectLst/>
              <a:uLnTx/>
              <a:uFillTx/>
              <a:latin typeface="TradeGothic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2BFBA57-61EE-4FE1-B77B-66D0A6C46286}"/>
              </a:ext>
            </a:extLst>
          </p:cNvPr>
          <p:cNvSpPr txBox="1"/>
          <p:nvPr/>
        </p:nvSpPr>
        <p:spPr>
          <a:xfrm>
            <a:off x="5754714" y="1267225"/>
            <a:ext cx="580557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n-cs"/>
              </a:rPr>
              <a:t>In December 2017, FANO’s Board approved a new mission and strategic direction in response to social</a:t>
            </a:r>
            <a:r>
              <a:rPr lang="en-US" sz="3200" dirty="0">
                <a:solidFill>
                  <a:srgbClr val="FFFFFF"/>
                </a:solidFill>
                <a:latin typeface="Franklin Gothic Medium" panose="020B0603020102020204"/>
              </a:rPr>
              <a:t>, climate, and economic challenges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n-cs"/>
              </a:rPr>
              <a:t>. Our vision for the future is a climate protected New Orleans with fair access to economic opportunity for all residents. </a:t>
            </a:r>
          </a:p>
        </p:txBody>
      </p:sp>
    </p:spTree>
    <p:extLst>
      <p:ext uri="{BB962C8B-B14F-4D97-AF65-F5344CB8AC3E}">
        <p14:creationId xmlns:p14="http://schemas.microsoft.com/office/powerpoint/2010/main" val="9923363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89019" cy="685799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" y="1752"/>
            <a:ext cx="12191998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494931" y="1826022"/>
            <a:ext cx="2257999" cy="2486759"/>
            <a:chOff x="485196" y="1250151"/>
            <a:chExt cx="2257999" cy="2486759"/>
          </a:xfrm>
        </p:grpSpPr>
        <p:sp>
          <p:nvSpPr>
            <p:cNvPr id="23" name="Oval 22"/>
            <p:cNvSpPr/>
            <p:nvPr/>
          </p:nvSpPr>
          <p:spPr>
            <a:xfrm>
              <a:off x="1502229" y="3512976"/>
              <a:ext cx="223935" cy="22393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cxnSp>
          <p:nvCxnSpPr>
            <p:cNvPr id="34" name="Straight Connector 33"/>
            <p:cNvCxnSpPr>
              <a:endCxn id="36" idx="2"/>
            </p:cNvCxnSpPr>
            <p:nvPr/>
          </p:nvCxnSpPr>
          <p:spPr>
            <a:xfrm flipV="1">
              <a:off x="1614196" y="1832874"/>
              <a:ext cx="0" cy="1792069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/>
            <p:cNvSpPr/>
            <p:nvPr/>
          </p:nvSpPr>
          <p:spPr>
            <a:xfrm>
              <a:off x="485197" y="1310362"/>
              <a:ext cx="2257998" cy="5225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85196" y="1250151"/>
              <a:ext cx="22579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dirty="0">
                  <a:solidFill>
                    <a:srgbClr val="FFFFFF"/>
                  </a:solidFill>
                  <a:latin typeface="Franklin Gothic Book" panose="020B0503020102020204" pitchFamily="34" charset="0"/>
                  <a:ea typeface="Courier" charset="0"/>
                  <a:cs typeface="Courier" charset="0"/>
                </a:rPr>
                <a:t>MULTIFAMILY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Courier" charset="0"/>
                  <a:cs typeface="Courier" charset="0"/>
                </a:rPr>
                <a:t>BUILDINGS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ea typeface="Courier" charset="0"/>
                <a:cs typeface="Courier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884104" y="3256688"/>
            <a:ext cx="2514799" cy="2092566"/>
            <a:chOff x="3375456" y="3184992"/>
            <a:chExt cx="2514799" cy="2092566"/>
          </a:xfrm>
        </p:grpSpPr>
        <p:sp>
          <p:nvSpPr>
            <p:cNvPr id="24" name="Oval 23"/>
            <p:cNvSpPr/>
            <p:nvPr/>
          </p:nvSpPr>
          <p:spPr>
            <a:xfrm>
              <a:off x="4496547" y="5053624"/>
              <a:ext cx="223935" cy="22393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cxnSp>
          <p:nvCxnSpPr>
            <p:cNvPr id="33" name="Straight Connector 32"/>
            <p:cNvCxnSpPr/>
            <p:nvPr/>
          </p:nvCxnSpPr>
          <p:spPr>
            <a:xfrm flipH="1" flipV="1">
              <a:off x="4608513" y="3539180"/>
              <a:ext cx="1" cy="161708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/>
            <p:cNvSpPr/>
            <p:nvPr/>
          </p:nvSpPr>
          <p:spPr>
            <a:xfrm>
              <a:off x="3377072" y="3233542"/>
              <a:ext cx="2513183" cy="52251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375456" y="3184992"/>
              <a:ext cx="25147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Courier" charset="0"/>
                  <a:cs typeface="Courier" charset="0"/>
                </a:rPr>
                <a:t>COMMERCIAL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dirty="0">
                  <a:solidFill>
                    <a:srgbClr val="FFFFFF"/>
                  </a:solidFill>
                  <a:ea typeface="Courier" charset="0"/>
                  <a:cs typeface="Courier" charset="0"/>
                </a:rPr>
                <a:t>BUILDINGS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Courier" charset="0"/>
                <a:cs typeface="Courier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5353160" y="4656865"/>
            <a:ext cx="2560092" cy="1546666"/>
            <a:chOff x="5233532" y="4919448"/>
            <a:chExt cx="2560092" cy="1546666"/>
          </a:xfrm>
        </p:grpSpPr>
        <p:sp>
          <p:nvSpPr>
            <p:cNvPr id="25" name="Oval 24"/>
            <p:cNvSpPr/>
            <p:nvPr/>
          </p:nvSpPr>
          <p:spPr>
            <a:xfrm>
              <a:off x="6401611" y="6242180"/>
              <a:ext cx="223935" cy="22393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 flipV="1">
              <a:off x="6513578" y="5480824"/>
              <a:ext cx="0" cy="87332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39"/>
            <p:cNvSpPr/>
            <p:nvPr/>
          </p:nvSpPr>
          <p:spPr>
            <a:xfrm>
              <a:off x="5233532" y="4973701"/>
              <a:ext cx="2560092" cy="53182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299152" y="4919448"/>
              <a:ext cx="24535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Courier" charset="0"/>
                  <a:cs typeface="Courier" charset="0"/>
                </a:rPr>
                <a:t>GREEN/BLUE INFRASTRUCTURE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Courier" charset="0"/>
                <a:cs typeface="Courier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8542172" y="2898109"/>
            <a:ext cx="2379300" cy="2036943"/>
            <a:chOff x="8465908" y="2193392"/>
            <a:chExt cx="2379300" cy="2036943"/>
          </a:xfrm>
        </p:grpSpPr>
        <p:sp>
          <p:nvSpPr>
            <p:cNvPr id="26" name="Oval 25"/>
            <p:cNvSpPr/>
            <p:nvPr/>
          </p:nvSpPr>
          <p:spPr>
            <a:xfrm>
              <a:off x="9543591" y="4006401"/>
              <a:ext cx="223935" cy="22393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>
            <a:xfrm flipV="1">
              <a:off x="9655558" y="2718775"/>
              <a:ext cx="0" cy="1390262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/>
            <p:cNvSpPr/>
            <p:nvPr/>
          </p:nvSpPr>
          <p:spPr>
            <a:xfrm>
              <a:off x="8465908" y="2243471"/>
              <a:ext cx="2379300" cy="52089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8465908" y="2193392"/>
              <a:ext cx="23793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Courier" charset="0"/>
                  <a:cs typeface="Courier" charset="0"/>
                </a:rPr>
                <a:t>AFFORDABLE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Courier" charset="0"/>
                  <a:cs typeface="Courier" charset="0"/>
                </a:rPr>
                <a:t>HOMEOWNERSHIP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Courier" charset="0"/>
                <a:cs typeface="Courier" charset="0"/>
              </a:endParaRPr>
            </a:p>
          </p:txBody>
        </p:sp>
      </p:grpSp>
      <p:sp>
        <p:nvSpPr>
          <p:cNvPr id="50" name="Title 1"/>
          <p:cNvSpPr txBox="1">
            <a:spLocks/>
          </p:cNvSpPr>
          <p:nvPr/>
        </p:nvSpPr>
        <p:spPr>
          <a:xfrm>
            <a:off x="8403021" y="6354147"/>
            <a:ext cx="3157270" cy="5038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E7E9EF">
                    <a:lumMod val="75000"/>
                  </a:srgbClr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+mj-cs"/>
              </a:rPr>
              <a:t>© THE FINANCE AUTHORITY OF NEW ORLEANS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+mj-cs"/>
              </a:rPr>
              <a:t> 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E7E9EF">
                  <a:lumMod val="75000"/>
                </a:srgbClr>
              </a:solidFill>
              <a:effectLst/>
              <a:uLnTx/>
              <a:uFillTx/>
              <a:latin typeface="Franklin Gothic Medium" panose="020B0603020102020204"/>
              <a:ea typeface="FranklinGothic URW Comp Book" charset="0"/>
              <a:cs typeface="FranklinGothic URW Comp Book" charset="0"/>
            </a:endParaRPr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11494977" y="6354147"/>
            <a:ext cx="444139" cy="5038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0EB25D-FE07-394A-9FA7-3E14FA9E717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+mj-cs"/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E7E9EF">
                  <a:lumMod val="75000"/>
                </a:srgbClr>
              </a:solidFill>
              <a:effectLst/>
              <a:uLnTx/>
              <a:uFillTx/>
              <a:latin typeface="Franklin Gothic Medium" panose="020B0603020102020204"/>
              <a:ea typeface="FranklinGothic URW Comp Book" charset="0"/>
              <a:cs typeface="FranklinGothic URW Comp Book" charset="0"/>
            </a:endParaRPr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838200" y="529633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Local market demand for green and climate related financial solutions exceeds $5 billion</a:t>
            </a:r>
          </a:p>
        </p:txBody>
      </p:sp>
    </p:spTree>
    <p:extLst>
      <p:ext uri="{BB962C8B-B14F-4D97-AF65-F5344CB8AC3E}">
        <p14:creationId xmlns:p14="http://schemas.microsoft.com/office/powerpoint/2010/main" val="121434715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FANO THEME">
      <a:dk1>
        <a:srgbClr val="485EA7"/>
      </a:dk1>
      <a:lt1>
        <a:srgbClr val="FFFFFF"/>
      </a:lt1>
      <a:dk2>
        <a:srgbClr val="173C6D"/>
      </a:dk2>
      <a:lt2>
        <a:srgbClr val="E7E9EF"/>
      </a:lt2>
      <a:accent1>
        <a:srgbClr val="F1672A"/>
      </a:accent1>
      <a:accent2>
        <a:srgbClr val="97BE49"/>
      </a:accent2>
      <a:accent3>
        <a:srgbClr val="485EA7"/>
      </a:accent3>
      <a:accent4>
        <a:srgbClr val="173C6D"/>
      </a:accent4>
      <a:accent5>
        <a:srgbClr val="C9492C"/>
      </a:accent5>
      <a:accent6>
        <a:srgbClr val="D58C2E"/>
      </a:accent6>
      <a:hlink>
        <a:srgbClr val="0563C1"/>
      </a:hlink>
      <a:folHlink>
        <a:srgbClr val="F1672A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29434</TotalTime>
  <Words>273</Words>
  <Application>Microsoft Office PowerPoint</Application>
  <PresentationFormat>Custom</PresentationFormat>
  <Paragraphs>68</Paragraphs>
  <Slides>12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1_Office Theme</vt:lpstr>
      <vt:lpstr>Making New Orleans  a Better Home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 Orleans Faces Many Economic and  Environmental Problems </vt:lpstr>
      <vt:lpstr>PowerPoint Presentation</vt:lpstr>
      <vt:lpstr>Local market demand for green and climate related financial solutions exceeds $5 billion</vt:lpstr>
      <vt:lpstr>Key Strategic ACTIONS (2019)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Samuel Santa Marina</dc:creator>
  <cp:lastModifiedBy>TECH</cp:lastModifiedBy>
  <cp:revision>299</cp:revision>
  <cp:lastPrinted>2019-02-27T20:05:48Z</cp:lastPrinted>
  <dcterms:created xsi:type="dcterms:W3CDTF">2017-11-14T18:36:15Z</dcterms:created>
  <dcterms:modified xsi:type="dcterms:W3CDTF">2019-03-07T19:16:39Z</dcterms:modified>
</cp:coreProperties>
</file>