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51" r:id="rId2"/>
    <p:sldId id="405" r:id="rId3"/>
    <p:sldId id="425" r:id="rId4"/>
    <p:sldId id="406" r:id="rId5"/>
    <p:sldId id="426" r:id="rId6"/>
    <p:sldId id="428" r:id="rId7"/>
    <p:sldId id="423" r:id="rId8"/>
    <p:sldId id="427" r:id="rId9"/>
    <p:sldId id="429" r:id="rId10"/>
    <p:sldId id="431" r:id="rId11"/>
    <p:sldId id="430" r:id="rId12"/>
    <p:sldId id="432" r:id="rId13"/>
    <p:sldId id="433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  <p15:guide id="4" orient="horz" pos="38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584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6296" autoAdjust="0"/>
  </p:normalViewPr>
  <p:slideViewPr>
    <p:cSldViewPr snapToGrid="0" snapToObjects="1" showGuides="1">
      <p:cViewPr varScale="1">
        <p:scale>
          <a:sx n="85" d="100"/>
          <a:sy n="85" d="100"/>
        </p:scale>
        <p:origin x="441" y="48"/>
      </p:cViewPr>
      <p:guideLst>
        <p:guide pos="2880"/>
        <p:guide orient="horz" pos="2184"/>
        <p:guide orient="horz"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2227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53014056560792E-2"/>
          <c:y val="0.20479043549909692"/>
          <c:w val="0.53879483881387313"/>
          <c:h val="0.6460354357992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data'!$D$3</c:f>
              <c:strCache>
                <c:ptCount val="1"/>
                <c:pt idx="0">
                  <c:v>Unemp. Rate Above NAIRU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'table data'!$B$4:$B$8</c:f>
              <c:strCache>
                <c:ptCount val="5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  <c:pt idx="4">
                  <c:v>5-year</c:v>
                </c:pt>
              </c:strCache>
            </c:strRef>
          </c:cat>
          <c:val>
            <c:numRef>
              <c:f>'table data'!$D$4:$D$8</c:f>
              <c:numCache>
                <c:formatCode>0.00</c:formatCode>
                <c:ptCount val="5"/>
                <c:pt idx="0">
                  <c:v>4.6448087431693992E-2</c:v>
                </c:pt>
                <c:pt idx="1">
                  <c:v>8.7570621468926552E-2</c:v>
                </c:pt>
                <c:pt idx="2">
                  <c:v>0.18421052631578946</c:v>
                </c:pt>
                <c:pt idx="3">
                  <c:v>0.33333333333333331</c:v>
                </c:pt>
                <c:pt idx="4">
                  <c:v>0.48742138364779874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B-422B-A2A2-B473428FD329}"/>
            </c:ext>
          </c:extLst>
        </c:ser>
        <c:ser>
          <c:idx val="1"/>
          <c:order val="1"/>
          <c:tx>
            <c:strRef>
              <c:f>'table data'!$F$3</c:f>
              <c:strCache>
                <c:ptCount val="1"/>
                <c:pt idx="0">
                  <c:v>Unemp. Rate Below NAIRU by less than 0.3</c:v>
                </c:pt>
              </c:strCache>
            </c:strRef>
          </c:tx>
          <c:spPr>
            <a:solidFill>
              <a:srgbClr val="D6ECEE"/>
            </a:solidFill>
          </c:spPr>
          <c:invertIfNegative val="0"/>
          <c:cat>
            <c:strRef>
              <c:f>'table data'!$B$4:$B$8</c:f>
              <c:strCache>
                <c:ptCount val="5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  <c:pt idx="4">
                  <c:v>5-year</c:v>
                </c:pt>
              </c:strCache>
            </c:strRef>
          </c:cat>
          <c:val>
            <c:numRef>
              <c:f>'table data'!$F$4:$F$8</c:f>
              <c:numCache>
                <c:formatCode>0.00</c:formatCode>
                <c:ptCount val="5"/>
                <c:pt idx="0">
                  <c:v>0.20689655172413793</c:v>
                </c:pt>
                <c:pt idx="1">
                  <c:v>0.44827586206896552</c:v>
                </c:pt>
                <c:pt idx="2">
                  <c:v>0.7068965517241379</c:v>
                </c:pt>
                <c:pt idx="3">
                  <c:v>0.81034482758620685</c:v>
                </c:pt>
                <c:pt idx="4">
                  <c:v>0.82758620689655171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B-422B-A2A2-B473428FD329}"/>
            </c:ext>
          </c:extLst>
        </c:ser>
        <c:ser>
          <c:idx val="2"/>
          <c:order val="2"/>
          <c:tx>
            <c:strRef>
              <c:f>'table data'!$G$3</c:f>
              <c:strCache>
                <c:ptCount val="1"/>
                <c:pt idx="0">
                  <c:v>Unemp. Rate Below NAIRU by more than 0.3</c:v>
                </c:pt>
              </c:strCache>
            </c:strRef>
          </c:tx>
          <c:spPr>
            <a:solidFill>
              <a:srgbClr val="3C8C93"/>
            </a:solidFill>
          </c:spPr>
          <c:invertIfNegative val="0"/>
          <c:cat>
            <c:strRef>
              <c:f>'table data'!$B$4:$B$8</c:f>
              <c:strCache>
                <c:ptCount val="5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  <c:pt idx="4">
                  <c:v>5-year</c:v>
                </c:pt>
              </c:strCache>
            </c:strRef>
          </c:cat>
          <c:val>
            <c:numRef>
              <c:f>'table data'!$G$4:$G$8</c:f>
              <c:numCache>
                <c:formatCode>0.00</c:formatCode>
                <c:ptCount val="5"/>
                <c:pt idx="0">
                  <c:v>0.35135135135135137</c:v>
                </c:pt>
                <c:pt idx="1">
                  <c:v>0.66023166023166024</c:v>
                </c:pt>
                <c:pt idx="2">
                  <c:v>0.84942084942084939</c:v>
                </c:pt>
                <c:pt idx="3">
                  <c:v>0.92277992277992282</c:v>
                </c:pt>
                <c:pt idx="4">
                  <c:v>0.96911196911196906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0B-422B-A2A2-B473428FD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084672"/>
        <c:axId val="133086592"/>
      </c:barChart>
      <c:lineChart>
        <c:grouping val="standard"/>
        <c:varyColors val="0"/>
        <c:ser>
          <c:idx val="3"/>
          <c:order val="3"/>
          <c:tx>
            <c:strRef>
              <c:f>'table data'!$C$3</c:f>
              <c:strCache>
                <c:ptCount val="1"/>
                <c:pt idx="0">
                  <c:v>Not Conditioned on Unemp. Rate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2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cat>
            <c:strRef>
              <c:f>'table data'!$B$4:$B$8</c:f>
              <c:strCache>
                <c:ptCount val="5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  <c:pt idx="4">
                  <c:v>5-year</c:v>
                </c:pt>
              </c:strCache>
            </c:strRef>
          </c:cat>
          <c:val>
            <c:numRef>
              <c:f>'table data'!$C$4:$C$8</c:f>
              <c:numCache>
                <c:formatCode>0.00</c:formatCode>
                <c:ptCount val="5"/>
                <c:pt idx="0">
                  <c:v>0.17569546120058566</c:v>
                </c:pt>
                <c:pt idx="1">
                  <c:v>0.33979135618479883</c:v>
                </c:pt>
                <c:pt idx="2">
                  <c:v>0.49165402124430957</c:v>
                </c:pt>
                <c:pt idx="3">
                  <c:v>0.61205564142194746</c:v>
                </c:pt>
                <c:pt idx="4">
                  <c:v>0.71496062992125986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0B-422B-A2A2-B473428FD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084672"/>
        <c:axId val="133086592"/>
      </c:lineChart>
      <c:catAx>
        <c:axId val="133084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086592"/>
        <c:crosses val="autoZero"/>
        <c:auto val="1"/>
        <c:lblAlgn val="ctr"/>
        <c:lblOffset val="100"/>
        <c:noMultiLvlLbl val="0"/>
      </c:catAx>
      <c:valAx>
        <c:axId val="13308659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numFmt formatCode="0.00" sourceLinked="0"/>
        <c:majorTickMark val="out"/>
        <c:minorTickMark val="none"/>
        <c:tickLblPos val="nextTo"/>
        <c:spPr>
          <a:ln>
            <a:noFill/>
          </a:ln>
        </c:spPr>
        <c:crossAx val="13308467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63531951710493684"/>
          <c:y val="0.22188058658118989"/>
          <c:w val="0.35555865744559356"/>
          <c:h val="0.6306415440273708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0.01352</cdr:x>
      <cdr:y>0.94043</cdr:y>
    </cdr:from>
    <cdr:to>
      <cdr:x>0.99518</cdr:x>
      <cdr:y>0.99656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170" y="5916513"/>
          <a:ext cx="8509569" cy="353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Source: Macroeconomic</a:t>
          </a:r>
          <a:r>
            <a:rPr lang="en-US" sz="1600" baseline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Advisers, LLC</a:t>
          </a:r>
          <a:endParaRPr lang="en-US" sz="1600">
            <a:solidFill>
              <a:schemeClr val="bg1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D771D080-37A6-F24B-B78D-17FAB3D256E5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7"/>
            <a:ext cx="3169920" cy="481727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7"/>
            <a:ext cx="3169920" cy="481727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9C0039FC-807A-074E-B68E-D1B873243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7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29656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29656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3E2484F9-5844-A041-990A-4DB2EC6CDB70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50800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282" y="3774693"/>
            <a:ext cx="7006280" cy="5344782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6996"/>
            <a:ext cx="3169920" cy="284206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316996"/>
            <a:ext cx="3169920" cy="284206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894D0A5C-6B8D-8740-ACDD-A40F7FCA9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j-lt"/>
        <a:ea typeface="+mn-ea"/>
        <a:cs typeface="+mn-cs"/>
      </a:defRPr>
    </a:lvl1pPr>
    <a:lvl2pPr marL="234950" indent="0" algn="l" defTabSz="914400" rtl="0" eaLnBrk="1" latinLnBrk="0" hangingPunct="1">
      <a:defRPr sz="1400" kern="1200">
        <a:solidFill>
          <a:schemeClr val="tx1"/>
        </a:solidFill>
        <a:latin typeface="+mj-lt"/>
        <a:ea typeface="+mn-ea"/>
        <a:cs typeface="+mn-cs"/>
      </a:defRPr>
    </a:lvl2pPr>
    <a:lvl3pPr marL="457200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692150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914400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46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8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19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0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7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0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60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44" cy="6864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0" y="421746"/>
            <a:ext cx="302361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729" y="1943035"/>
            <a:ext cx="5486400" cy="1446550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729" y="3586463"/>
            <a:ext cx="5486400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2607" y="6621522"/>
            <a:ext cx="18020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</a:rPr>
              <a:t>© 2018 IHS Markit. All Rights Reserved.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60728" y="3925017"/>
            <a:ext cx="3413125" cy="276999"/>
          </a:xfrm>
        </p:spPr>
        <p:txBody>
          <a:bodyPr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0" y="962025"/>
            <a:ext cx="4104163" cy="830997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08" y="1755648"/>
            <a:ext cx="4104165" cy="3139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09" y="2249424"/>
            <a:ext cx="4104165" cy="38275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97412" y="962025"/>
            <a:ext cx="3989388" cy="5114925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1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2753" y="1389888"/>
            <a:ext cx="8460170" cy="33855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57200" y="1887266"/>
            <a:ext cx="8229600" cy="4189684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5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0" y="962025"/>
            <a:ext cx="4104163" cy="830997"/>
          </a:xfr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08" y="1755648"/>
            <a:ext cx="4104165" cy="33855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09" y="2249424"/>
            <a:ext cx="4104165" cy="36862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86300" y="962025"/>
            <a:ext cx="4000500" cy="49736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82635" y="6076950"/>
            <a:ext cx="4206641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0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79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ext and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685800"/>
            <a:ext cx="9144000" cy="6172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85800"/>
            <a:ext cx="4572000" cy="6172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0" y="962025"/>
            <a:ext cx="4104163" cy="830997"/>
          </a:xfrm>
        </p:spPr>
        <p:txBody>
          <a:bodyPr wrap="square" anchor="t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08" y="1755648"/>
            <a:ext cx="4104165" cy="33855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09" y="2249424"/>
            <a:ext cx="4104165" cy="38402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2607" y="6621522"/>
            <a:ext cx="18020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</a:rPr>
              <a:t>© 2018 IHS Markit.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398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685800"/>
            <a:ext cx="9144000" cy="6172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311746"/>
            <a:ext cx="9144000" cy="30821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0" y="3700498"/>
            <a:ext cx="8416798" cy="424732"/>
          </a:xfr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08" y="4127211"/>
            <a:ext cx="8416802" cy="3139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09" y="4590288"/>
            <a:ext cx="8416799" cy="1110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62607" y="6621522"/>
            <a:ext cx="18020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</a:rPr>
              <a:t>© 2018 IHS Markit.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824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—2 line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727380"/>
            <a:ext cx="8676456" cy="969519"/>
          </a:xfrm>
          <a:prstGeom prst="rect">
            <a:avLst/>
          </a:prstGeom>
        </p:spPr>
        <p:txBody>
          <a:bodyPr wrap="square" lIns="0" rIns="90000" anchor="ctr" anchorCtr="0">
            <a:noAutofit/>
          </a:bodyPr>
          <a:lstStyle>
            <a:lvl1pPr marL="460800" indent="0">
              <a:defRPr sz="28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Long Report Title, Long Report Title, Long Report Title, Long Report Title, </a:t>
            </a:r>
          </a:p>
        </p:txBody>
      </p:sp>
      <p:sp>
        <p:nvSpPr>
          <p:cNvPr id="17" name="contactInform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846957"/>
            <a:ext cx="8677275" cy="1390433"/>
          </a:xfrm>
        </p:spPr>
        <p:txBody>
          <a:bodyPr lIns="0" tIns="0" rIns="0" bIns="0" anchor="b">
            <a:noAutofit/>
          </a:bodyPr>
          <a:lstStyle>
            <a:lvl1pPr marL="4608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First and Last Name in Bold, Title, Phone Number, first.last@ihsmarkit.com</a:t>
            </a:r>
          </a:p>
        </p:txBody>
      </p:sp>
      <p:sp>
        <p:nvSpPr>
          <p:cNvPr id="14" name="website"/>
          <p:cNvSpPr txBox="1"/>
          <p:nvPr userDrawn="1"/>
        </p:nvSpPr>
        <p:spPr>
          <a:xfrm>
            <a:off x="7524750" y="3766504"/>
            <a:ext cx="1152525" cy="276999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r>
              <a:rPr lang="en-GB" sz="1200" b="0" baseline="0" dirty="0">
                <a:solidFill>
                  <a:schemeClr val="tx2"/>
                </a:solidFill>
                <a:latin typeface="+mn-lt"/>
                <a:cs typeface="Arial" pitchFamily="34" charset="0"/>
              </a:rPr>
              <a:t>ihsmarkit.com</a:t>
            </a:r>
          </a:p>
        </p:txBody>
      </p:sp>
      <p:sp>
        <p:nvSpPr>
          <p:cNvPr id="16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7868" y="3815777"/>
            <a:ext cx="3621024" cy="246888"/>
          </a:xfrm>
        </p:spPr>
        <p:txBody>
          <a:bodyPr lIns="0">
            <a:noAutofit/>
          </a:bodyPr>
          <a:lstStyle>
            <a:lvl1pPr marL="0" indent="0">
              <a:buNone/>
              <a:defRPr sz="1200" b="0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DD Month 20YY</a:t>
            </a:r>
          </a:p>
        </p:txBody>
      </p:sp>
      <p:cxnSp>
        <p:nvCxnSpPr>
          <p:cNvPr id="18" name="grayLine"/>
          <p:cNvCxnSpPr/>
          <p:nvPr userDrawn="1"/>
        </p:nvCxnSpPr>
        <p:spPr>
          <a:xfrm>
            <a:off x="466725" y="3752638"/>
            <a:ext cx="821055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lorfulLogo" descr="image4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114" y="116632"/>
            <a:ext cx="3023366" cy="1219099"/>
          </a:xfrm>
          <a:prstGeom prst="rect">
            <a:avLst/>
          </a:prstGeom>
        </p:spPr>
      </p:pic>
      <p:sp>
        <p:nvSpPr>
          <p:cNvPr id="22" name="businessLinePlaceholder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604834"/>
            <a:ext cx="8677275" cy="304800"/>
          </a:xfrm>
        </p:spPr>
        <p:txBody>
          <a:bodyPr anchor="b"/>
          <a:lstStyle>
            <a:lvl1pPr marL="450850" indent="0">
              <a:buNone/>
              <a:defRPr sz="21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xxxxxxxxxxx</a:t>
            </a:r>
            <a:endParaRPr lang="en-US" dirty="0"/>
          </a:p>
        </p:txBody>
      </p:sp>
      <p:sp>
        <p:nvSpPr>
          <p:cNvPr id="23" name="grayLine2"/>
          <p:cNvSpPr>
            <a:spLocks noChangeShapeType="1"/>
          </p:cNvSpPr>
          <p:nvPr userDrawn="1"/>
        </p:nvSpPr>
        <p:spPr bwMode="auto">
          <a:xfrm>
            <a:off x="467544" y="1936048"/>
            <a:ext cx="820891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serviceLine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8551"/>
            <a:ext cx="8676456" cy="219456"/>
          </a:xfrm>
        </p:spPr>
        <p:txBody>
          <a:bodyPr lIns="0" tIns="0" anchor="b">
            <a:noAutofit/>
          </a:bodyPr>
          <a:lstStyle>
            <a:lvl1pPr marL="460800" indent="0"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Xxxxxx</a:t>
            </a:r>
            <a:r>
              <a:rPr lang="en-US" dirty="0"/>
              <a:t> </a:t>
            </a:r>
            <a:r>
              <a:rPr lang="en-US" dirty="0" err="1"/>
              <a:t>xxxxx</a:t>
            </a:r>
            <a:endParaRPr lang="en-US" dirty="0"/>
          </a:p>
        </p:txBody>
      </p:sp>
      <p:sp>
        <p:nvSpPr>
          <p:cNvPr id="25" name="presentationTextBox"/>
          <p:cNvSpPr txBox="1"/>
          <p:nvPr userDrawn="1"/>
        </p:nvSpPr>
        <p:spPr>
          <a:xfrm>
            <a:off x="4572000" y="1995544"/>
            <a:ext cx="4104456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Presentation</a:t>
            </a:r>
          </a:p>
        </p:txBody>
      </p:sp>
      <p:sp>
        <p:nvSpPr>
          <p:cNvPr id="15" name="copyright"/>
          <p:cNvSpPr txBox="1"/>
          <p:nvPr userDrawn="1"/>
        </p:nvSpPr>
        <p:spPr>
          <a:xfrm>
            <a:off x="0" y="6409944"/>
            <a:ext cx="1475656" cy="214164"/>
          </a:xfrm>
          <a:prstGeom prst="rect">
            <a:avLst/>
          </a:prstGeom>
          <a:noFill/>
        </p:spPr>
        <p:txBody>
          <a:bodyPr wrap="none" lIns="468000" tIns="0" rIns="0" bIns="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aseline="0" dirty="0">
                <a:solidFill>
                  <a:schemeClr val="tx2"/>
                </a:solidFill>
                <a:latin typeface="+mn-lt"/>
              </a:rPr>
              <a:t>© 2018 IHS Markit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0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1600" b="1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4942" y="6549185"/>
            <a:ext cx="411858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acqusition">
            <a:extLst>
              <a:ext uri="{FF2B5EF4-FFF2-40B4-BE49-F238E27FC236}">
                <a16:creationId xmlns:a16="http://schemas.microsoft.com/office/drawing/2014/main" id="{FF8859E4-6ACB-4554-8571-3C4AFEAF0C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03" y="267634"/>
            <a:ext cx="1402720" cy="2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2753" y="1389888"/>
            <a:ext cx="8460170" cy="33855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5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44" cy="6864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41" y="2869349"/>
            <a:ext cx="5943600" cy="553998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242" y="3570649"/>
            <a:ext cx="5943600" cy="33855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8" y="42339"/>
            <a:ext cx="1499616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62607" y="6621522"/>
            <a:ext cx="1752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2018 IHS Markit.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44" cy="6864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1" y="41896"/>
            <a:ext cx="1499616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41" y="2869349"/>
            <a:ext cx="5943600" cy="553998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242" y="3570649"/>
            <a:ext cx="5943600" cy="33855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2607" y="6621522"/>
            <a:ext cx="18020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</a:rPr>
              <a:t>© 2018 IHS Markit.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60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753" y="1884363"/>
            <a:ext cx="4116772" cy="4192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151" y="1884363"/>
            <a:ext cx="4116772" cy="4192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0" y="962025"/>
            <a:ext cx="8456214" cy="461665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07" y="1389888"/>
            <a:ext cx="8458200" cy="33855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09" y="1884363"/>
            <a:ext cx="4104165" cy="4192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3" y="1884363"/>
            <a:ext cx="4115511" cy="4192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710" y="962025"/>
            <a:ext cx="4104163" cy="461665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08" y="1389888"/>
            <a:ext cx="4104165" cy="33855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09" y="1884363"/>
            <a:ext cx="4104165" cy="4192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413" y="1389888"/>
            <a:ext cx="4115511" cy="33855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3" y="1884363"/>
            <a:ext cx="4115511" cy="4192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13" y="962025"/>
            <a:ext cx="4115511" cy="461665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99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 with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0" y="962025"/>
            <a:ext cx="4104163" cy="830997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08" y="1755648"/>
            <a:ext cx="4104165" cy="33855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09" y="2249424"/>
            <a:ext cx="4104165" cy="38402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413" y="1755648"/>
            <a:ext cx="4115511" cy="33855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3" y="2249424"/>
            <a:ext cx="4115511" cy="38402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13" y="962025"/>
            <a:ext cx="4115511" cy="830997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271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6"/>
            <a:ext cx="9153144" cy="689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8" y="42339"/>
            <a:ext cx="1499616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752" y="961011"/>
            <a:ext cx="8460171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53" y="1887266"/>
            <a:ext cx="8460170" cy="4189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942" y="270195"/>
            <a:ext cx="41185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704619B-9823-F845-874B-2390AC99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62607" y="6621522"/>
            <a:ext cx="1752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</a:rPr>
              <a:t>© 2018 IHS Markit.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73" r:id="rId5"/>
    <p:sldLayoutId id="2147483664" r:id="rId6"/>
    <p:sldLayoutId id="2147483665" r:id="rId7"/>
    <p:sldLayoutId id="2147483674" r:id="rId8"/>
    <p:sldLayoutId id="2147483680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66" r:id="rId15"/>
    <p:sldLayoutId id="2147483667" r:id="rId16"/>
    <p:sldLayoutId id="2147483681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tabLst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1730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.HelveticaNeueDeskInterface-Regular" charset="0"/>
        <a:buChar char="&gt;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15938" indent="-1714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.HelveticaNeueDeskInterface-Regular" charset="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606" userDrawn="1">
          <p15:clr>
            <a:srgbClr val="F26B43"/>
          </p15:clr>
        </p15:guide>
        <p15:guide id="4" orient="horz" pos="1187" userDrawn="1">
          <p15:clr>
            <a:srgbClr val="F26B43"/>
          </p15:clr>
        </p15:guide>
        <p15:guide id="7" orient="horz" pos="3828" userDrawn="1">
          <p15:clr>
            <a:srgbClr val="F26B43"/>
          </p15:clr>
        </p15:guide>
        <p15:guide id="8" orient="horz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2727380"/>
            <a:ext cx="8892600" cy="969519"/>
          </a:xfrm>
          <a:noFill/>
        </p:spPr>
        <p:txBody>
          <a:bodyPr/>
          <a:lstStyle/>
          <a:p>
            <a:r>
              <a:rPr lang="en-GB" sz="3600" dirty="0"/>
              <a:t>How will the expansion end?</a:t>
            </a:r>
            <a:br>
              <a:rPr lang="en-GB" sz="3600" dirty="0"/>
            </a:b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4870707"/>
            <a:ext cx="8915400" cy="1390433"/>
          </a:xfrm>
        </p:spPr>
        <p:txBody>
          <a:bodyPr/>
          <a:lstStyle/>
          <a:p>
            <a:r>
              <a:rPr lang="en-US" b="1" dirty="0"/>
              <a:t>Chris Varvares</a:t>
            </a:r>
          </a:p>
          <a:p>
            <a:r>
              <a:rPr lang="en-US" dirty="0"/>
              <a:t>VP and Co-Head of US Economics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en-US" dirty="0"/>
              <a:t>June 2018</a:t>
            </a:r>
          </a:p>
        </p:txBody>
      </p:sp>
      <p:pic>
        <p:nvPicPr>
          <p:cNvPr id="2050" name="Picture 2" descr="acqu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4" y="498763"/>
            <a:ext cx="2752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8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F01CD-AF28-4303-BF2E-832FC23EE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" t="2860" r="10743" b="1436"/>
          <a:stretch/>
        </p:blipFill>
        <p:spPr>
          <a:xfrm>
            <a:off x="249528" y="1409699"/>
            <a:ext cx="8803937" cy="5063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2" y="961011"/>
            <a:ext cx="8460171" cy="461665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Risk of overheating - Boom/Bust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9F5582-78D6-4A6C-99BB-B113D2C8B56C}"/>
              </a:ext>
            </a:extLst>
          </p:cNvPr>
          <p:cNvSpPr/>
          <p:nvPr/>
        </p:nvSpPr>
        <p:spPr>
          <a:xfrm>
            <a:off x="3201712" y="3807269"/>
            <a:ext cx="1381125" cy="11286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6A599-07DB-4F06-AE6C-24A6F4570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68" t="3968" r="9524" b="1767"/>
          <a:stretch/>
        </p:blipFill>
        <p:spPr>
          <a:xfrm>
            <a:off x="-126654" y="1437380"/>
            <a:ext cx="9169821" cy="5017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2" y="961011"/>
            <a:ext cx="8460171" cy="461665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Risk of overheating - Boom/Bust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4C0A7-8E7A-4AF7-BDC0-3A1083525C60}"/>
              </a:ext>
            </a:extLst>
          </p:cNvPr>
          <p:cNvSpPr txBox="1"/>
          <p:nvPr/>
        </p:nvSpPr>
        <p:spPr>
          <a:xfrm>
            <a:off x="3700016" y="2982724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6584"/>
                </a:solidFill>
              </a:rPr>
              <a:t>10-yr T-note yield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D8C6A-20CC-42D4-A738-AEDF3FC01D3E}"/>
              </a:ext>
            </a:extLst>
          </p:cNvPr>
          <p:cNvSpPr txBox="1"/>
          <p:nvPr/>
        </p:nvSpPr>
        <p:spPr>
          <a:xfrm>
            <a:off x="2033141" y="5241490"/>
            <a:ext cx="153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6584"/>
                </a:solidFill>
              </a:rPr>
              <a:t>Fed funds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0F06B-4841-4B5E-ABEC-1D15CB8B830D}"/>
              </a:ext>
            </a:extLst>
          </p:cNvPr>
          <p:cNvSpPr txBox="1"/>
          <p:nvPr/>
        </p:nvSpPr>
        <p:spPr>
          <a:xfrm>
            <a:off x="3910432" y="4821828"/>
            <a:ext cx="134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6584"/>
                </a:solidFill>
              </a:rPr>
              <a:t>2-yr yield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34CBB-CDA7-48EC-970D-E3CF1DF37682}"/>
              </a:ext>
            </a:extLst>
          </p:cNvPr>
          <p:cNvSpPr txBox="1"/>
          <p:nvPr/>
        </p:nvSpPr>
        <p:spPr>
          <a:xfrm>
            <a:off x="7506716" y="1437380"/>
            <a:ext cx="1536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26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72B20E-9877-420E-8133-BD15F81DA621}"/>
              </a:ext>
            </a:extLst>
          </p:cNvPr>
          <p:cNvCxnSpPr>
            <a:cxnSpLocks/>
          </p:cNvCxnSpPr>
          <p:nvPr/>
        </p:nvCxnSpPr>
        <p:spPr>
          <a:xfrm flipH="1">
            <a:off x="4433232" y="3323060"/>
            <a:ext cx="277536" cy="469612"/>
          </a:xfrm>
          <a:prstGeom prst="straightConnector1">
            <a:avLst/>
          </a:prstGeom>
          <a:ln w="28575">
            <a:solidFill>
              <a:srgbClr val="0265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8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0E1A3-73AB-4A4C-B10D-9E57A542B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1" t="2775" r="10262" b="4016"/>
          <a:stretch/>
        </p:blipFill>
        <p:spPr>
          <a:xfrm>
            <a:off x="199176" y="1422675"/>
            <a:ext cx="8772808" cy="4914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2" y="961011"/>
            <a:ext cx="8460171" cy="461665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Risk of overheating - Boom/Bust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4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6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expansions typically 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53" y="1601516"/>
            <a:ext cx="8460170" cy="4189684"/>
          </a:xfrm>
        </p:spPr>
        <p:txBody>
          <a:bodyPr/>
          <a:lstStyle/>
          <a:p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Bubbles build and burst</a:t>
            </a:r>
          </a:p>
          <a:p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Supply/commodity price shocks</a:t>
            </a:r>
          </a:p>
          <a:p>
            <a:pPr lvl="0">
              <a:defRPr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minefield/meltdown </a:t>
            </a:r>
          </a:p>
          <a:p>
            <a:pPr lvl="0">
              <a:defRPr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Policy mistakes</a:t>
            </a:r>
          </a:p>
          <a:p>
            <a:pPr marL="457200" lvl="2" indent="-285750">
              <a:spcBef>
                <a:spcPts val="1800"/>
              </a:spcBef>
              <a:spcAft>
                <a:spcPct val="150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Fed tightens too little at first and then too aggressively …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or too fast or imposes credit controls</a:t>
            </a:r>
          </a:p>
          <a:p>
            <a:pPr marL="457200" lvl="2" indent="-285750">
              <a:spcBef>
                <a:spcPts val="1800"/>
              </a:spcBef>
              <a:spcAft>
                <a:spcPct val="150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Ill-timed fiscal stimulus or austerity </a:t>
            </a:r>
          </a:p>
          <a:p>
            <a:pPr lvl="0">
              <a:defRPr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War &amp; pestilence (tsunamis too)</a:t>
            </a:r>
          </a:p>
          <a:p>
            <a:pPr lvl="0">
              <a:defRPr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Interdependent risks – overlay multiple causes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primary concerns today…among several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15" y="1591991"/>
            <a:ext cx="8460170" cy="4189684"/>
          </a:xfrm>
        </p:spPr>
        <p:txBody>
          <a:bodyPr/>
          <a:lstStyle/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search of a Unicorn</a:t>
            </a:r>
            <a:b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likelihood of achieving a “soft landing from below” whereby the unemployment rate rises gradually to its sustainable rate</a:t>
            </a:r>
            <a:b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Risk of overheating</a:t>
            </a:r>
            <a:b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a result of adding considerable fiscal stimulus when the economy is already at full employment and growing above trend, unemployment rate could decline to 3%.</a:t>
            </a:r>
          </a:p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Trade-related uncertainty</a:t>
            </a:r>
            <a:b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Uncertainty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surrounding trade/tariff war stifles risk taking and leads to materially slower growth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8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CB01FB-62DD-458C-9264-C522D9ED6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" r="11859"/>
          <a:stretch/>
        </p:blipFill>
        <p:spPr>
          <a:xfrm>
            <a:off x="144854" y="1295400"/>
            <a:ext cx="8772809" cy="5238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2" y="961011"/>
            <a:ext cx="8460171" cy="461665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In search of a Unicorn…”</a:t>
            </a:r>
            <a:r>
              <a:rPr lang="en-US" i="1" dirty="0">
                <a:latin typeface="Segoe UI Semibold" panose="020B0702040204020203" pitchFamily="34" charset="0"/>
              </a:rPr>
              <a:t>soft landing from below</a:t>
            </a:r>
            <a:r>
              <a:rPr lang="en-US" dirty="0">
                <a:latin typeface="Segoe UI Semibold" panose="020B0702040204020203" pitchFamily="34" charset="0"/>
              </a:rPr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BA2A7-90A3-44F1-B877-C705E6D86C7E}"/>
              </a:ext>
            </a:extLst>
          </p:cNvPr>
          <p:cNvSpPr txBox="1"/>
          <p:nvPr/>
        </p:nvSpPr>
        <p:spPr>
          <a:xfrm>
            <a:off x="3130064" y="2270390"/>
            <a:ext cx="259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6584"/>
                </a:solidFill>
              </a:rPr>
              <a:t>Unemployment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4C0A7-8E7A-4AF7-BDC0-3A1083525C60}"/>
              </a:ext>
            </a:extLst>
          </p:cNvPr>
          <p:cNvSpPr txBox="1"/>
          <p:nvPr/>
        </p:nvSpPr>
        <p:spPr>
          <a:xfrm>
            <a:off x="4229992" y="4339720"/>
            <a:ext cx="10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6584"/>
                </a:solidFill>
              </a:rPr>
              <a:t>NAIRU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86BEC9-2A19-402B-B5E4-6CFF717D4565}"/>
              </a:ext>
            </a:extLst>
          </p:cNvPr>
          <p:cNvCxnSpPr>
            <a:cxnSpLocks/>
          </p:cNvCxnSpPr>
          <p:nvPr/>
        </p:nvCxnSpPr>
        <p:spPr>
          <a:xfrm flipV="1">
            <a:off x="4582837" y="4073020"/>
            <a:ext cx="77512" cy="299322"/>
          </a:xfrm>
          <a:prstGeom prst="straightConnector1">
            <a:avLst/>
          </a:prstGeom>
          <a:ln w="28575">
            <a:solidFill>
              <a:srgbClr val="02658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651BBB-7D90-43C9-A28A-A87DCC3F8042}"/>
              </a:ext>
            </a:extLst>
          </p:cNvPr>
          <p:cNvSpPr txBox="1"/>
          <p:nvPr/>
        </p:nvSpPr>
        <p:spPr>
          <a:xfrm>
            <a:off x="8087617" y="4187676"/>
            <a:ext cx="10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23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4C762C-C3A9-4139-B386-86A86145A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25704"/>
              </p:ext>
            </p:extLst>
          </p:nvPr>
        </p:nvGraphicFramePr>
        <p:xfrm>
          <a:off x="562867" y="828675"/>
          <a:ext cx="7712075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2" y="961011"/>
            <a:ext cx="8460171" cy="830997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Recession Probabilities by “Maturity” of Expansion</a:t>
            </a:r>
            <a:br>
              <a:rPr lang="en-US" dirty="0">
                <a:latin typeface="Segoe UI Semibold" panose="020B0702040204020203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BA2A7-90A3-44F1-B877-C705E6D86C7E}"/>
              </a:ext>
            </a:extLst>
          </p:cNvPr>
          <p:cNvSpPr txBox="1"/>
          <p:nvPr/>
        </p:nvSpPr>
        <p:spPr>
          <a:xfrm>
            <a:off x="677167" y="6105525"/>
            <a:ext cx="8250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Histogram includes monthly data from January 1949 to December 2015; diamonds indicate unconditional ex post probability of a recession occurring within specified interval.</a:t>
            </a:r>
          </a:p>
        </p:txBody>
      </p:sp>
    </p:spTree>
    <p:extLst>
      <p:ext uri="{BB962C8B-B14F-4D97-AF65-F5344CB8AC3E}">
        <p14:creationId xmlns:p14="http://schemas.microsoft.com/office/powerpoint/2010/main" val="356839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it be different this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53" y="1601516"/>
            <a:ext cx="8460170" cy="4189684"/>
          </a:xfrm>
        </p:spPr>
        <p:txBody>
          <a:bodyPr/>
          <a:lstStyle/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Uncertainty about the NAIRU</a:t>
            </a:r>
            <a:b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sustainable rate of unemployment could have declined to 4% or below, in which case no, or less of a rise in the unemployment rate will be required going forward. </a:t>
            </a:r>
          </a:p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Inflation is near target</a:t>
            </a:r>
            <a:b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So, having the unemployment rate below the NAIRU for some period is less pressing than when inflation was running well above 2%. Fed can proceed slowly.</a:t>
            </a:r>
          </a:p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flatter Phillips Curve</a:t>
            </a:r>
            <a:b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Phillips curve has flattened so there will be less upward pressure on inflation for any negative unemployment gap.  The Fed can proceed slowly.</a:t>
            </a: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5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Boom/Bust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6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overheating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15" y="1601516"/>
            <a:ext cx="8460170" cy="4189684"/>
          </a:xfrm>
        </p:spPr>
        <p:txBody>
          <a:bodyPr/>
          <a:lstStyle/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Huge stimulus at full employment</a:t>
            </a:r>
            <a:b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Economy is already operating near “full employment” or even beyond and growing above trend. The TCJA and BBA 2018 add roughly $400b to the annual deficit averaged over 2018–2019!</a:t>
            </a:r>
          </a:p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Throw in some positive animal spirits</a:t>
            </a:r>
            <a:b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a business-friendly president, aggressive deregulation, large corporate and moderate personal tax cuts, a surge of positive sentiment or “animal spirits” could spell an emerging boom.</a:t>
            </a:r>
          </a:p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Would bond-market vigilantes and the Fed spoil the party?</a:t>
            </a:r>
            <a:b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Sharp increases in yields and a “crack” in asset markets could spell B-O-O-M---B-U-S-T</a:t>
            </a: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3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451274-3D13-4FE8-B612-6080E91F5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" t="3223" r="11275"/>
          <a:stretch/>
        </p:blipFill>
        <p:spPr>
          <a:xfrm>
            <a:off x="162962" y="1422675"/>
            <a:ext cx="8809022" cy="5126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2" y="961011"/>
            <a:ext cx="8460171" cy="461665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Risk of overheating - Boom/Bust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5A7945-61DD-4B95-A1B9-7F9030B611BA}"/>
              </a:ext>
            </a:extLst>
          </p:cNvPr>
          <p:cNvCxnSpPr/>
          <p:nvPr/>
        </p:nvCxnSpPr>
        <p:spPr>
          <a:xfrm>
            <a:off x="923925" y="4073365"/>
            <a:ext cx="72675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4186DFB-DA54-40CA-9973-CBAE1309D22D}"/>
              </a:ext>
            </a:extLst>
          </p:cNvPr>
          <p:cNvSpPr/>
          <p:nvPr/>
        </p:nvSpPr>
        <p:spPr>
          <a:xfrm>
            <a:off x="3038475" y="2790825"/>
            <a:ext cx="1381125" cy="11286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HSM Theme">
      <a:dk1>
        <a:srgbClr val="000000"/>
      </a:dk1>
      <a:lt1>
        <a:srgbClr val="FFFFFF"/>
      </a:lt1>
      <a:dk2>
        <a:srgbClr val="4B4B4B"/>
      </a:dk2>
      <a:lt2>
        <a:srgbClr val="999999"/>
      </a:lt2>
      <a:accent1>
        <a:srgbClr val="00B140"/>
      </a:accent1>
      <a:accent2>
        <a:srgbClr val="B8B7B8"/>
      </a:accent2>
      <a:accent3>
        <a:srgbClr val="008E89"/>
      </a:accent3>
      <a:accent4>
        <a:srgbClr val="97D700"/>
      </a:accent4>
      <a:accent5>
        <a:srgbClr val="00A9E0"/>
      </a:accent5>
      <a:accent6>
        <a:srgbClr val="FF8F1C"/>
      </a:accent6>
      <a:hlink>
        <a:srgbClr val="0066B3"/>
      </a:hlink>
      <a:folHlink>
        <a:srgbClr val="830065"/>
      </a:folHlink>
    </a:clrScheme>
    <a:fontScheme name="Office Theme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HSM Purple">
      <a:srgbClr val="830065"/>
    </a:custClr>
    <a:custClr name="IHSM Orig Red 3">
      <a:srgbClr val="F7BFAD"/>
    </a:custClr>
    <a:custClr name="IHSM Red">
      <a:srgbClr val="F4364C"/>
    </a:custClr>
    <a:custClr name="IHSM Blue 30">
      <a:srgbClr val="B2E5F6"/>
    </a:custClr>
    <a:custClr name="IHSM Orig Blue">
      <a:srgbClr val="0066B3"/>
    </a:custClr>
    <a:custClr name="IHSM Orig Yellow">
      <a:srgbClr val="FFD200"/>
    </a:custClr>
    <a:custClr name="IHSM Orig Gray 1">
      <a:srgbClr val="707C8A"/>
    </a:custClr>
    <a:custClr name="IHSM Orig Gray 2">
      <a:srgbClr val="D8DCD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9831</TotalTime>
  <Words>202</Words>
  <Application>Microsoft Office PowerPoint</Application>
  <PresentationFormat>On-screen Show (4:3)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.HelveticaNeueDeskInterface-Regular</vt:lpstr>
      <vt:lpstr>Arial</vt:lpstr>
      <vt:lpstr>Calibri</vt:lpstr>
      <vt:lpstr>Calibri Light</vt:lpstr>
      <vt:lpstr>Segoe UI</vt:lpstr>
      <vt:lpstr>Segoe UI Semibold</vt:lpstr>
      <vt:lpstr>Verdana</vt:lpstr>
      <vt:lpstr>Office Theme</vt:lpstr>
      <vt:lpstr>How will the expansion end? </vt:lpstr>
      <vt:lpstr>How do expansions typically end?</vt:lpstr>
      <vt:lpstr>Three primary concerns today…among several</vt:lpstr>
      <vt:lpstr>In search of a Unicorn…”soft landing from below”</vt:lpstr>
      <vt:lpstr>Recession Probabilities by “Maturity” of Expansion </vt:lpstr>
      <vt:lpstr>Could it be different this time?</vt:lpstr>
      <vt:lpstr>The Boom/Bust Scenario</vt:lpstr>
      <vt:lpstr>Risk of overheating</vt:lpstr>
      <vt:lpstr>Risk of overheating - Boom/Bust</vt:lpstr>
      <vt:lpstr>Risk of overheating - Boom/Bust</vt:lpstr>
      <vt:lpstr>Risk of overheating - Boom/Bust</vt:lpstr>
      <vt:lpstr>Risk of overheating - Boom/Bust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Varvares</cp:lastModifiedBy>
  <cp:revision>561</cp:revision>
  <cp:lastPrinted>2018-02-14T00:09:15Z</cp:lastPrinted>
  <dcterms:created xsi:type="dcterms:W3CDTF">2016-07-05T18:26:51Z</dcterms:created>
  <dcterms:modified xsi:type="dcterms:W3CDTF">2018-06-07T12:21:46Z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</vt:lpwstr>
  </property>
  <property fmtid="{D5CDD505-2E9C-101B-9397-08002B2CF9AE}" pid="3" name="Offisync_UniqueId">
    <vt:lpwstr>46137</vt:lpwstr>
  </property>
  <property fmtid="{D5CDD505-2E9C-101B-9397-08002B2CF9AE}" pid="4" name="Jive_VersionGuid">
    <vt:lpwstr>86b0341f-b40a-4888-97c0-7b66ce96608f</vt:lpwstr>
  </property>
  <property fmtid="{D5CDD505-2E9C-101B-9397-08002B2CF9AE}" pid="5" name="Offisync_ServerID">
    <vt:lpwstr>4c14fbaa-e118-4c03-a0c6-15a5fee77a0a</vt:lpwstr>
  </property>
  <property fmtid="{D5CDD505-2E9C-101B-9397-08002B2CF9AE}" pid="6" name="Offisync_ProviderInitializationData">
    <vt:lpwstr>https://mysource.ihs.com</vt:lpwstr>
  </property>
  <property fmtid="{D5CDD505-2E9C-101B-9397-08002B2CF9AE}" pid="7" name="Jive_LatestUserAccountName">
    <vt:lpwstr>VIU51090</vt:lpwstr>
  </property>
</Properties>
</file>