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51" r:id="rId3"/>
    <p:sldId id="325" r:id="rId4"/>
    <p:sldId id="327" r:id="rId5"/>
    <p:sldId id="328" r:id="rId6"/>
    <p:sldId id="329" r:id="rId7"/>
    <p:sldId id="342" r:id="rId8"/>
    <p:sldId id="339" r:id="rId9"/>
    <p:sldId id="330" r:id="rId10"/>
    <p:sldId id="332" r:id="rId11"/>
    <p:sldId id="334" r:id="rId12"/>
    <p:sldId id="338" r:id="rId13"/>
    <p:sldId id="345" r:id="rId14"/>
    <p:sldId id="335" r:id="rId15"/>
    <p:sldId id="350" r:id="rId16"/>
    <p:sldId id="348" r:id="rId17"/>
    <p:sldId id="341" r:id="rId18"/>
    <p:sldId id="268" r:id="rId19"/>
    <p:sldId id="340" r:id="rId20"/>
    <p:sldId id="352" r:id="rId21"/>
    <p:sldId id="336" r:id="rId22"/>
    <p:sldId id="33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CCECFF"/>
    <a:srgbClr val="F0DEE7"/>
    <a:srgbClr val="D5F9F6"/>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99" d="100"/>
          <a:sy n="99" d="100"/>
        </p:scale>
        <p:origin x="72" y="7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1D5B55-4B7A-4721-80CE-A7A09010BF7A}" type="datetimeFigureOut">
              <a:rPr lang="en-US" smtClean="0"/>
              <a:t>6/5/2018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AA5F79-EBD7-4954-A1DA-AFF1CC709BEA}" type="slidenum">
              <a:rPr lang="en-US" smtClean="0"/>
              <a:t>‹#›</a:t>
            </a:fld>
            <a:endParaRPr lang="en-US"/>
          </a:p>
        </p:txBody>
      </p:sp>
    </p:spTree>
    <p:extLst>
      <p:ext uri="{BB962C8B-B14F-4D97-AF65-F5344CB8AC3E}">
        <p14:creationId xmlns:p14="http://schemas.microsoft.com/office/powerpoint/2010/main" val="3802480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04455-B408-4597-AF2D-5AAD947C4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A9A18C-9267-4A6C-A6D1-D82E36E5B9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A3DC0D-C429-442D-B8ED-AFFCDAC91020}"/>
              </a:ext>
            </a:extLst>
          </p:cNvPr>
          <p:cNvSpPr>
            <a:spLocks noGrp="1"/>
          </p:cNvSpPr>
          <p:nvPr>
            <p:ph type="dt" sz="half" idx="10"/>
          </p:nvPr>
        </p:nvSpPr>
        <p:spPr/>
        <p:txBody>
          <a:bodyPr/>
          <a:lstStyle/>
          <a:p>
            <a:fld id="{D22EBB59-1142-49A9-9471-5C4195B9CE8E}" type="datetime1">
              <a:rPr lang="en-US" smtClean="0"/>
              <a:t>6/5/2018</a:t>
            </a:fld>
            <a:endParaRPr lang="en-US"/>
          </a:p>
        </p:txBody>
      </p:sp>
      <p:sp>
        <p:nvSpPr>
          <p:cNvPr id="5" name="Footer Placeholder 4">
            <a:extLst>
              <a:ext uri="{FF2B5EF4-FFF2-40B4-BE49-F238E27FC236}">
                <a16:creationId xmlns:a16="http://schemas.microsoft.com/office/drawing/2014/main" id="{139A9ED5-F345-49F3-9BC3-D600D28162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DE7ED5-F52E-4F92-B6CC-E69E4AABBBDD}"/>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353798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53D8B-07F1-4A79-99EB-22F07C4761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4B9775-3777-43E4-BF49-4ADB07E2449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5ACF14-F372-4DDF-B81D-F4DD1B697F43}"/>
              </a:ext>
            </a:extLst>
          </p:cNvPr>
          <p:cNvSpPr>
            <a:spLocks noGrp="1"/>
          </p:cNvSpPr>
          <p:nvPr>
            <p:ph type="dt" sz="half" idx="10"/>
          </p:nvPr>
        </p:nvSpPr>
        <p:spPr/>
        <p:txBody>
          <a:bodyPr/>
          <a:lstStyle/>
          <a:p>
            <a:fld id="{33B5D5D1-08A3-4642-A649-AFCCE840A82B}" type="datetime1">
              <a:rPr lang="en-US" smtClean="0"/>
              <a:t>6/5/2018</a:t>
            </a:fld>
            <a:endParaRPr lang="en-US"/>
          </a:p>
        </p:txBody>
      </p:sp>
      <p:sp>
        <p:nvSpPr>
          <p:cNvPr id="5" name="Footer Placeholder 4">
            <a:extLst>
              <a:ext uri="{FF2B5EF4-FFF2-40B4-BE49-F238E27FC236}">
                <a16:creationId xmlns:a16="http://schemas.microsoft.com/office/drawing/2014/main" id="{85EE9D0F-3DFF-45E3-8C33-D39A2440F9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B21608-C327-4C00-8ADE-DF948FA5D973}"/>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404894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D9088B-C595-4C42-81C7-BEB8E239A1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47A570-4146-4713-B5FF-2EC74A5988E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C67B50-8E53-4ECB-87A8-B2102ABF8CA9}"/>
              </a:ext>
            </a:extLst>
          </p:cNvPr>
          <p:cNvSpPr>
            <a:spLocks noGrp="1"/>
          </p:cNvSpPr>
          <p:nvPr>
            <p:ph type="dt" sz="half" idx="10"/>
          </p:nvPr>
        </p:nvSpPr>
        <p:spPr/>
        <p:txBody>
          <a:bodyPr/>
          <a:lstStyle/>
          <a:p>
            <a:fld id="{F8EE925A-E50B-423B-AD5D-9B713578F48E}" type="datetime1">
              <a:rPr lang="en-US" smtClean="0"/>
              <a:t>6/5/2018</a:t>
            </a:fld>
            <a:endParaRPr lang="en-US"/>
          </a:p>
        </p:txBody>
      </p:sp>
      <p:sp>
        <p:nvSpPr>
          <p:cNvPr id="5" name="Footer Placeholder 4">
            <a:extLst>
              <a:ext uri="{FF2B5EF4-FFF2-40B4-BE49-F238E27FC236}">
                <a16:creationId xmlns:a16="http://schemas.microsoft.com/office/drawing/2014/main" id="{76843E1E-1BE4-4710-ABF1-79B177E93C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F40E4D-8548-4019-AAF3-208F806149B8}"/>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52420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7BB08-BE57-41D2-981B-E324C8EB3A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35B5AB-282B-4329-AA55-40E5C94CB15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6746AD-FEB3-4D0B-9504-6851AF37802C}"/>
              </a:ext>
            </a:extLst>
          </p:cNvPr>
          <p:cNvSpPr>
            <a:spLocks noGrp="1"/>
          </p:cNvSpPr>
          <p:nvPr>
            <p:ph type="dt" sz="half" idx="10"/>
          </p:nvPr>
        </p:nvSpPr>
        <p:spPr/>
        <p:txBody>
          <a:bodyPr/>
          <a:lstStyle/>
          <a:p>
            <a:fld id="{669D2279-F453-48D3-8425-2B5622C7DE80}" type="datetime1">
              <a:rPr lang="en-US" smtClean="0"/>
              <a:t>6/5/2018</a:t>
            </a:fld>
            <a:endParaRPr lang="en-US"/>
          </a:p>
        </p:txBody>
      </p:sp>
      <p:sp>
        <p:nvSpPr>
          <p:cNvPr id="5" name="Footer Placeholder 4">
            <a:extLst>
              <a:ext uri="{FF2B5EF4-FFF2-40B4-BE49-F238E27FC236}">
                <a16:creationId xmlns:a16="http://schemas.microsoft.com/office/drawing/2014/main" id="{6A8BD9D1-CC0E-4800-A542-C11C49227C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27626C-01C0-474D-A569-EF2306EC17F2}"/>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296262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4B43C-6610-4A17-8D3F-CD9FC6D826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0C2340-4B13-40B7-812D-174F7D0DAD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6F8B3B-3186-43FA-B0C5-404BE95A8B62}"/>
              </a:ext>
            </a:extLst>
          </p:cNvPr>
          <p:cNvSpPr>
            <a:spLocks noGrp="1"/>
          </p:cNvSpPr>
          <p:nvPr>
            <p:ph type="dt" sz="half" idx="10"/>
          </p:nvPr>
        </p:nvSpPr>
        <p:spPr/>
        <p:txBody>
          <a:bodyPr/>
          <a:lstStyle/>
          <a:p>
            <a:fld id="{7FD14977-30F3-4A11-B400-3251DB025C3A}" type="datetime1">
              <a:rPr lang="en-US" smtClean="0"/>
              <a:t>6/5/2018</a:t>
            </a:fld>
            <a:endParaRPr lang="en-US"/>
          </a:p>
        </p:txBody>
      </p:sp>
      <p:sp>
        <p:nvSpPr>
          <p:cNvPr id="5" name="Footer Placeholder 4">
            <a:extLst>
              <a:ext uri="{FF2B5EF4-FFF2-40B4-BE49-F238E27FC236}">
                <a16:creationId xmlns:a16="http://schemas.microsoft.com/office/drawing/2014/main" id="{79412043-273D-48CB-A34D-4E18E13E7A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3A7F63-6D07-4F17-A1EF-0E4D67731430}"/>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598380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90EA3-67C5-4E9C-8E5D-FE9C34DC16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BF9A1B-D8C9-46BA-806D-68214E4F356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44E0AB-6A7B-4D1A-96EB-6A92A9584C8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3BBEB1-ADF3-4EFF-A8E0-38B40554BFE9}"/>
              </a:ext>
            </a:extLst>
          </p:cNvPr>
          <p:cNvSpPr>
            <a:spLocks noGrp="1"/>
          </p:cNvSpPr>
          <p:nvPr>
            <p:ph type="dt" sz="half" idx="10"/>
          </p:nvPr>
        </p:nvSpPr>
        <p:spPr/>
        <p:txBody>
          <a:bodyPr/>
          <a:lstStyle/>
          <a:p>
            <a:fld id="{C94341C8-F12D-4362-BECE-A4BCF4E74113}" type="datetime1">
              <a:rPr lang="en-US" smtClean="0"/>
              <a:t>6/5/2018</a:t>
            </a:fld>
            <a:endParaRPr lang="en-US"/>
          </a:p>
        </p:txBody>
      </p:sp>
      <p:sp>
        <p:nvSpPr>
          <p:cNvPr id="6" name="Footer Placeholder 5">
            <a:extLst>
              <a:ext uri="{FF2B5EF4-FFF2-40B4-BE49-F238E27FC236}">
                <a16:creationId xmlns:a16="http://schemas.microsoft.com/office/drawing/2014/main" id="{7242C228-2F58-40F2-AF23-52A8024140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2BEC84-64F9-4EF1-80C9-73B24C5613F2}"/>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426630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55DBB-623E-4263-A0A2-F15142F8C3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B404C5-E548-44A1-BFDA-BC98E5A392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F52A202-E2D7-4B14-832D-B1F296232B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FB7B7F-8C77-4D6D-8DAD-FF77170245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5442BD8-2D38-4CCD-8B61-F819C4BE44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65FF19-3E03-48D7-B9B5-CD34A35B6B44}"/>
              </a:ext>
            </a:extLst>
          </p:cNvPr>
          <p:cNvSpPr>
            <a:spLocks noGrp="1"/>
          </p:cNvSpPr>
          <p:nvPr>
            <p:ph type="dt" sz="half" idx="10"/>
          </p:nvPr>
        </p:nvSpPr>
        <p:spPr/>
        <p:txBody>
          <a:bodyPr/>
          <a:lstStyle/>
          <a:p>
            <a:fld id="{9736B6EE-54AE-481A-9AFF-831C154444BB}" type="datetime1">
              <a:rPr lang="en-US" smtClean="0"/>
              <a:t>6/5/2018</a:t>
            </a:fld>
            <a:endParaRPr lang="en-US"/>
          </a:p>
        </p:txBody>
      </p:sp>
      <p:sp>
        <p:nvSpPr>
          <p:cNvPr id="8" name="Footer Placeholder 7">
            <a:extLst>
              <a:ext uri="{FF2B5EF4-FFF2-40B4-BE49-F238E27FC236}">
                <a16:creationId xmlns:a16="http://schemas.microsoft.com/office/drawing/2014/main" id="{E40781CA-FF30-43B1-8B80-ED02B5043B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49A974-1564-4531-972C-65DEB828758C}"/>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3590497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56BCD-0E80-4765-A241-10A5685C37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3FE599-773F-49C7-BE3C-6D9F9D0FEF68}"/>
              </a:ext>
            </a:extLst>
          </p:cNvPr>
          <p:cNvSpPr>
            <a:spLocks noGrp="1"/>
          </p:cNvSpPr>
          <p:nvPr>
            <p:ph type="dt" sz="half" idx="10"/>
          </p:nvPr>
        </p:nvSpPr>
        <p:spPr/>
        <p:txBody>
          <a:bodyPr/>
          <a:lstStyle/>
          <a:p>
            <a:fld id="{0602F33B-2952-45D5-954E-7CF77CB21F02}" type="datetime1">
              <a:rPr lang="en-US" smtClean="0"/>
              <a:t>6/5/2018</a:t>
            </a:fld>
            <a:endParaRPr lang="en-US"/>
          </a:p>
        </p:txBody>
      </p:sp>
      <p:sp>
        <p:nvSpPr>
          <p:cNvPr id="4" name="Footer Placeholder 3">
            <a:extLst>
              <a:ext uri="{FF2B5EF4-FFF2-40B4-BE49-F238E27FC236}">
                <a16:creationId xmlns:a16="http://schemas.microsoft.com/office/drawing/2014/main" id="{F1AF72A2-F3AE-4E66-A119-EF3E51CD65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29C6E3-DC42-4C56-A17B-ABDB4BCD1A69}"/>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680761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A7AFCD-2ED5-47EB-8BEC-F88EB18C3C5F}"/>
              </a:ext>
            </a:extLst>
          </p:cNvPr>
          <p:cNvSpPr>
            <a:spLocks noGrp="1"/>
          </p:cNvSpPr>
          <p:nvPr>
            <p:ph type="dt" sz="half" idx="10"/>
          </p:nvPr>
        </p:nvSpPr>
        <p:spPr/>
        <p:txBody>
          <a:bodyPr/>
          <a:lstStyle/>
          <a:p>
            <a:fld id="{C9575042-80FC-4F5C-AE13-C655957BE2FA}" type="datetime1">
              <a:rPr lang="en-US" smtClean="0"/>
              <a:t>6/5/2018</a:t>
            </a:fld>
            <a:endParaRPr lang="en-US"/>
          </a:p>
        </p:txBody>
      </p:sp>
      <p:sp>
        <p:nvSpPr>
          <p:cNvPr id="3" name="Footer Placeholder 2">
            <a:extLst>
              <a:ext uri="{FF2B5EF4-FFF2-40B4-BE49-F238E27FC236}">
                <a16:creationId xmlns:a16="http://schemas.microsoft.com/office/drawing/2014/main" id="{74E90E87-1F27-44D3-A0EA-72DF53074C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84F648-A11C-4D82-920E-85F3C67A4B1C}"/>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2386850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B6741-0845-4DD6-9F49-86F292DB8C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6213CC-632B-4A5A-AD9C-C629EA8F50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66422C-EE5C-4225-BD92-6497D0E01D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A479A5-6044-4C2D-92A2-7F9A2767D649}"/>
              </a:ext>
            </a:extLst>
          </p:cNvPr>
          <p:cNvSpPr>
            <a:spLocks noGrp="1"/>
          </p:cNvSpPr>
          <p:nvPr>
            <p:ph type="dt" sz="half" idx="10"/>
          </p:nvPr>
        </p:nvSpPr>
        <p:spPr/>
        <p:txBody>
          <a:bodyPr/>
          <a:lstStyle/>
          <a:p>
            <a:fld id="{1A1C76B4-6CBD-4195-AE8C-E94191993310}" type="datetime1">
              <a:rPr lang="en-US" smtClean="0"/>
              <a:t>6/5/2018</a:t>
            </a:fld>
            <a:endParaRPr lang="en-US"/>
          </a:p>
        </p:txBody>
      </p:sp>
      <p:sp>
        <p:nvSpPr>
          <p:cNvPr id="6" name="Footer Placeholder 5">
            <a:extLst>
              <a:ext uri="{FF2B5EF4-FFF2-40B4-BE49-F238E27FC236}">
                <a16:creationId xmlns:a16="http://schemas.microsoft.com/office/drawing/2014/main" id="{CF8E7778-3562-4908-B852-F551515B50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9617E5-0069-4F82-895B-7DC8C8FEAED8}"/>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2637037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49D1-8FC5-4468-AB7A-41ADD63027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3E21E1-2409-41D5-A817-60BC64DA0A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CD82538-AA3A-4F4E-8884-CAF875F5A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C06D93-6F2B-43B0-B20F-B103A022C9EB}"/>
              </a:ext>
            </a:extLst>
          </p:cNvPr>
          <p:cNvSpPr>
            <a:spLocks noGrp="1"/>
          </p:cNvSpPr>
          <p:nvPr>
            <p:ph type="dt" sz="half" idx="10"/>
          </p:nvPr>
        </p:nvSpPr>
        <p:spPr/>
        <p:txBody>
          <a:bodyPr/>
          <a:lstStyle/>
          <a:p>
            <a:fld id="{D887E0E4-628F-4655-8B22-5B501681EF38}" type="datetime1">
              <a:rPr lang="en-US" smtClean="0"/>
              <a:t>6/5/2018</a:t>
            </a:fld>
            <a:endParaRPr lang="en-US"/>
          </a:p>
        </p:txBody>
      </p:sp>
      <p:sp>
        <p:nvSpPr>
          <p:cNvPr id="6" name="Footer Placeholder 5">
            <a:extLst>
              <a:ext uri="{FF2B5EF4-FFF2-40B4-BE49-F238E27FC236}">
                <a16:creationId xmlns:a16="http://schemas.microsoft.com/office/drawing/2014/main" id="{0DC214B9-3426-42F4-B133-B8F998A709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6814CA-5CD1-4804-871E-60D21A625CA2}"/>
              </a:ext>
            </a:extLst>
          </p:cNvPr>
          <p:cNvSpPr>
            <a:spLocks noGrp="1"/>
          </p:cNvSpPr>
          <p:nvPr>
            <p:ph type="sldNum" sz="quarter" idx="12"/>
          </p:nvPr>
        </p:nvSpPr>
        <p:spPr/>
        <p:txBody>
          <a:bodyPr/>
          <a:lstStyle/>
          <a:p>
            <a:fld id="{BDFAB5F4-1FD8-4CAF-B57B-848A7DC6D772}" type="slidenum">
              <a:rPr lang="en-US" smtClean="0"/>
              <a:t>‹#›</a:t>
            </a:fld>
            <a:endParaRPr lang="en-US"/>
          </a:p>
        </p:txBody>
      </p:sp>
    </p:spTree>
    <p:extLst>
      <p:ext uri="{BB962C8B-B14F-4D97-AF65-F5344CB8AC3E}">
        <p14:creationId xmlns:p14="http://schemas.microsoft.com/office/powerpoint/2010/main" val="2803998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C06593-7764-41F6-B17F-269C8B2FDC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C5E736-E8D4-4521-9BF4-25EE614649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0EB72-3BCD-417F-8032-8C19842A32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D8E6B-60F4-41EC-9EFB-077E270A4CF2}" type="datetime1">
              <a:rPr lang="en-US" smtClean="0"/>
              <a:t>6/5/2018</a:t>
            </a:fld>
            <a:endParaRPr lang="en-US"/>
          </a:p>
        </p:txBody>
      </p:sp>
      <p:sp>
        <p:nvSpPr>
          <p:cNvPr id="5" name="Footer Placeholder 4">
            <a:extLst>
              <a:ext uri="{FF2B5EF4-FFF2-40B4-BE49-F238E27FC236}">
                <a16:creationId xmlns:a16="http://schemas.microsoft.com/office/drawing/2014/main" id="{E5FDA2D5-9A24-4CD5-8F94-A59D5D5F87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7F3018-D86D-4D69-926D-ED967DEF0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AB5F4-1FD8-4CAF-B57B-848A7DC6D772}" type="slidenum">
              <a:rPr lang="en-US" smtClean="0"/>
              <a:t>‹#›</a:t>
            </a:fld>
            <a:endParaRPr lang="en-US"/>
          </a:p>
        </p:txBody>
      </p:sp>
    </p:spTree>
    <p:extLst>
      <p:ext uri="{BB962C8B-B14F-4D97-AF65-F5344CB8AC3E}">
        <p14:creationId xmlns:p14="http://schemas.microsoft.com/office/powerpoint/2010/main" val="2631782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onboyd5@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A998-EA4D-4D33-998A-CA368A2850C3}"/>
              </a:ext>
            </a:extLst>
          </p:cNvPr>
          <p:cNvSpPr>
            <a:spLocks noGrp="1"/>
          </p:cNvSpPr>
          <p:nvPr>
            <p:ph type="ctrTitle"/>
          </p:nvPr>
        </p:nvSpPr>
        <p:spPr>
          <a:xfrm>
            <a:off x="1524000" y="290341"/>
            <a:ext cx="9144000" cy="1966827"/>
          </a:xfrm>
        </p:spPr>
        <p:txBody>
          <a:bodyPr anchor="ctr" anchorCtr="1">
            <a:normAutofit/>
          </a:bodyPr>
          <a:lstStyle/>
          <a:p>
            <a:r>
              <a:rPr lang="en-US" b="1" dirty="0">
                <a:solidFill>
                  <a:schemeClr val="accent5">
                    <a:lumMod val="50000"/>
                  </a:schemeClr>
                </a:solidFill>
              </a:rPr>
              <a:t>The Next Recession:</a:t>
            </a:r>
            <a:br>
              <a:rPr lang="en-US" b="1" dirty="0">
                <a:solidFill>
                  <a:schemeClr val="accent5">
                    <a:lumMod val="50000"/>
                  </a:schemeClr>
                </a:solidFill>
              </a:rPr>
            </a:br>
            <a:r>
              <a:rPr lang="en-US" b="1" dirty="0">
                <a:solidFill>
                  <a:schemeClr val="accent5">
                    <a:lumMod val="50000"/>
                  </a:schemeClr>
                </a:solidFill>
              </a:rPr>
              <a:t>What to Expect</a:t>
            </a:r>
          </a:p>
        </p:txBody>
      </p:sp>
      <p:sp>
        <p:nvSpPr>
          <p:cNvPr id="3" name="Subtitle 2">
            <a:extLst>
              <a:ext uri="{FF2B5EF4-FFF2-40B4-BE49-F238E27FC236}">
                <a16:creationId xmlns:a16="http://schemas.microsoft.com/office/drawing/2014/main" id="{8DC2A227-8767-49DF-9DC6-40F0CBEE019F}"/>
              </a:ext>
            </a:extLst>
          </p:cNvPr>
          <p:cNvSpPr>
            <a:spLocks noGrp="1"/>
          </p:cNvSpPr>
          <p:nvPr>
            <p:ph type="subTitle" idx="1"/>
          </p:nvPr>
        </p:nvSpPr>
        <p:spPr>
          <a:xfrm>
            <a:off x="1524000" y="2413686"/>
            <a:ext cx="9144000" cy="2151045"/>
          </a:xfrm>
        </p:spPr>
        <p:txBody>
          <a:bodyPr>
            <a:normAutofit/>
          </a:bodyPr>
          <a:lstStyle/>
          <a:p>
            <a:r>
              <a:rPr lang="en-US" sz="3100" dirty="0"/>
              <a:t>The Municipal Analysts Group of New York</a:t>
            </a:r>
          </a:p>
          <a:p>
            <a:r>
              <a:rPr lang="en-US" sz="3100" dirty="0"/>
              <a:t>The Yale Club of New York City</a:t>
            </a:r>
            <a:br>
              <a:rPr lang="en-US" sz="3100" dirty="0"/>
            </a:br>
            <a:r>
              <a:rPr lang="en-US" sz="3100" dirty="0"/>
              <a:t>50 Vanderbilt Ave., New York, NY</a:t>
            </a:r>
          </a:p>
          <a:p>
            <a:r>
              <a:rPr lang="en-US" sz="3100" dirty="0"/>
              <a:t>June 8, 2018</a:t>
            </a:r>
          </a:p>
        </p:txBody>
      </p:sp>
      <p:sp>
        <p:nvSpPr>
          <p:cNvPr id="5" name="Title 1">
            <a:extLst>
              <a:ext uri="{FF2B5EF4-FFF2-40B4-BE49-F238E27FC236}">
                <a16:creationId xmlns:a16="http://schemas.microsoft.com/office/drawing/2014/main" id="{E266C5D9-7DF7-4C5C-B3FA-CCAB67681D12}"/>
              </a:ext>
            </a:extLst>
          </p:cNvPr>
          <p:cNvSpPr txBox="1">
            <a:spLocks/>
          </p:cNvSpPr>
          <p:nvPr/>
        </p:nvSpPr>
        <p:spPr>
          <a:xfrm>
            <a:off x="1521011" y="4777947"/>
            <a:ext cx="9144000" cy="1789712"/>
          </a:xfrm>
          <a:prstGeom prst="rect">
            <a:avLst/>
          </a:prstGeom>
        </p:spPr>
        <p:txBody>
          <a:bodyPr vert="horz" lIns="91440" tIns="45720" rIns="91440" bIns="45720" rtlCol="0" anchor="ctr" anchorCtr="1">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dirty="0">
                <a:latin typeface="+mn-lt"/>
                <a:ea typeface="+mn-ea"/>
                <a:cs typeface="+mn-cs"/>
              </a:rPr>
              <a:t>Don Boyd</a:t>
            </a:r>
          </a:p>
          <a:p>
            <a:r>
              <a:rPr lang="en-US" sz="2600" dirty="0">
                <a:latin typeface="+mn-lt"/>
                <a:ea typeface="+mn-ea"/>
                <a:cs typeface="+mn-cs"/>
              </a:rPr>
              <a:t>Senior Research Fellow, Center for Policy Research</a:t>
            </a:r>
          </a:p>
          <a:p>
            <a:r>
              <a:rPr lang="en-US" sz="2600" dirty="0">
                <a:latin typeface="+mn-lt"/>
                <a:ea typeface="+mn-ea"/>
                <a:cs typeface="+mn-cs"/>
              </a:rPr>
              <a:t>Rockefeller College, University at Albany, SUNY</a:t>
            </a:r>
            <a:br>
              <a:rPr lang="en-US" sz="2600" dirty="0">
                <a:latin typeface="+mn-lt"/>
                <a:ea typeface="+mn-ea"/>
                <a:cs typeface="+mn-cs"/>
              </a:rPr>
            </a:br>
            <a:r>
              <a:rPr lang="en-US" sz="2600" dirty="0">
                <a:latin typeface="+mn-lt"/>
                <a:ea typeface="+mn-ea"/>
                <a:cs typeface="+mn-cs"/>
                <a:hlinkClick r:id="rId2"/>
              </a:rPr>
              <a:t>donboyd5@gmail.com</a:t>
            </a:r>
            <a:endParaRPr lang="en-US" sz="2600" dirty="0">
              <a:latin typeface="+mn-lt"/>
              <a:ea typeface="+mn-ea"/>
              <a:cs typeface="+mn-cs"/>
            </a:endParaRPr>
          </a:p>
        </p:txBody>
      </p:sp>
      <p:sp>
        <p:nvSpPr>
          <p:cNvPr id="6" name="Slide Number Placeholder 5">
            <a:extLst>
              <a:ext uri="{FF2B5EF4-FFF2-40B4-BE49-F238E27FC236}">
                <a16:creationId xmlns:a16="http://schemas.microsoft.com/office/drawing/2014/main" id="{04AF4886-FC23-4077-915D-3CB3AB21EA4C}"/>
              </a:ext>
            </a:extLst>
          </p:cNvPr>
          <p:cNvSpPr>
            <a:spLocks noGrp="1"/>
          </p:cNvSpPr>
          <p:nvPr>
            <p:ph type="sldNum" sz="quarter" idx="12"/>
          </p:nvPr>
        </p:nvSpPr>
        <p:spPr/>
        <p:txBody>
          <a:bodyPr/>
          <a:lstStyle/>
          <a:p>
            <a:fld id="{BDFAB5F4-1FD8-4CAF-B57B-848A7DC6D772}" type="slidenum">
              <a:rPr lang="en-US" smtClean="0"/>
              <a:t>1</a:t>
            </a:fld>
            <a:endParaRPr lang="en-US"/>
          </a:p>
        </p:txBody>
      </p:sp>
    </p:spTree>
    <p:extLst>
      <p:ext uri="{BB962C8B-B14F-4D97-AF65-F5344CB8AC3E}">
        <p14:creationId xmlns:p14="http://schemas.microsoft.com/office/powerpoint/2010/main" val="4270780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4"/>
            <a:ext cx="11415561" cy="1325563"/>
          </a:xfrm>
        </p:spPr>
        <p:txBody>
          <a:bodyPr anchor="ctr" anchorCtr="1">
            <a:normAutofit/>
          </a:bodyPr>
          <a:lstStyle/>
          <a:p>
            <a:r>
              <a:rPr lang="en-US" sz="5400" b="1" dirty="0">
                <a:solidFill>
                  <a:schemeClr val="accent5">
                    <a:lumMod val="50000"/>
                  </a:schemeClr>
                </a:solidFill>
              </a:rPr>
              <a:t>Capital gains significance</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10</a:t>
            </a:fld>
            <a:endParaRPr lang="en-US" dirty="0"/>
          </a:p>
        </p:txBody>
      </p:sp>
      <p:pic>
        <p:nvPicPr>
          <p:cNvPr id="8" name="Picture 7">
            <a:extLst>
              <a:ext uri="{FF2B5EF4-FFF2-40B4-BE49-F238E27FC236}">
                <a16:creationId xmlns:a16="http://schemas.microsoft.com/office/drawing/2014/main" id="{4863181B-B9C5-4F48-96A0-AF120A411CFC}"/>
              </a:ext>
            </a:extLst>
          </p:cNvPr>
          <p:cNvPicPr>
            <a:picLocks noChangeAspect="1"/>
          </p:cNvPicPr>
          <p:nvPr/>
        </p:nvPicPr>
        <p:blipFill>
          <a:blip r:embed="rId2"/>
          <a:stretch>
            <a:fillRect/>
          </a:stretch>
        </p:blipFill>
        <p:spPr>
          <a:xfrm>
            <a:off x="2797671" y="1228745"/>
            <a:ext cx="6577338" cy="5472127"/>
          </a:xfrm>
          <a:prstGeom prst="rect">
            <a:avLst/>
          </a:prstGeom>
        </p:spPr>
      </p:pic>
    </p:spTree>
    <p:extLst>
      <p:ext uri="{BB962C8B-B14F-4D97-AF65-F5344CB8AC3E}">
        <p14:creationId xmlns:p14="http://schemas.microsoft.com/office/powerpoint/2010/main" val="1740966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4"/>
            <a:ext cx="11415561" cy="1325563"/>
          </a:xfrm>
        </p:spPr>
        <p:txBody>
          <a:bodyPr anchor="ctr" anchorCtr="1">
            <a:noAutofit/>
          </a:bodyPr>
          <a:lstStyle/>
          <a:p>
            <a:r>
              <a:rPr lang="en-US" sz="3600" b="1" dirty="0">
                <a:solidFill>
                  <a:schemeClr val="accent5">
                    <a:lumMod val="50000"/>
                  </a:schemeClr>
                </a:solidFill>
              </a:rPr>
              <a:t>Capital gains - hot money, moves quickly on decisions by a relative few. 0.3% of tax returns had 62% of all capital gains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11</a:t>
            </a:fld>
            <a:endParaRPr lang="en-US" dirty="0"/>
          </a:p>
        </p:txBody>
      </p:sp>
      <p:pic>
        <p:nvPicPr>
          <p:cNvPr id="9" name="Picture 8">
            <a:extLst>
              <a:ext uri="{FF2B5EF4-FFF2-40B4-BE49-F238E27FC236}">
                <a16:creationId xmlns:a16="http://schemas.microsoft.com/office/drawing/2014/main" id="{7F58AC4A-0D2C-4657-899A-112C233C1807}"/>
              </a:ext>
            </a:extLst>
          </p:cNvPr>
          <p:cNvPicPr>
            <a:picLocks noChangeAspect="1"/>
          </p:cNvPicPr>
          <p:nvPr/>
        </p:nvPicPr>
        <p:blipFill>
          <a:blip r:embed="rId2"/>
          <a:stretch>
            <a:fillRect/>
          </a:stretch>
        </p:blipFill>
        <p:spPr>
          <a:xfrm>
            <a:off x="2373702" y="1366787"/>
            <a:ext cx="7438021" cy="5447093"/>
          </a:xfrm>
          <a:prstGeom prst="rect">
            <a:avLst/>
          </a:prstGeom>
        </p:spPr>
      </p:pic>
    </p:spTree>
    <p:extLst>
      <p:ext uri="{BB962C8B-B14F-4D97-AF65-F5344CB8AC3E}">
        <p14:creationId xmlns:p14="http://schemas.microsoft.com/office/powerpoint/2010/main" val="194850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192506" y="8995"/>
            <a:ext cx="11819822" cy="1012498"/>
          </a:xfrm>
        </p:spPr>
        <p:txBody>
          <a:bodyPr anchor="ctr" anchorCtr="1">
            <a:noAutofit/>
          </a:bodyPr>
          <a:lstStyle/>
          <a:p>
            <a:r>
              <a:rPr lang="en-US" sz="3700" b="1" dirty="0">
                <a:solidFill>
                  <a:schemeClr val="accent5">
                    <a:lumMod val="50000"/>
                  </a:schemeClr>
                </a:solidFill>
              </a:rPr>
              <a:t>Recent capital gains run-up much smaller than run-ups before last 2 recessions. Next collapse, if any, probably smaller.</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12</a:t>
            </a:fld>
            <a:endParaRPr lang="en-US" dirty="0"/>
          </a:p>
        </p:txBody>
      </p:sp>
      <p:pic>
        <p:nvPicPr>
          <p:cNvPr id="20" name="Picture 19">
            <a:extLst>
              <a:ext uri="{FF2B5EF4-FFF2-40B4-BE49-F238E27FC236}">
                <a16:creationId xmlns:a16="http://schemas.microsoft.com/office/drawing/2014/main" id="{E9AD82FB-6F56-4166-8E07-F64C037759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790" y="1100883"/>
            <a:ext cx="10058420" cy="5715012"/>
          </a:xfrm>
          <a:prstGeom prst="rect">
            <a:avLst/>
          </a:prstGeom>
        </p:spPr>
      </p:pic>
    </p:spTree>
    <p:extLst>
      <p:ext uri="{BB962C8B-B14F-4D97-AF65-F5344CB8AC3E}">
        <p14:creationId xmlns:p14="http://schemas.microsoft.com/office/powerpoint/2010/main" val="400046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205946" y="8995"/>
            <a:ext cx="11755395" cy="1012498"/>
          </a:xfrm>
        </p:spPr>
        <p:txBody>
          <a:bodyPr anchor="ctr" anchorCtr="1">
            <a:noAutofit/>
          </a:bodyPr>
          <a:lstStyle/>
          <a:p>
            <a:r>
              <a:rPr lang="en-US" sz="4000" b="1" dirty="0">
                <a:solidFill>
                  <a:schemeClr val="accent5">
                    <a:lumMod val="50000"/>
                  </a:schemeClr>
                </a:solidFill>
              </a:rPr>
              <a:t>Tax structure really mattered in the 2001 recession: Large financial market declines, minor consumption impact</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13</a:t>
            </a:fld>
            <a:endParaRPr lang="en-US" dirty="0"/>
          </a:p>
        </p:txBody>
      </p:sp>
      <p:pic>
        <p:nvPicPr>
          <p:cNvPr id="7" name="Picture 6">
            <a:extLst>
              <a:ext uri="{FF2B5EF4-FFF2-40B4-BE49-F238E27FC236}">
                <a16:creationId xmlns:a16="http://schemas.microsoft.com/office/drawing/2014/main" id="{358A15BC-0F4E-410F-9C1F-9BEAA8BB7D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46" y="1265397"/>
            <a:ext cx="6184974" cy="5580256"/>
          </a:xfrm>
          <a:prstGeom prst="rect">
            <a:avLst/>
          </a:prstGeom>
        </p:spPr>
      </p:pic>
      <p:pic>
        <p:nvPicPr>
          <p:cNvPr id="4" name="Picture 3">
            <a:extLst>
              <a:ext uri="{FF2B5EF4-FFF2-40B4-BE49-F238E27FC236}">
                <a16:creationId xmlns:a16="http://schemas.microsoft.com/office/drawing/2014/main" id="{CE2DDB83-6D63-44D0-A1E1-CDC9FEA7D7D6}"/>
              </a:ext>
            </a:extLst>
          </p:cNvPr>
          <p:cNvPicPr>
            <a:picLocks noChangeAspect="1"/>
          </p:cNvPicPr>
          <p:nvPr/>
        </p:nvPicPr>
        <p:blipFill>
          <a:blip r:embed="rId3"/>
          <a:stretch>
            <a:fillRect/>
          </a:stretch>
        </p:blipFill>
        <p:spPr>
          <a:xfrm>
            <a:off x="6358058" y="1329301"/>
            <a:ext cx="5668463" cy="4766700"/>
          </a:xfrm>
          <a:prstGeom prst="rect">
            <a:avLst/>
          </a:prstGeom>
        </p:spPr>
      </p:pic>
    </p:spTree>
    <p:extLst>
      <p:ext uri="{BB962C8B-B14F-4D97-AF65-F5344CB8AC3E}">
        <p14:creationId xmlns:p14="http://schemas.microsoft.com/office/powerpoint/2010/main" val="510720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119590"/>
          </a:xfrm>
        </p:spPr>
        <p:txBody>
          <a:bodyPr anchor="ctr" anchorCtr="1">
            <a:normAutofit/>
          </a:bodyPr>
          <a:lstStyle/>
          <a:p>
            <a:r>
              <a:rPr lang="en-US" sz="5400" b="1" dirty="0">
                <a:solidFill>
                  <a:schemeClr val="accent5">
                    <a:lumMod val="50000"/>
                  </a:schemeClr>
                </a:solidFill>
              </a:rPr>
              <a:t>The property tax and recessions</a:t>
            </a:r>
          </a:p>
        </p:txBody>
      </p:sp>
      <p:sp>
        <p:nvSpPr>
          <p:cNvPr id="4" name="Content Placeholder 3">
            <a:extLst>
              <a:ext uri="{FF2B5EF4-FFF2-40B4-BE49-F238E27FC236}">
                <a16:creationId xmlns:a16="http://schemas.microsoft.com/office/drawing/2014/main" id="{EF967C0F-D269-4D30-8E14-52648555207D}"/>
              </a:ext>
            </a:extLst>
          </p:cNvPr>
          <p:cNvSpPr>
            <a:spLocks noGrp="1"/>
          </p:cNvSpPr>
          <p:nvPr>
            <p:ph idx="1"/>
          </p:nvPr>
        </p:nvSpPr>
        <p:spPr>
          <a:xfrm>
            <a:off x="362554" y="881449"/>
            <a:ext cx="11326938" cy="5840026"/>
          </a:xfrm>
        </p:spPr>
        <p:txBody>
          <a:bodyPr>
            <a:normAutofit fontScale="70000" lnSpcReduction="20000"/>
          </a:bodyPr>
          <a:lstStyle/>
          <a:p>
            <a:r>
              <a:rPr lang="en-US" sz="3600" dirty="0"/>
              <a:t>In contrast to property tax, income and sales tax “automatic” responses are simple:</a:t>
            </a:r>
          </a:p>
          <a:p>
            <a:pPr marL="914400" lvl="2" indent="0">
              <a:buNone/>
            </a:pPr>
            <a:r>
              <a:rPr lang="en-US" sz="2400" dirty="0"/>
              <a:t>economic changes </a:t>
            </a:r>
            <a:r>
              <a:rPr lang="en-US" sz="2400" dirty="0">
                <a:sym typeface="Wingdings" panose="05000000000000000000" pitchFamily="2" charset="2"/>
              </a:rPr>
              <a:t></a:t>
            </a:r>
            <a:r>
              <a:rPr lang="en-US" sz="2400" dirty="0"/>
              <a:t> tax base changes </a:t>
            </a:r>
            <a:r>
              <a:rPr lang="en-US" sz="2400" dirty="0">
                <a:sym typeface="Wingdings" panose="05000000000000000000" pitchFamily="2" charset="2"/>
              </a:rPr>
              <a:t> </a:t>
            </a:r>
            <a:r>
              <a:rPr lang="en-US" sz="2400" dirty="0"/>
              <a:t>tax collection changes</a:t>
            </a:r>
          </a:p>
          <a:p>
            <a:pPr marL="457200" lvl="1" indent="0">
              <a:buNone/>
            </a:pPr>
            <a:r>
              <a:rPr lang="en-US" sz="2800" dirty="0"/>
              <a:t>with some lags.</a:t>
            </a:r>
          </a:p>
          <a:p>
            <a:r>
              <a:rPr lang="en-US" sz="3600" dirty="0"/>
              <a:t>Property tax mechanisms are more complicated:</a:t>
            </a:r>
          </a:p>
          <a:p>
            <a:pPr lvl="1"/>
            <a:r>
              <a:rPr lang="en-US" sz="2800" dirty="0"/>
              <a:t>Economic changes </a:t>
            </a:r>
            <a:r>
              <a:rPr lang="en-US" sz="2800" dirty="0">
                <a:sym typeface="Wingdings" panose="05000000000000000000" pitchFamily="2" charset="2"/>
              </a:rPr>
              <a:t></a:t>
            </a:r>
            <a:r>
              <a:rPr lang="en-US" sz="2800" dirty="0"/>
              <a:t> </a:t>
            </a:r>
            <a:r>
              <a:rPr lang="en-US" sz="2800" u="sng" dirty="0"/>
              <a:t>property market value</a:t>
            </a:r>
            <a:r>
              <a:rPr lang="en-US" sz="2800" dirty="0"/>
              <a:t> changes? How much? Often not large (2007 recession excepted).</a:t>
            </a:r>
          </a:p>
          <a:p>
            <a:pPr lvl="1"/>
            <a:r>
              <a:rPr lang="en-US" sz="2800" dirty="0"/>
              <a:t>Market value changes </a:t>
            </a:r>
            <a:r>
              <a:rPr lang="en-US" sz="2800" dirty="0">
                <a:sym typeface="Wingdings" panose="05000000000000000000" pitchFamily="2" charset="2"/>
              </a:rPr>
              <a:t> </a:t>
            </a:r>
            <a:r>
              <a:rPr lang="en-US" sz="2800" u="sng" dirty="0">
                <a:sym typeface="Wingdings" panose="05000000000000000000" pitchFamily="2" charset="2"/>
              </a:rPr>
              <a:t>assessed value</a:t>
            </a:r>
            <a:r>
              <a:rPr lang="en-US" sz="2800" dirty="0">
                <a:sym typeface="Wingdings" panose="05000000000000000000" pitchFamily="2" charset="2"/>
              </a:rPr>
              <a:t> changes? When?</a:t>
            </a:r>
            <a:r>
              <a:rPr lang="en-US" sz="2800" dirty="0"/>
              <a:t> 1  year, 3 years, 5 years? E.g. CA Prop. 8</a:t>
            </a:r>
          </a:p>
          <a:p>
            <a:pPr lvl="1"/>
            <a:r>
              <a:rPr lang="en-US" sz="2800" dirty="0"/>
              <a:t>Assessed value changes </a:t>
            </a:r>
            <a:r>
              <a:rPr lang="en-US" sz="2800" dirty="0">
                <a:sym typeface="Wingdings" panose="05000000000000000000" pitchFamily="2" charset="2"/>
              </a:rPr>
              <a:t> </a:t>
            </a:r>
            <a:r>
              <a:rPr lang="en-US" sz="2800" u="sng" dirty="0"/>
              <a:t>taxable</a:t>
            </a:r>
            <a:r>
              <a:rPr lang="en-US" sz="2800" dirty="0"/>
              <a:t> assessed value changes? All at once? Phased in over years? Limits on individual-property increases (e.g., homeowners)? No large increases until sold?</a:t>
            </a:r>
          </a:p>
          <a:p>
            <a:pPr lvl="1"/>
            <a:r>
              <a:rPr lang="en-US" sz="2800" dirty="0"/>
              <a:t>Taxable assessed value changes </a:t>
            </a:r>
            <a:r>
              <a:rPr lang="en-US" sz="2800" dirty="0">
                <a:sym typeface="Wingdings" panose="05000000000000000000" pitchFamily="2" charset="2"/>
              </a:rPr>
              <a:t></a:t>
            </a:r>
            <a:r>
              <a:rPr lang="en-US" sz="2800" dirty="0"/>
              <a:t> </a:t>
            </a:r>
            <a:r>
              <a:rPr lang="en-US" sz="2800" u="sng" dirty="0"/>
              <a:t>tax levy</a:t>
            </a:r>
            <a:r>
              <a:rPr lang="en-US" sz="2800" dirty="0"/>
              <a:t> changes (policy response)? Can gov’t increase tax rates to offset assessed value declines? Are tax rates or increases capped? Is levy capped? E.g., CA Prop 13</a:t>
            </a:r>
          </a:p>
          <a:p>
            <a:r>
              <a:rPr lang="en-US" sz="3600" dirty="0"/>
              <a:t>Hard to separate “automatic” response from policy response.</a:t>
            </a:r>
          </a:p>
          <a:p>
            <a:r>
              <a:rPr lang="en-US" sz="3600" dirty="0"/>
              <a:t>Can be big revenue reductions (e.g., CA, last recession), or offsetting rate increases (e.g., much of NJ, NY last recession).</a:t>
            </a:r>
          </a:p>
          <a:p>
            <a:r>
              <a:rPr lang="en-US" sz="3600" dirty="0"/>
              <a:t>Can take years to play out.</a:t>
            </a:r>
          </a:p>
          <a:p>
            <a:r>
              <a:rPr lang="en-US" sz="3600" dirty="0"/>
              <a:t>Property tax generally much </a:t>
            </a:r>
            <a:r>
              <a:rPr lang="en-US" sz="3600" dirty="0" err="1"/>
              <a:t>stabler</a:t>
            </a:r>
            <a:r>
              <a:rPr lang="en-US" sz="3600" dirty="0"/>
              <a:t> than income and sales taxes, in part because of assessment lags and constraints, in part because policy response (tax rate increases) can occur right away.</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14</a:t>
            </a:fld>
            <a:endParaRPr lang="en-US" dirty="0"/>
          </a:p>
        </p:txBody>
      </p:sp>
    </p:spTree>
    <p:extLst>
      <p:ext uri="{BB962C8B-B14F-4D97-AF65-F5344CB8AC3E}">
        <p14:creationId xmlns:p14="http://schemas.microsoft.com/office/powerpoint/2010/main" val="1957795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119590"/>
          </a:xfrm>
        </p:spPr>
        <p:txBody>
          <a:bodyPr anchor="ctr" anchorCtr="1">
            <a:noAutofit/>
          </a:bodyPr>
          <a:lstStyle/>
          <a:p>
            <a:r>
              <a:rPr lang="en-US" sz="4000" b="1" dirty="0">
                <a:solidFill>
                  <a:schemeClr val="accent5">
                    <a:lumMod val="50000"/>
                  </a:schemeClr>
                </a:solidFill>
              </a:rPr>
              <a:t>Despite the housing bust, the property tax held up in latest recession compared to other taxes (U.S. averages)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15</a:t>
            </a:fld>
            <a:endParaRPr lang="en-US" dirty="0"/>
          </a:p>
        </p:txBody>
      </p:sp>
      <p:pic>
        <p:nvPicPr>
          <p:cNvPr id="12" name="Picture 11">
            <a:extLst>
              <a:ext uri="{FF2B5EF4-FFF2-40B4-BE49-F238E27FC236}">
                <a16:creationId xmlns:a16="http://schemas.microsoft.com/office/drawing/2014/main" id="{6BB89CFE-36ED-4615-9B8B-4FFA39C126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790" y="1328347"/>
            <a:ext cx="10058420" cy="5486411"/>
          </a:xfrm>
          <a:prstGeom prst="rect">
            <a:avLst/>
          </a:prstGeom>
        </p:spPr>
      </p:pic>
    </p:spTree>
    <p:extLst>
      <p:ext uri="{BB962C8B-B14F-4D97-AF65-F5344CB8AC3E}">
        <p14:creationId xmlns:p14="http://schemas.microsoft.com/office/powerpoint/2010/main" val="468000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3D64403-4C8C-42AD-9ABE-B1F2DD2E4DD7}"/>
              </a:ext>
            </a:extLst>
          </p:cNvPr>
          <p:cNvGrpSpPr/>
          <p:nvPr/>
        </p:nvGrpSpPr>
        <p:grpSpPr>
          <a:xfrm>
            <a:off x="1857376" y="1095637"/>
            <a:ext cx="8578850" cy="5686425"/>
            <a:chOff x="1857376" y="914401"/>
            <a:chExt cx="8578850" cy="5686425"/>
          </a:xfrm>
        </p:grpSpPr>
        <p:pic>
          <p:nvPicPr>
            <p:cNvPr id="8" name="Picture 2" descr="C:\Users\DonAMD\Documents\Data\sanjoaquin.png">
              <a:extLst>
                <a:ext uri="{FF2B5EF4-FFF2-40B4-BE49-F238E27FC236}">
                  <a16:creationId xmlns:a16="http://schemas.microsoft.com/office/drawing/2014/main" id="{59735E11-DA9A-4CB2-A04C-6109B44287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76" y="914401"/>
              <a:ext cx="4314825" cy="568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Users\DonAMD\Documents\Data\paterson.png">
              <a:extLst>
                <a:ext uri="{FF2B5EF4-FFF2-40B4-BE49-F238E27FC236}">
                  <a16:creationId xmlns:a16="http://schemas.microsoft.com/office/drawing/2014/main" id="{1C65E233-F553-497E-9559-43D5B76150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1" y="914401"/>
              <a:ext cx="4340225" cy="568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val 9">
              <a:extLst>
                <a:ext uri="{FF2B5EF4-FFF2-40B4-BE49-F238E27FC236}">
                  <a16:creationId xmlns:a16="http://schemas.microsoft.com/office/drawing/2014/main" id="{777051A8-843F-4BF5-A9B9-6A4FD9F39E03}"/>
                </a:ext>
              </a:extLst>
            </p:cNvPr>
            <p:cNvSpPr/>
            <p:nvPr/>
          </p:nvSpPr>
          <p:spPr>
            <a:xfrm rot="1800000">
              <a:off x="9183688" y="1614489"/>
              <a:ext cx="787400" cy="1597025"/>
            </a:xfrm>
            <a:prstGeom prst="ellipse">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a:extLst>
                <a:ext uri="{FF2B5EF4-FFF2-40B4-BE49-F238E27FC236}">
                  <a16:creationId xmlns:a16="http://schemas.microsoft.com/office/drawing/2014/main" id="{A6EBC816-29C7-4F0C-8645-7AE78CBFB611}"/>
                </a:ext>
              </a:extLst>
            </p:cNvPr>
            <p:cNvSpPr/>
            <p:nvPr/>
          </p:nvSpPr>
          <p:spPr>
            <a:xfrm rot="1800000">
              <a:off x="4792663" y="2833689"/>
              <a:ext cx="787400" cy="446087"/>
            </a:xfrm>
            <a:prstGeom prst="ellipse">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66661"/>
            <a:ext cx="11415561" cy="1193728"/>
          </a:xfrm>
        </p:spPr>
        <p:txBody>
          <a:bodyPr anchor="ctr" anchorCtr="1">
            <a:noAutofit/>
          </a:bodyPr>
          <a:lstStyle/>
          <a:p>
            <a:r>
              <a:rPr lang="en-US" b="1" dirty="0">
                <a:solidFill>
                  <a:schemeClr val="accent5">
                    <a:lumMod val="50000"/>
                  </a:schemeClr>
                </a:solidFill>
              </a:rPr>
              <a:t>A tale of two governments: Property tax rules matter, location matters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16</a:t>
            </a:fld>
            <a:endParaRPr lang="en-US" dirty="0"/>
          </a:p>
        </p:txBody>
      </p:sp>
    </p:spTree>
    <p:extLst>
      <p:ext uri="{BB962C8B-B14F-4D97-AF65-F5344CB8AC3E}">
        <p14:creationId xmlns:p14="http://schemas.microsoft.com/office/powerpoint/2010/main" val="3806006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119590"/>
          </a:xfrm>
        </p:spPr>
        <p:txBody>
          <a:bodyPr anchor="ctr" anchorCtr="1">
            <a:normAutofit/>
          </a:bodyPr>
          <a:lstStyle/>
          <a:p>
            <a:r>
              <a:rPr lang="en-US" sz="5400" b="1" dirty="0">
                <a:solidFill>
                  <a:schemeClr val="accent5">
                    <a:lumMod val="50000"/>
                  </a:schemeClr>
                </a:solidFill>
              </a:rPr>
              <a:t>Pensions and recessions</a:t>
            </a:r>
          </a:p>
        </p:txBody>
      </p:sp>
      <p:sp>
        <p:nvSpPr>
          <p:cNvPr id="4" name="Content Placeholder 3">
            <a:extLst>
              <a:ext uri="{FF2B5EF4-FFF2-40B4-BE49-F238E27FC236}">
                <a16:creationId xmlns:a16="http://schemas.microsoft.com/office/drawing/2014/main" id="{EF967C0F-D269-4D30-8E14-52648555207D}"/>
              </a:ext>
            </a:extLst>
          </p:cNvPr>
          <p:cNvSpPr>
            <a:spLocks noGrp="1"/>
          </p:cNvSpPr>
          <p:nvPr>
            <p:ph idx="1"/>
          </p:nvPr>
        </p:nvSpPr>
        <p:spPr>
          <a:xfrm>
            <a:off x="502508" y="1013279"/>
            <a:ext cx="11086309" cy="5708195"/>
          </a:xfrm>
        </p:spPr>
        <p:txBody>
          <a:bodyPr>
            <a:normAutofit/>
          </a:bodyPr>
          <a:lstStyle/>
          <a:p>
            <a:r>
              <a:rPr lang="en-US" sz="3200" dirty="0"/>
              <a:t>Some recessions have hit asset values hard (1973, 2001, 2007), and some have not. (See earlier table.)</a:t>
            </a:r>
          </a:p>
          <a:p>
            <a:r>
              <a:rPr lang="en-US" sz="3200" dirty="0"/>
              <a:t>Potential size of shortfalls relative to budgets – i.e., risks – much larger now than in 1980s and 1990s</a:t>
            </a:r>
          </a:p>
          <a:p>
            <a:r>
              <a:rPr lang="en-US" sz="3200" dirty="0"/>
              <a:t>Investment-return shortfalls drive contributions up with a lag. Magnitudes and lags depend upon:</a:t>
            </a:r>
          </a:p>
          <a:p>
            <a:pPr lvl="1"/>
            <a:r>
              <a:rPr lang="en-US" sz="2800" dirty="0"/>
              <a:t>Cost methods (how actuaries attribute pension costs to different time periods)</a:t>
            </a:r>
          </a:p>
          <a:p>
            <a:pPr lvl="1"/>
            <a:r>
              <a:rPr lang="en-US" sz="2800" dirty="0"/>
              <a:t>Funding methods (asset smoothing, amortization period and method). Many plans use methods that stretch payments out.</a:t>
            </a:r>
          </a:p>
          <a:p>
            <a:pPr lvl="1"/>
            <a:r>
              <a:rPr lang="en-US" sz="2800" dirty="0"/>
              <a:t>Whether the government pays what actuary calculates!</a:t>
            </a:r>
            <a:endParaRPr lang="en-US" sz="3200" dirty="0"/>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17</a:t>
            </a:fld>
            <a:endParaRPr lang="en-US" dirty="0"/>
          </a:p>
        </p:txBody>
      </p:sp>
    </p:spTree>
    <p:extLst>
      <p:ext uri="{BB962C8B-B14F-4D97-AF65-F5344CB8AC3E}">
        <p14:creationId xmlns:p14="http://schemas.microsoft.com/office/powerpoint/2010/main" val="2612746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E13D47E-A38E-4471-A42D-BE4AE81664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790" y="1131667"/>
            <a:ext cx="10058420" cy="5715012"/>
          </a:xfrm>
          <a:prstGeom prst="rect">
            <a:avLst/>
          </a:prstGeom>
        </p:spPr>
      </p:pic>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172996" y="8994"/>
            <a:ext cx="11862486" cy="1122673"/>
          </a:xfrm>
        </p:spPr>
        <p:txBody>
          <a:bodyPr anchor="ctr" anchorCtr="1">
            <a:noAutofit/>
          </a:bodyPr>
          <a:lstStyle/>
          <a:p>
            <a:r>
              <a:rPr lang="en-US" sz="4000" b="1" dirty="0">
                <a:solidFill>
                  <a:schemeClr val="accent5">
                    <a:lumMod val="50000"/>
                  </a:schemeClr>
                </a:solidFill>
              </a:rPr>
              <a:t>Public pension funds: $4.3+ trillion assets; &gt; 2/3 in equity-like investments; risk larger relative to budgets than ever</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18</a:t>
            </a:fld>
            <a:endParaRPr lang="en-US"/>
          </a:p>
        </p:txBody>
      </p:sp>
      <p:sp>
        <p:nvSpPr>
          <p:cNvPr id="11" name="Oval 10">
            <a:extLst>
              <a:ext uri="{FF2B5EF4-FFF2-40B4-BE49-F238E27FC236}">
                <a16:creationId xmlns:a16="http://schemas.microsoft.com/office/drawing/2014/main" id="{18EC9633-6C55-4744-BCF9-F1AB9507E9DC}"/>
              </a:ext>
            </a:extLst>
          </p:cNvPr>
          <p:cNvSpPr/>
          <p:nvPr/>
        </p:nvSpPr>
        <p:spPr>
          <a:xfrm rot="2251680">
            <a:off x="5087444" y="2603208"/>
            <a:ext cx="1090934" cy="617790"/>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1D4A1E-0D7A-460E-A535-9AEBA5A46166}"/>
              </a:ext>
            </a:extLst>
          </p:cNvPr>
          <p:cNvSpPr/>
          <p:nvPr/>
        </p:nvSpPr>
        <p:spPr>
          <a:xfrm rot="4343229">
            <a:off x="6973459" y="2455294"/>
            <a:ext cx="1450483" cy="617790"/>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9EA8421-865A-460C-90F3-2FDFE3635094}"/>
              </a:ext>
            </a:extLst>
          </p:cNvPr>
          <p:cNvSpPr/>
          <p:nvPr/>
        </p:nvSpPr>
        <p:spPr>
          <a:xfrm rot="2251680">
            <a:off x="2164636" y="4734484"/>
            <a:ext cx="262646" cy="201041"/>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C51D18A-9C6C-4E62-B0B8-371506C8A9FD}"/>
              </a:ext>
            </a:extLst>
          </p:cNvPr>
          <p:cNvSpPr txBox="1"/>
          <p:nvPr/>
        </p:nvSpPr>
        <p:spPr>
          <a:xfrm>
            <a:off x="2028196" y="4994719"/>
            <a:ext cx="599501" cy="369332"/>
          </a:xfrm>
          <a:prstGeom prst="rect">
            <a:avLst/>
          </a:prstGeom>
          <a:noFill/>
        </p:spPr>
        <p:txBody>
          <a:bodyPr wrap="square" rtlCol="0">
            <a:spAutoFit/>
          </a:bodyPr>
          <a:lstStyle/>
          <a:p>
            <a:r>
              <a:rPr lang="en-US" dirty="0"/>
              <a:t>-5%</a:t>
            </a:r>
          </a:p>
        </p:txBody>
      </p:sp>
      <p:sp>
        <p:nvSpPr>
          <p:cNvPr id="15" name="TextBox 14">
            <a:extLst>
              <a:ext uri="{FF2B5EF4-FFF2-40B4-BE49-F238E27FC236}">
                <a16:creationId xmlns:a16="http://schemas.microsoft.com/office/drawing/2014/main" id="{9FAEA4E9-BA89-4FF0-9E94-60BC834758A3}"/>
              </a:ext>
            </a:extLst>
          </p:cNvPr>
          <p:cNvSpPr txBox="1"/>
          <p:nvPr/>
        </p:nvSpPr>
        <p:spPr>
          <a:xfrm>
            <a:off x="5193311" y="3270192"/>
            <a:ext cx="687725" cy="369332"/>
          </a:xfrm>
          <a:prstGeom prst="rect">
            <a:avLst/>
          </a:prstGeom>
          <a:noFill/>
        </p:spPr>
        <p:txBody>
          <a:bodyPr wrap="square" rtlCol="0">
            <a:spAutoFit/>
          </a:bodyPr>
          <a:lstStyle/>
          <a:p>
            <a:r>
              <a:rPr lang="en-US" dirty="0"/>
              <a:t>-20%</a:t>
            </a:r>
          </a:p>
        </p:txBody>
      </p:sp>
      <p:sp>
        <p:nvSpPr>
          <p:cNvPr id="16" name="TextBox 15">
            <a:extLst>
              <a:ext uri="{FF2B5EF4-FFF2-40B4-BE49-F238E27FC236}">
                <a16:creationId xmlns:a16="http://schemas.microsoft.com/office/drawing/2014/main" id="{5888269F-B682-465C-97D2-D05F3AEDB295}"/>
              </a:ext>
            </a:extLst>
          </p:cNvPr>
          <p:cNvSpPr txBox="1"/>
          <p:nvPr/>
        </p:nvSpPr>
        <p:spPr>
          <a:xfrm>
            <a:off x="7367018" y="3451467"/>
            <a:ext cx="687725" cy="369332"/>
          </a:xfrm>
          <a:prstGeom prst="rect">
            <a:avLst/>
          </a:prstGeom>
          <a:noFill/>
        </p:spPr>
        <p:txBody>
          <a:bodyPr wrap="square" rtlCol="0">
            <a:spAutoFit/>
          </a:bodyPr>
          <a:lstStyle/>
          <a:p>
            <a:r>
              <a:rPr lang="en-US" dirty="0"/>
              <a:t>-32%</a:t>
            </a:r>
          </a:p>
        </p:txBody>
      </p:sp>
    </p:spTree>
    <p:extLst>
      <p:ext uri="{BB962C8B-B14F-4D97-AF65-F5344CB8AC3E}">
        <p14:creationId xmlns:p14="http://schemas.microsoft.com/office/powerpoint/2010/main" val="3350482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012498"/>
          </a:xfrm>
        </p:spPr>
        <p:txBody>
          <a:bodyPr anchor="ctr" anchorCtr="1">
            <a:noAutofit/>
          </a:bodyPr>
          <a:lstStyle/>
          <a:p>
            <a:r>
              <a:rPr lang="en-US" sz="2400" b="1" dirty="0">
                <a:solidFill>
                  <a:schemeClr val="accent5">
                    <a:lumMod val="50000"/>
                  </a:schemeClr>
                </a:solidFill>
              </a:rPr>
              <a:t>Pension contributions respond with lags and magnitudes that depend heavily on (1) recession impact on asset values, and (2) plan and government policies, practices, and circumstances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19</a:t>
            </a:fld>
            <a:endParaRPr lang="en-US" dirty="0"/>
          </a:p>
        </p:txBody>
      </p:sp>
      <p:pic>
        <p:nvPicPr>
          <p:cNvPr id="6" name="Picture 5">
            <a:extLst>
              <a:ext uri="{FF2B5EF4-FFF2-40B4-BE49-F238E27FC236}">
                <a16:creationId xmlns:a16="http://schemas.microsoft.com/office/drawing/2014/main" id="{B317D4C2-1D08-4834-A520-02C09ACB1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790" y="918520"/>
            <a:ext cx="10058420" cy="5943612"/>
          </a:xfrm>
          <a:prstGeom prst="rect">
            <a:avLst/>
          </a:prstGeom>
        </p:spPr>
      </p:pic>
    </p:spTree>
    <p:extLst>
      <p:ext uri="{BB962C8B-B14F-4D97-AF65-F5344CB8AC3E}">
        <p14:creationId xmlns:p14="http://schemas.microsoft.com/office/powerpoint/2010/main" val="1420459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4"/>
            <a:ext cx="11415561" cy="1325563"/>
          </a:xfrm>
        </p:spPr>
        <p:txBody>
          <a:bodyPr anchor="ctr" anchorCtr="1">
            <a:normAutofit fontScale="90000"/>
          </a:bodyPr>
          <a:lstStyle/>
          <a:p>
            <a:pPr algn="ctr"/>
            <a:r>
              <a:rPr lang="en-US" sz="5400" b="1" dirty="0">
                <a:solidFill>
                  <a:schemeClr val="accent5">
                    <a:lumMod val="50000"/>
                  </a:schemeClr>
                </a:solidFill>
              </a:rPr>
              <a:t>Recessions and </a:t>
            </a:r>
            <a:br>
              <a:rPr lang="en-US" sz="5400" b="1" dirty="0">
                <a:solidFill>
                  <a:schemeClr val="accent5">
                    <a:lumMod val="50000"/>
                  </a:schemeClr>
                </a:solidFill>
              </a:rPr>
            </a:br>
            <a:r>
              <a:rPr lang="en-US" sz="5400" b="1" dirty="0">
                <a:solidFill>
                  <a:schemeClr val="accent5">
                    <a:lumMod val="50000"/>
                  </a:schemeClr>
                </a:solidFill>
              </a:rPr>
              <a:t>State &amp; local government finances</a:t>
            </a:r>
          </a:p>
        </p:txBody>
      </p:sp>
      <p:sp>
        <p:nvSpPr>
          <p:cNvPr id="4" name="Content Placeholder 3">
            <a:extLst>
              <a:ext uri="{FF2B5EF4-FFF2-40B4-BE49-F238E27FC236}">
                <a16:creationId xmlns:a16="http://schemas.microsoft.com/office/drawing/2014/main" id="{EF967C0F-D269-4D30-8E14-52648555207D}"/>
              </a:ext>
            </a:extLst>
          </p:cNvPr>
          <p:cNvSpPr>
            <a:spLocks noGrp="1"/>
          </p:cNvSpPr>
          <p:nvPr>
            <p:ph idx="1"/>
          </p:nvPr>
        </p:nvSpPr>
        <p:spPr>
          <a:xfrm>
            <a:off x="616017" y="1680520"/>
            <a:ext cx="10972800" cy="5089080"/>
          </a:xfrm>
        </p:spPr>
        <p:txBody>
          <a:bodyPr>
            <a:normAutofit/>
          </a:bodyPr>
          <a:lstStyle/>
          <a:p>
            <a:pPr marL="0" indent="0">
              <a:buNone/>
            </a:pPr>
            <a:r>
              <a:rPr lang="en-US" sz="3200" dirty="0"/>
              <a:t>Two kinds of responses:</a:t>
            </a:r>
          </a:p>
          <a:p>
            <a:r>
              <a:rPr lang="en-US" sz="3200" dirty="0"/>
              <a:t>“Automatic” responses (e.g., tax revenue declines)</a:t>
            </a:r>
          </a:p>
          <a:p>
            <a:r>
              <a:rPr lang="en-US" sz="3200" dirty="0"/>
              <a:t>Policy responses (e.g., cuts in school aid – </a:t>
            </a:r>
            <a:r>
              <a:rPr lang="en-US" sz="3200" u="sng" dirty="0"/>
              <a:t>fiscal stress rolls downhill</a:t>
            </a:r>
            <a:r>
              <a:rPr lang="en-US" sz="3200" dirty="0"/>
              <a:t>)</a:t>
            </a:r>
          </a:p>
          <a:p>
            <a:endParaRPr lang="en-US" sz="1600" dirty="0"/>
          </a:p>
          <a:p>
            <a:pPr marL="0" indent="0">
              <a:buNone/>
            </a:pPr>
            <a:r>
              <a:rPr lang="en-US" sz="3200" dirty="0"/>
              <a:t>Responses </a:t>
            </a:r>
            <a:r>
              <a:rPr lang="en-US" sz="3200" u="sng" dirty="0"/>
              <a:t>roll out over time</a:t>
            </a:r>
            <a:r>
              <a:rPr lang="en-US" sz="3200" dirty="0"/>
              <a:t>. A dynamic, multi-year process.</a:t>
            </a:r>
          </a:p>
          <a:p>
            <a:pPr marL="0" indent="0">
              <a:buNone/>
            </a:pPr>
            <a:endParaRPr lang="en-US" sz="1600" dirty="0"/>
          </a:p>
          <a:p>
            <a:pPr marL="0" indent="0">
              <a:buNone/>
            </a:pPr>
            <a:r>
              <a:rPr lang="en-US" dirty="0"/>
              <a:t>Not always practical to separate automatic responses from policy responses (e.g., property tax rate increases can offset property value declines).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2</a:t>
            </a:fld>
            <a:endParaRPr lang="en-US" dirty="0"/>
          </a:p>
        </p:txBody>
      </p:sp>
    </p:spTree>
    <p:extLst>
      <p:ext uri="{BB962C8B-B14F-4D97-AF65-F5344CB8AC3E}">
        <p14:creationId xmlns:p14="http://schemas.microsoft.com/office/powerpoint/2010/main" val="2902607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189470" y="8995"/>
            <a:ext cx="11788346" cy="1119590"/>
          </a:xfrm>
        </p:spPr>
        <p:txBody>
          <a:bodyPr anchor="ctr" anchorCtr="1">
            <a:noAutofit/>
          </a:bodyPr>
          <a:lstStyle/>
          <a:p>
            <a:r>
              <a:rPr lang="en-US" b="1" dirty="0">
                <a:solidFill>
                  <a:schemeClr val="accent5">
                    <a:lumMod val="50000"/>
                  </a:schemeClr>
                </a:solidFill>
              </a:rPr>
              <a:t>Thoughts on magnitudes, in round numbers</a:t>
            </a:r>
          </a:p>
        </p:txBody>
      </p:sp>
      <p:sp>
        <p:nvSpPr>
          <p:cNvPr id="4" name="Content Placeholder 3">
            <a:extLst>
              <a:ext uri="{FF2B5EF4-FFF2-40B4-BE49-F238E27FC236}">
                <a16:creationId xmlns:a16="http://schemas.microsoft.com/office/drawing/2014/main" id="{EF967C0F-D269-4D30-8E14-52648555207D}"/>
              </a:ext>
            </a:extLst>
          </p:cNvPr>
          <p:cNvSpPr>
            <a:spLocks noGrp="1"/>
          </p:cNvSpPr>
          <p:nvPr>
            <p:ph idx="1"/>
          </p:nvPr>
        </p:nvSpPr>
        <p:spPr>
          <a:xfrm>
            <a:off x="317634" y="1001027"/>
            <a:ext cx="11348185" cy="5720448"/>
          </a:xfrm>
        </p:spPr>
        <p:txBody>
          <a:bodyPr>
            <a:normAutofit lnSpcReduction="10000"/>
          </a:bodyPr>
          <a:lstStyle/>
          <a:p>
            <a:r>
              <a:rPr lang="en-US" sz="3200" dirty="0"/>
              <a:t>State govt taxes: ~$1 tr. annual</a:t>
            </a:r>
          </a:p>
          <a:p>
            <a:pPr lvl="1"/>
            <a:r>
              <a:rPr lang="en-US" sz="2800" dirty="0"/>
              <a:t>IF 10% below trend for 2 years (pretty bad)</a:t>
            </a:r>
          </a:p>
          <a:p>
            <a:pPr lvl="1">
              <a:buFont typeface="Wingdings" panose="05000000000000000000" pitchFamily="2" charset="2"/>
              <a:buChar char="à"/>
            </a:pPr>
            <a:r>
              <a:rPr lang="en-US" sz="2800" dirty="0">
                <a:sym typeface="Wingdings" panose="05000000000000000000" pitchFamily="2" charset="2"/>
              </a:rPr>
              <a:t>~ </a:t>
            </a:r>
            <a:r>
              <a:rPr lang="en-US" sz="2800" u="sng" dirty="0">
                <a:sym typeface="Wingdings" panose="05000000000000000000" pitchFamily="2" charset="2"/>
              </a:rPr>
              <a:t>$200b of “lost” revenue</a:t>
            </a:r>
          </a:p>
          <a:p>
            <a:pPr lvl="1">
              <a:buFont typeface="Wingdings" panose="05000000000000000000" pitchFamily="2" charset="2"/>
              <a:buChar char="à"/>
            </a:pPr>
            <a:endParaRPr lang="en-US" sz="2800" dirty="0"/>
          </a:p>
          <a:p>
            <a:r>
              <a:rPr lang="en-US" sz="3200" dirty="0">
                <a:sym typeface="Wingdings" panose="05000000000000000000" pitchFamily="2" charset="2"/>
              </a:rPr>
              <a:t>Medicaid: ~$250b state-local share, annual</a:t>
            </a:r>
          </a:p>
          <a:p>
            <a:pPr lvl="1"/>
            <a:r>
              <a:rPr lang="en-US" sz="2800" dirty="0">
                <a:sym typeface="Wingdings" panose="05000000000000000000" pitchFamily="2" charset="2"/>
              </a:rPr>
              <a:t>IF 8% above trend (big enrollment surge), 2 years</a:t>
            </a:r>
          </a:p>
          <a:p>
            <a:pPr marL="457200" lvl="1" indent="0">
              <a:buNone/>
            </a:pPr>
            <a:r>
              <a:rPr lang="en-US" sz="2800" dirty="0">
                <a:sym typeface="Wingdings" panose="05000000000000000000" pitchFamily="2" charset="2"/>
              </a:rPr>
              <a:t> ~ </a:t>
            </a:r>
            <a:r>
              <a:rPr lang="en-US" sz="2800" u="sng" dirty="0">
                <a:sym typeface="Wingdings" panose="05000000000000000000" pitchFamily="2" charset="2"/>
              </a:rPr>
              <a:t>$40b unplanned spending</a:t>
            </a:r>
          </a:p>
          <a:p>
            <a:pPr lvl="1"/>
            <a:endParaRPr lang="en-US" sz="2800" dirty="0">
              <a:sym typeface="Wingdings" panose="05000000000000000000" pitchFamily="2" charset="2"/>
            </a:endParaRPr>
          </a:p>
          <a:p>
            <a:r>
              <a:rPr lang="en-US" sz="3200" dirty="0"/>
              <a:t>Pensions: $4.3 tr. assets:</a:t>
            </a:r>
          </a:p>
          <a:p>
            <a:pPr lvl="1"/>
            <a:r>
              <a:rPr lang="en-US" sz="2800" dirty="0"/>
              <a:t>IF 10% decline over 2 years, and 7% was assumed for each year</a:t>
            </a:r>
          </a:p>
          <a:p>
            <a:pPr marL="457200" lvl="1" indent="0">
              <a:buNone/>
            </a:pPr>
            <a:r>
              <a:rPr lang="en-US" sz="2800" dirty="0">
                <a:sym typeface="Wingdings" panose="05000000000000000000" pitchFamily="2" charset="2"/>
              </a:rPr>
              <a:t></a:t>
            </a:r>
            <a:r>
              <a:rPr lang="en-US" sz="2800" dirty="0"/>
              <a:t> ~ </a:t>
            </a:r>
            <a:r>
              <a:rPr lang="en-US" sz="2800" u="sng" dirty="0"/>
              <a:t>$1.1 tr. shortfall</a:t>
            </a:r>
            <a:r>
              <a:rPr lang="en-US" sz="2800" dirty="0"/>
              <a:t> vs assumed (math: $4.3 * 1.07^2 – $4.3 * .90%)</a:t>
            </a:r>
          </a:p>
          <a:p>
            <a:pPr lvl="1">
              <a:buFont typeface="Wingdings" panose="05000000000000000000" pitchFamily="2" charset="2"/>
              <a:buChar char="à"/>
            </a:pPr>
            <a:r>
              <a:rPr lang="en-US" sz="2800" dirty="0">
                <a:sym typeface="Wingdings" panose="05000000000000000000" pitchFamily="2" charset="2"/>
              </a:rPr>
              <a:t> even amortized over 20+ years, that is a lot (better hope for mean reversion in asset returns – better still, hope for non-financial recession)</a:t>
            </a:r>
          </a:p>
          <a:p>
            <a:pPr lvl="1"/>
            <a:endParaRPr lang="en-US" sz="2800" dirty="0"/>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20</a:t>
            </a:fld>
            <a:endParaRPr lang="en-US" dirty="0"/>
          </a:p>
        </p:txBody>
      </p:sp>
    </p:spTree>
    <p:extLst>
      <p:ext uri="{BB962C8B-B14F-4D97-AF65-F5344CB8AC3E}">
        <p14:creationId xmlns:p14="http://schemas.microsoft.com/office/powerpoint/2010/main" val="3155437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119590"/>
          </a:xfrm>
        </p:spPr>
        <p:txBody>
          <a:bodyPr anchor="ctr" anchorCtr="1">
            <a:normAutofit fontScale="90000"/>
          </a:bodyPr>
          <a:lstStyle/>
          <a:p>
            <a:r>
              <a:rPr lang="en-US" sz="5400" b="1" dirty="0">
                <a:solidFill>
                  <a:schemeClr val="accent5">
                    <a:lumMod val="50000"/>
                  </a:schemeClr>
                </a:solidFill>
              </a:rPr>
              <a:t>Dynamic nature of impacts and responses</a:t>
            </a:r>
          </a:p>
        </p:txBody>
      </p:sp>
      <p:sp>
        <p:nvSpPr>
          <p:cNvPr id="4" name="Content Placeholder 3">
            <a:extLst>
              <a:ext uri="{FF2B5EF4-FFF2-40B4-BE49-F238E27FC236}">
                <a16:creationId xmlns:a16="http://schemas.microsoft.com/office/drawing/2014/main" id="{EF967C0F-D269-4D30-8E14-52648555207D}"/>
              </a:ext>
            </a:extLst>
          </p:cNvPr>
          <p:cNvSpPr>
            <a:spLocks noGrp="1"/>
          </p:cNvSpPr>
          <p:nvPr>
            <p:ph idx="1"/>
          </p:nvPr>
        </p:nvSpPr>
        <p:spPr>
          <a:xfrm>
            <a:off x="616017" y="1013280"/>
            <a:ext cx="10972800" cy="5435042"/>
          </a:xfrm>
        </p:spPr>
        <p:txBody>
          <a:bodyPr>
            <a:normAutofit/>
          </a:bodyPr>
          <a:lstStyle/>
          <a:p>
            <a:r>
              <a:rPr lang="en-US" sz="3200" dirty="0"/>
              <a:t>First, revenue (and spending) must be affected:</a:t>
            </a:r>
          </a:p>
          <a:p>
            <a:pPr lvl="1"/>
            <a:r>
              <a:rPr lang="en-US" sz="2800" dirty="0"/>
              <a:t>Sales taxes – almost right away; excises, too, to extent responsive.</a:t>
            </a:r>
          </a:p>
          <a:p>
            <a:pPr lvl="1"/>
            <a:r>
              <a:rPr lang="en-US" sz="2800" dirty="0"/>
              <a:t>Income taxes: (1) </a:t>
            </a:r>
            <a:r>
              <a:rPr lang="en-US" sz="2400" dirty="0"/>
              <a:t>Withholding on wages hit almost right away. WH on bonuses primarily affected in Q4 and Q1; can be big, esp. in financial sector. (2) Nonwage income - payments heavily concentrated in Dec/Jan and subsequent Apr/May.</a:t>
            </a:r>
          </a:p>
          <a:p>
            <a:pPr lvl="1"/>
            <a:r>
              <a:rPr lang="en-US" dirty="0"/>
              <a:t>Pensions, Medicaid – long lags</a:t>
            </a:r>
            <a:endParaRPr lang="en-US" sz="2400" dirty="0"/>
          </a:p>
          <a:p>
            <a:r>
              <a:rPr lang="en-US" sz="3200" dirty="0"/>
              <a:t>Second, policymakers must recognize problem &amp; come to grips with it. Can take months, esp. if legislative body not in session. Layoffs take time to implement. Secondary impacts on local govts (e.g., school aid cuts can take a year or more).</a:t>
            </a:r>
          </a:p>
          <a:p>
            <a:r>
              <a:rPr lang="en-US" sz="3200" dirty="0"/>
              <a:t>Political dynamics often favor easier choices – one-shots, gimmicks - setting govts up for problems in future years.</a:t>
            </a:r>
          </a:p>
          <a:p>
            <a:endParaRPr lang="en-US" sz="3200" dirty="0"/>
          </a:p>
          <a:p>
            <a:pPr lvl="2"/>
            <a:endParaRPr lang="en-US" sz="2400" dirty="0"/>
          </a:p>
          <a:p>
            <a:endParaRPr lang="en-US" dirty="0"/>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21</a:t>
            </a:fld>
            <a:endParaRPr lang="en-US" dirty="0"/>
          </a:p>
        </p:txBody>
      </p:sp>
    </p:spTree>
    <p:extLst>
      <p:ext uri="{BB962C8B-B14F-4D97-AF65-F5344CB8AC3E}">
        <p14:creationId xmlns:p14="http://schemas.microsoft.com/office/powerpoint/2010/main" val="1028535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119590"/>
          </a:xfrm>
        </p:spPr>
        <p:txBody>
          <a:bodyPr anchor="ctr" anchorCtr="1">
            <a:normAutofit/>
          </a:bodyPr>
          <a:lstStyle/>
          <a:p>
            <a:r>
              <a:rPr lang="en-US" sz="5400" b="1" dirty="0">
                <a:solidFill>
                  <a:schemeClr val="accent5">
                    <a:lumMod val="50000"/>
                  </a:schemeClr>
                </a:solidFill>
              </a:rPr>
              <a:t>A few considerations re: next recession</a:t>
            </a:r>
          </a:p>
        </p:txBody>
      </p:sp>
      <p:sp>
        <p:nvSpPr>
          <p:cNvPr id="4" name="Content Placeholder 3">
            <a:extLst>
              <a:ext uri="{FF2B5EF4-FFF2-40B4-BE49-F238E27FC236}">
                <a16:creationId xmlns:a16="http://schemas.microsoft.com/office/drawing/2014/main" id="{EF967C0F-D269-4D30-8E14-52648555207D}"/>
              </a:ext>
            </a:extLst>
          </p:cNvPr>
          <p:cNvSpPr>
            <a:spLocks noGrp="1"/>
          </p:cNvSpPr>
          <p:nvPr>
            <p:ph idx="1"/>
          </p:nvPr>
        </p:nvSpPr>
        <p:spPr>
          <a:xfrm>
            <a:off x="616017" y="1013280"/>
            <a:ext cx="10972800" cy="5435042"/>
          </a:xfrm>
        </p:spPr>
        <p:txBody>
          <a:bodyPr>
            <a:normAutofit fontScale="92500" lnSpcReduction="20000"/>
          </a:bodyPr>
          <a:lstStyle/>
          <a:p>
            <a:r>
              <a:rPr lang="en-US" sz="3000" dirty="0"/>
              <a:t>How prepared are states, localities? Many places have not rebuilt reserves, are struggling with pensions. Picture is mixed.</a:t>
            </a:r>
          </a:p>
          <a:p>
            <a:r>
              <a:rPr lang="en-US" sz="3000" dirty="0"/>
              <a:t>Recent strong state tax revenue growth sending mixed signals (Strong 2017 stock market suggests strong cap gains; But taxpayers had incentives to push income out of 2017 into 2018 AND accelerate tax payments into 2017!; Surge in 2017q4 suggests acceleration of tax payments; but April returns were strong)</a:t>
            </a:r>
          </a:p>
          <a:p>
            <a:r>
              <a:rPr lang="en-US" sz="3000" dirty="0"/>
              <a:t>Will next recession hit financial markets hard?</a:t>
            </a:r>
          </a:p>
          <a:p>
            <a:pPr lvl="1"/>
            <a:r>
              <a:rPr lang="en-US" sz="2800" dirty="0"/>
              <a:t>Heightens risks. Fortunately, capital gains less bubbly than prior to either of last 2 recessions – not as far to fall.</a:t>
            </a:r>
          </a:p>
          <a:p>
            <a:pPr lvl="1"/>
            <a:r>
              <a:rPr lang="en-US" sz="2800" dirty="0"/>
              <a:t>But pension assets riskier than ever relative to state budgets</a:t>
            </a:r>
          </a:p>
          <a:p>
            <a:r>
              <a:rPr lang="en-US" sz="3600" dirty="0"/>
              <a:t>Medicaid</a:t>
            </a:r>
          </a:p>
          <a:p>
            <a:pPr lvl="1"/>
            <a:r>
              <a:rPr lang="en-US" sz="2800" dirty="0"/>
              <a:t>Fed govt shares in the costs of enrollment increases</a:t>
            </a:r>
          </a:p>
          <a:p>
            <a:pPr lvl="1"/>
            <a:r>
              <a:rPr lang="en-US" sz="2800" dirty="0"/>
              <a:t>But “extra” sharing of 2007 recession (ARRA) seems unlikely </a:t>
            </a:r>
            <a:r>
              <a:rPr lang="en-US" sz="2800"/>
              <a:t>to repeat</a:t>
            </a:r>
            <a:endParaRPr lang="en-US" sz="2800" dirty="0"/>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22</a:t>
            </a:fld>
            <a:endParaRPr lang="en-US" dirty="0"/>
          </a:p>
        </p:txBody>
      </p:sp>
    </p:spTree>
    <p:extLst>
      <p:ext uri="{BB962C8B-B14F-4D97-AF65-F5344CB8AC3E}">
        <p14:creationId xmlns:p14="http://schemas.microsoft.com/office/powerpoint/2010/main" val="169983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4"/>
            <a:ext cx="11415561" cy="1325563"/>
          </a:xfrm>
        </p:spPr>
        <p:txBody>
          <a:bodyPr anchor="ctr" anchorCtr="1">
            <a:normAutofit/>
          </a:bodyPr>
          <a:lstStyle/>
          <a:p>
            <a:r>
              <a:rPr lang="en-US" sz="5400" b="1" dirty="0">
                <a:solidFill>
                  <a:schemeClr val="accent5">
                    <a:lumMod val="50000"/>
                  </a:schemeClr>
                </a:solidFill>
              </a:rPr>
              <a:t>Automatic responses</a:t>
            </a:r>
          </a:p>
        </p:txBody>
      </p:sp>
      <p:sp>
        <p:nvSpPr>
          <p:cNvPr id="4" name="Content Placeholder 3">
            <a:extLst>
              <a:ext uri="{FF2B5EF4-FFF2-40B4-BE49-F238E27FC236}">
                <a16:creationId xmlns:a16="http://schemas.microsoft.com/office/drawing/2014/main" id="{EF967C0F-D269-4D30-8E14-52648555207D}"/>
              </a:ext>
            </a:extLst>
          </p:cNvPr>
          <p:cNvSpPr>
            <a:spLocks noGrp="1"/>
          </p:cNvSpPr>
          <p:nvPr>
            <p:ph idx="1"/>
          </p:nvPr>
        </p:nvSpPr>
        <p:spPr>
          <a:xfrm>
            <a:off x="616017" y="1013280"/>
            <a:ext cx="10972800" cy="5435042"/>
          </a:xfrm>
        </p:spPr>
        <p:txBody>
          <a:bodyPr>
            <a:normAutofit fontScale="85000" lnSpcReduction="10000"/>
          </a:bodyPr>
          <a:lstStyle/>
          <a:p>
            <a:pPr marL="0" indent="0">
              <a:buNone/>
            </a:pPr>
            <a:r>
              <a:rPr lang="en-US" sz="3200" dirty="0"/>
              <a:t>Tax revenue. Three main considerations:</a:t>
            </a:r>
          </a:p>
          <a:p>
            <a:r>
              <a:rPr lang="en-US" sz="3200" dirty="0"/>
              <a:t>Nature of the recession</a:t>
            </a:r>
          </a:p>
          <a:p>
            <a:r>
              <a:rPr lang="en-US" sz="3200" dirty="0"/>
              <a:t>Structure of the state or local economy</a:t>
            </a:r>
          </a:p>
          <a:p>
            <a:r>
              <a:rPr lang="en-US" sz="3200" dirty="0"/>
              <a:t>Structure of the state or local tax system</a:t>
            </a:r>
          </a:p>
          <a:p>
            <a:pPr marL="0" indent="0">
              <a:buNone/>
            </a:pPr>
            <a:endParaRPr lang="en-US" sz="1050" dirty="0"/>
          </a:p>
          <a:p>
            <a:pPr marL="0" indent="0">
              <a:buNone/>
            </a:pPr>
            <a:r>
              <a:rPr lang="en-US" sz="3200" dirty="0"/>
              <a:t>Spending. Automatic responses usually are smaller than tax revenue responses. Two important ones are:</a:t>
            </a:r>
          </a:p>
          <a:p>
            <a:r>
              <a:rPr lang="en-US" sz="3200" dirty="0"/>
              <a:t>Medicaid – people become unemployed, lose health coverage; with a lag, many eligible for Medicaid, enrollment rises</a:t>
            </a:r>
          </a:p>
          <a:p>
            <a:r>
              <a:rPr lang="en-US" sz="3200" dirty="0"/>
              <a:t>Pension contributions (we might also think of this as policy response)</a:t>
            </a:r>
          </a:p>
          <a:p>
            <a:pPr marL="0" indent="0">
              <a:buNone/>
            </a:pPr>
            <a:endParaRPr lang="en-US" sz="3200" dirty="0"/>
          </a:p>
          <a:p>
            <a:pPr marL="0" indent="0">
              <a:buNone/>
            </a:pPr>
            <a:r>
              <a:rPr lang="en-US" sz="3200" dirty="0"/>
              <a:t>Policy responses by one level of government can be exogenous factor for another – e.g., cuts in state aid to schools.</a:t>
            </a:r>
          </a:p>
          <a:p>
            <a:endParaRPr lang="en-US" dirty="0"/>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3</a:t>
            </a:fld>
            <a:endParaRPr lang="en-US" dirty="0"/>
          </a:p>
        </p:txBody>
      </p:sp>
    </p:spTree>
    <p:extLst>
      <p:ext uri="{BB962C8B-B14F-4D97-AF65-F5344CB8AC3E}">
        <p14:creationId xmlns:p14="http://schemas.microsoft.com/office/powerpoint/2010/main" val="147758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6E67627-CFA0-44D4-968A-4314597FC41A}"/>
              </a:ext>
            </a:extLst>
          </p:cNvPr>
          <p:cNvPicPr>
            <a:picLocks noChangeAspect="1"/>
          </p:cNvPicPr>
          <p:nvPr/>
        </p:nvPicPr>
        <p:blipFill>
          <a:blip r:embed="rId2"/>
          <a:stretch>
            <a:fillRect/>
          </a:stretch>
        </p:blipFill>
        <p:spPr>
          <a:xfrm>
            <a:off x="625267" y="1790705"/>
            <a:ext cx="10972800" cy="4297355"/>
          </a:xfrm>
          <a:prstGeom prst="rect">
            <a:avLst/>
          </a:prstGeom>
        </p:spPr>
      </p:pic>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4"/>
            <a:ext cx="11415561" cy="1325563"/>
          </a:xfrm>
        </p:spPr>
        <p:txBody>
          <a:bodyPr anchor="ctr" anchorCtr="1">
            <a:normAutofit fontScale="90000"/>
          </a:bodyPr>
          <a:lstStyle/>
          <a:p>
            <a:r>
              <a:rPr lang="en-US" sz="5400" b="1" dirty="0">
                <a:solidFill>
                  <a:schemeClr val="accent5">
                    <a:lumMod val="50000"/>
                  </a:schemeClr>
                </a:solidFill>
              </a:rPr>
              <a:t>Recessions vary greatly. Implications for “automatic” impacts on governments.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4</a:t>
            </a:fld>
            <a:endParaRPr lang="en-US" dirty="0"/>
          </a:p>
        </p:txBody>
      </p:sp>
      <p:sp>
        <p:nvSpPr>
          <p:cNvPr id="11" name="Oval 10">
            <a:extLst>
              <a:ext uri="{FF2B5EF4-FFF2-40B4-BE49-F238E27FC236}">
                <a16:creationId xmlns:a16="http://schemas.microsoft.com/office/drawing/2014/main" id="{CF38BFFA-4FC5-4CF0-BEEF-B2D7808C85FB}"/>
              </a:ext>
            </a:extLst>
          </p:cNvPr>
          <p:cNvSpPr/>
          <p:nvPr/>
        </p:nvSpPr>
        <p:spPr>
          <a:xfrm>
            <a:off x="11040177" y="3840480"/>
            <a:ext cx="606391" cy="770021"/>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7FCF40C-BD5B-4107-84DF-310383B02B12}"/>
              </a:ext>
            </a:extLst>
          </p:cNvPr>
          <p:cNvSpPr/>
          <p:nvPr/>
        </p:nvSpPr>
        <p:spPr>
          <a:xfrm>
            <a:off x="3397719" y="4552747"/>
            <a:ext cx="2327691" cy="287154"/>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0E332EFD-D749-460B-A7B5-31B38796419E}"/>
              </a:ext>
            </a:extLst>
          </p:cNvPr>
          <p:cNvSpPr/>
          <p:nvPr/>
        </p:nvSpPr>
        <p:spPr>
          <a:xfrm>
            <a:off x="9604404" y="4329763"/>
            <a:ext cx="606391" cy="770021"/>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BB22CE7-E853-4B6F-AEF0-15BA066F5BB7}"/>
              </a:ext>
            </a:extLst>
          </p:cNvPr>
          <p:cNvSpPr/>
          <p:nvPr/>
        </p:nvSpPr>
        <p:spPr>
          <a:xfrm>
            <a:off x="8486267" y="3821230"/>
            <a:ext cx="606391" cy="558265"/>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766F7AF-45F8-4379-8007-37AE2F27DB19}"/>
              </a:ext>
            </a:extLst>
          </p:cNvPr>
          <p:cNvSpPr/>
          <p:nvPr/>
        </p:nvSpPr>
        <p:spPr>
          <a:xfrm>
            <a:off x="861433" y="3838880"/>
            <a:ext cx="606391" cy="558265"/>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Brace 4">
            <a:extLst>
              <a:ext uri="{FF2B5EF4-FFF2-40B4-BE49-F238E27FC236}">
                <a16:creationId xmlns:a16="http://schemas.microsoft.com/office/drawing/2014/main" id="{A660C7B2-F382-47C2-98DF-A19ED21D56FD}"/>
              </a:ext>
            </a:extLst>
          </p:cNvPr>
          <p:cNvSpPr/>
          <p:nvPr/>
        </p:nvSpPr>
        <p:spPr>
          <a:xfrm>
            <a:off x="10808043" y="3429000"/>
            <a:ext cx="232134" cy="1538416"/>
          </a:xfrm>
          <a:prstGeom prst="lef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9743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4"/>
            <a:ext cx="11415561" cy="1325563"/>
          </a:xfrm>
        </p:spPr>
        <p:txBody>
          <a:bodyPr anchor="ctr" anchorCtr="1">
            <a:normAutofit/>
          </a:bodyPr>
          <a:lstStyle/>
          <a:p>
            <a:r>
              <a:rPr lang="en-US" sz="5400" b="1" dirty="0">
                <a:solidFill>
                  <a:schemeClr val="accent5">
                    <a:lumMod val="50000"/>
                  </a:schemeClr>
                </a:solidFill>
              </a:rPr>
              <a:t>Recession impacts vary geographically…</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5</a:t>
            </a:fld>
            <a:endParaRPr lang="en-US" dirty="0"/>
          </a:p>
        </p:txBody>
      </p:sp>
      <p:pic>
        <p:nvPicPr>
          <p:cNvPr id="4" name="Picture 3">
            <a:extLst>
              <a:ext uri="{FF2B5EF4-FFF2-40B4-BE49-F238E27FC236}">
                <a16:creationId xmlns:a16="http://schemas.microsoft.com/office/drawing/2014/main" id="{02C36963-FCD8-4C2B-9AF5-A3C6F8CFDEF6}"/>
              </a:ext>
            </a:extLst>
          </p:cNvPr>
          <p:cNvPicPr>
            <a:picLocks noChangeAspect="1"/>
          </p:cNvPicPr>
          <p:nvPr/>
        </p:nvPicPr>
        <p:blipFill>
          <a:blip r:embed="rId2"/>
          <a:stretch>
            <a:fillRect/>
          </a:stretch>
        </p:blipFill>
        <p:spPr>
          <a:xfrm>
            <a:off x="621889" y="1338225"/>
            <a:ext cx="10972800" cy="4987066"/>
          </a:xfrm>
          <a:prstGeom prst="rect">
            <a:avLst/>
          </a:prstGeom>
        </p:spPr>
      </p:pic>
    </p:spTree>
    <p:extLst>
      <p:ext uri="{BB962C8B-B14F-4D97-AF65-F5344CB8AC3E}">
        <p14:creationId xmlns:p14="http://schemas.microsoft.com/office/powerpoint/2010/main" val="1098285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247136" y="8994"/>
            <a:ext cx="11755394" cy="1325563"/>
          </a:xfrm>
        </p:spPr>
        <p:txBody>
          <a:bodyPr anchor="ctr" anchorCtr="1">
            <a:normAutofit fontScale="90000"/>
          </a:bodyPr>
          <a:lstStyle/>
          <a:p>
            <a:r>
              <a:rPr lang="en-US" sz="5400" b="1" dirty="0">
                <a:solidFill>
                  <a:schemeClr val="accent5">
                    <a:lumMod val="50000"/>
                  </a:schemeClr>
                </a:solidFill>
              </a:rPr>
              <a:t>…in part because state economies vary greatly</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6</a:t>
            </a:fld>
            <a:endParaRPr lang="en-US" dirty="0"/>
          </a:p>
        </p:txBody>
      </p:sp>
      <p:pic>
        <p:nvPicPr>
          <p:cNvPr id="20" name="Picture 19">
            <a:extLst>
              <a:ext uri="{FF2B5EF4-FFF2-40B4-BE49-F238E27FC236}">
                <a16:creationId xmlns:a16="http://schemas.microsoft.com/office/drawing/2014/main" id="{79C2BDEF-A301-4048-8C7A-BCB784ECFADB}"/>
              </a:ext>
            </a:extLst>
          </p:cNvPr>
          <p:cNvPicPr>
            <a:picLocks noChangeAspect="1"/>
          </p:cNvPicPr>
          <p:nvPr/>
        </p:nvPicPr>
        <p:blipFill>
          <a:blip r:embed="rId2"/>
          <a:stretch>
            <a:fillRect/>
          </a:stretch>
        </p:blipFill>
        <p:spPr>
          <a:xfrm>
            <a:off x="610769" y="1834920"/>
            <a:ext cx="10972800" cy="4057469"/>
          </a:xfrm>
          <a:prstGeom prst="rect">
            <a:avLst/>
          </a:prstGeom>
        </p:spPr>
      </p:pic>
    </p:spTree>
    <p:extLst>
      <p:ext uri="{BB962C8B-B14F-4D97-AF65-F5344CB8AC3E}">
        <p14:creationId xmlns:p14="http://schemas.microsoft.com/office/powerpoint/2010/main" val="1873281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012498"/>
          </a:xfrm>
        </p:spPr>
        <p:txBody>
          <a:bodyPr anchor="ctr" anchorCtr="1">
            <a:normAutofit/>
          </a:bodyPr>
          <a:lstStyle/>
          <a:p>
            <a:r>
              <a:rPr lang="en-US" sz="5400" b="1" dirty="0">
                <a:solidFill>
                  <a:schemeClr val="accent5">
                    <a:lumMod val="50000"/>
                  </a:schemeClr>
                </a:solidFill>
              </a:rPr>
              <a:t>Different recessions, different impacts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7</a:t>
            </a:fld>
            <a:endParaRPr lang="en-US" dirty="0"/>
          </a:p>
        </p:txBody>
      </p:sp>
      <p:pic>
        <p:nvPicPr>
          <p:cNvPr id="11" name="Picture 10">
            <a:extLst>
              <a:ext uri="{FF2B5EF4-FFF2-40B4-BE49-F238E27FC236}">
                <a16:creationId xmlns:a16="http://schemas.microsoft.com/office/drawing/2014/main" id="{5BF67E9A-0ED0-47A6-BEED-10CA48199F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790" y="836142"/>
            <a:ext cx="10058420" cy="5943612"/>
          </a:xfrm>
          <a:prstGeom prst="rect">
            <a:avLst/>
          </a:prstGeom>
        </p:spPr>
      </p:pic>
    </p:spTree>
    <p:extLst>
      <p:ext uri="{BB962C8B-B14F-4D97-AF65-F5344CB8AC3E}">
        <p14:creationId xmlns:p14="http://schemas.microsoft.com/office/powerpoint/2010/main" val="3753372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5"/>
            <a:ext cx="11415561" cy="1012498"/>
          </a:xfrm>
        </p:spPr>
        <p:txBody>
          <a:bodyPr anchor="ctr" anchorCtr="1">
            <a:noAutofit/>
          </a:bodyPr>
          <a:lstStyle/>
          <a:p>
            <a:r>
              <a:rPr lang="en-US" sz="4800" b="1" dirty="0">
                <a:solidFill>
                  <a:schemeClr val="accent5">
                    <a:lumMod val="50000"/>
                  </a:schemeClr>
                </a:solidFill>
              </a:rPr>
              <a:t>Different taxes &amp; recessions, different impacts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8</a:t>
            </a:fld>
            <a:endParaRPr lang="en-US" dirty="0"/>
          </a:p>
        </p:txBody>
      </p:sp>
      <p:pic>
        <p:nvPicPr>
          <p:cNvPr id="12" name="Picture 11">
            <a:extLst>
              <a:ext uri="{FF2B5EF4-FFF2-40B4-BE49-F238E27FC236}">
                <a16:creationId xmlns:a16="http://schemas.microsoft.com/office/drawing/2014/main" id="{DF0FC61A-4B03-4E32-B53A-20C33FB4FB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790" y="852611"/>
            <a:ext cx="10058420" cy="5943612"/>
          </a:xfrm>
          <a:prstGeom prst="rect">
            <a:avLst/>
          </a:prstGeom>
        </p:spPr>
      </p:pic>
      <p:sp>
        <p:nvSpPr>
          <p:cNvPr id="4" name="TextBox 3">
            <a:extLst>
              <a:ext uri="{FF2B5EF4-FFF2-40B4-BE49-F238E27FC236}">
                <a16:creationId xmlns:a16="http://schemas.microsoft.com/office/drawing/2014/main" id="{6E81589F-3136-419C-BE65-96676814C73B}"/>
              </a:ext>
            </a:extLst>
          </p:cNvPr>
          <p:cNvSpPr txBox="1"/>
          <p:nvPr/>
        </p:nvSpPr>
        <p:spPr>
          <a:xfrm>
            <a:off x="172994" y="1631093"/>
            <a:ext cx="1169772" cy="1077218"/>
          </a:xfrm>
          <a:prstGeom prst="rect">
            <a:avLst/>
          </a:prstGeom>
          <a:noFill/>
        </p:spPr>
        <p:txBody>
          <a:bodyPr wrap="square" rtlCol="0">
            <a:spAutoFit/>
          </a:bodyPr>
          <a:lstStyle/>
          <a:p>
            <a:r>
              <a:rPr lang="en-US" sz="1600" dirty="0"/>
              <a:t>2001 and 2007 hit the income tax</a:t>
            </a:r>
          </a:p>
        </p:txBody>
      </p:sp>
      <p:sp>
        <p:nvSpPr>
          <p:cNvPr id="8" name="Freeform: Shape 7">
            <a:extLst>
              <a:ext uri="{FF2B5EF4-FFF2-40B4-BE49-F238E27FC236}">
                <a16:creationId xmlns:a16="http://schemas.microsoft.com/office/drawing/2014/main" id="{32D25387-AC2C-4A00-B3AC-5574DBF91755}"/>
              </a:ext>
            </a:extLst>
          </p:cNvPr>
          <p:cNvSpPr/>
          <p:nvPr/>
        </p:nvSpPr>
        <p:spPr>
          <a:xfrm>
            <a:off x="808522" y="2435192"/>
            <a:ext cx="2165684" cy="1003155"/>
          </a:xfrm>
          <a:custGeom>
            <a:avLst/>
            <a:gdLst>
              <a:gd name="connsiteX0" fmla="*/ 0 w 2165684"/>
              <a:gd name="connsiteY0" fmla="*/ 0 h 1003155"/>
              <a:gd name="connsiteX1" fmla="*/ 1068404 w 2165684"/>
              <a:gd name="connsiteY1" fmla="*/ 943275 h 1003155"/>
              <a:gd name="connsiteX2" fmla="*/ 2165684 w 2165684"/>
              <a:gd name="connsiteY2" fmla="*/ 827772 h 1003155"/>
            </a:gdLst>
            <a:ahLst/>
            <a:cxnLst>
              <a:cxn ang="0">
                <a:pos x="connsiteX0" y="connsiteY0"/>
              </a:cxn>
              <a:cxn ang="0">
                <a:pos x="connsiteX1" y="connsiteY1"/>
              </a:cxn>
              <a:cxn ang="0">
                <a:pos x="connsiteX2" y="connsiteY2"/>
              </a:cxn>
            </a:cxnLst>
            <a:rect l="l" t="t" r="r" b="b"/>
            <a:pathLst>
              <a:path w="2165684" h="1003155">
                <a:moveTo>
                  <a:pt x="0" y="0"/>
                </a:moveTo>
                <a:cubicBezTo>
                  <a:pt x="353728" y="402656"/>
                  <a:pt x="707457" y="805313"/>
                  <a:pt x="1068404" y="943275"/>
                </a:cubicBezTo>
                <a:cubicBezTo>
                  <a:pt x="1429351" y="1081237"/>
                  <a:pt x="1797517" y="954504"/>
                  <a:pt x="2165684" y="827772"/>
                </a:cubicBezTo>
              </a:path>
            </a:pathLst>
          </a:custGeom>
          <a:noFill/>
          <a:ln w="19050">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0157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4B57-10E9-402E-848A-500D40347A5B}"/>
              </a:ext>
            </a:extLst>
          </p:cNvPr>
          <p:cNvSpPr>
            <a:spLocks noGrp="1"/>
          </p:cNvSpPr>
          <p:nvPr>
            <p:ph type="title"/>
          </p:nvPr>
        </p:nvSpPr>
        <p:spPr>
          <a:xfrm>
            <a:off x="413886" y="8994"/>
            <a:ext cx="11415561" cy="1325563"/>
          </a:xfrm>
        </p:spPr>
        <p:txBody>
          <a:bodyPr anchor="ctr" anchorCtr="1">
            <a:normAutofit fontScale="90000"/>
          </a:bodyPr>
          <a:lstStyle/>
          <a:p>
            <a:r>
              <a:rPr lang="en-US" sz="5400" b="1" dirty="0">
                <a:solidFill>
                  <a:schemeClr val="accent5">
                    <a:lumMod val="50000"/>
                  </a:schemeClr>
                </a:solidFill>
              </a:rPr>
              <a:t>Taxable income more volatile than economic income measures</a:t>
            </a:r>
          </a:p>
        </p:txBody>
      </p:sp>
      <p:sp>
        <p:nvSpPr>
          <p:cNvPr id="3" name="Slide Number Placeholder 2">
            <a:extLst>
              <a:ext uri="{FF2B5EF4-FFF2-40B4-BE49-F238E27FC236}">
                <a16:creationId xmlns:a16="http://schemas.microsoft.com/office/drawing/2014/main" id="{84C12960-5FCE-467B-97B2-1CE3EBDA56FF}"/>
              </a:ext>
            </a:extLst>
          </p:cNvPr>
          <p:cNvSpPr>
            <a:spLocks noGrp="1"/>
          </p:cNvSpPr>
          <p:nvPr>
            <p:ph type="sldNum" sz="quarter" idx="12"/>
          </p:nvPr>
        </p:nvSpPr>
        <p:spPr/>
        <p:txBody>
          <a:bodyPr/>
          <a:lstStyle/>
          <a:p>
            <a:fld id="{BDFAB5F4-1FD8-4CAF-B57B-848A7DC6D772}" type="slidenum">
              <a:rPr lang="en-US" smtClean="0"/>
              <a:t>9</a:t>
            </a:fld>
            <a:endParaRPr lang="en-US" dirty="0"/>
          </a:p>
        </p:txBody>
      </p:sp>
      <p:pic>
        <p:nvPicPr>
          <p:cNvPr id="4" name="Picture 3">
            <a:extLst>
              <a:ext uri="{FF2B5EF4-FFF2-40B4-BE49-F238E27FC236}">
                <a16:creationId xmlns:a16="http://schemas.microsoft.com/office/drawing/2014/main" id="{38D444C2-7645-41D6-93A6-6D520F7163DE}"/>
              </a:ext>
            </a:extLst>
          </p:cNvPr>
          <p:cNvPicPr>
            <a:picLocks noChangeAspect="1"/>
          </p:cNvPicPr>
          <p:nvPr/>
        </p:nvPicPr>
        <p:blipFill>
          <a:blip r:embed="rId2"/>
          <a:stretch>
            <a:fillRect/>
          </a:stretch>
        </p:blipFill>
        <p:spPr>
          <a:xfrm>
            <a:off x="3135904" y="1494444"/>
            <a:ext cx="5940677" cy="5029200"/>
          </a:xfrm>
          <a:prstGeom prst="rect">
            <a:avLst/>
          </a:prstGeom>
        </p:spPr>
      </p:pic>
      <p:sp>
        <p:nvSpPr>
          <p:cNvPr id="6" name="Oval 5">
            <a:extLst>
              <a:ext uri="{FF2B5EF4-FFF2-40B4-BE49-F238E27FC236}">
                <a16:creationId xmlns:a16="http://schemas.microsoft.com/office/drawing/2014/main" id="{110E4747-52FF-46D9-B972-FA7E10720B65}"/>
              </a:ext>
            </a:extLst>
          </p:cNvPr>
          <p:cNvSpPr/>
          <p:nvPr/>
        </p:nvSpPr>
        <p:spPr>
          <a:xfrm>
            <a:off x="8639475" y="3917483"/>
            <a:ext cx="451580" cy="267272"/>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7E1A82A-1B52-422B-8E69-6F5D434C63A0}"/>
              </a:ext>
            </a:extLst>
          </p:cNvPr>
          <p:cNvSpPr/>
          <p:nvPr/>
        </p:nvSpPr>
        <p:spPr>
          <a:xfrm>
            <a:off x="8609000" y="4984286"/>
            <a:ext cx="451580" cy="267272"/>
          </a:xfrm>
          <a:prstGeom prst="ellipse">
            <a:avLst/>
          </a:prstGeom>
          <a:solidFill>
            <a:schemeClr val="accent4">
              <a:lumMod val="60000"/>
              <a:lumOff val="40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E3267FB5-D351-4EE2-929A-0B34FF94EFE0}"/>
              </a:ext>
            </a:extLst>
          </p:cNvPr>
          <p:cNvCxnSpPr/>
          <p:nvPr/>
        </p:nvCxnSpPr>
        <p:spPr>
          <a:xfrm flipH="1">
            <a:off x="9091055" y="3429000"/>
            <a:ext cx="1121349" cy="19972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BEC8352-4391-4578-9553-E13694190812}"/>
              </a:ext>
            </a:extLst>
          </p:cNvPr>
          <p:cNvCxnSpPr/>
          <p:nvPr/>
        </p:nvCxnSpPr>
        <p:spPr>
          <a:xfrm flipH="1">
            <a:off x="9076581" y="3429000"/>
            <a:ext cx="1135823" cy="123925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27856F8-E5E0-4575-BC97-FD7999A572F4}"/>
              </a:ext>
            </a:extLst>
          </p:cNvPr>
          <p:cNvSpPr txBox="1"/>
          <p:nvPr/>
        </p:nvSpPr>
        <p:spPr>
          <a:xfrm>
            <a:off x="10164279" y="3214839"/>
            <a:ext cx="1135823" cy="369332"/>
          </a:xfrm>
          <a:prstGeom prst="rect">
            <a:avLst/>
          </a:prstGeom>
          <a:noFill/>
        </p:spPr>
        <p:txBody>
          <a:bodyPr wrap="square" rtlCol="0">
            <a:spAutoFit/>
          </a:bodyPr>
          <a:lstStyle/>
          <a:p>
            <a:r>
              <a:rPr lang="en-US" b="1" dirty="0">
                <a:solidFill>
                  <a:srgbClr val="C00000"/>
                </a:solidFill>
              </a:rPr>
              <a:t>Compare!</a:t>
            </a:r>
          </a:p>
        </p:txBody>
      </p:sp>
    </p:spTree>
    <p:extLst>
      <p:ext uri="{BB962C8B-B14F-4D97-AF65-F5344CB8AC3E}">
        <p14:creationId xmlns:p14="http://schemas.microsoft.com/office/powerpoint/2010/main" val="2403155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JB_PowerPointTemplate(2).potx" id="{EE224170-4E57-466E-9725-09729BDFA75D}" vid="{E1D7EB4A-64A9-4327-B9D3-ECD676CB54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DJB_PowerPointTemplate(2)</Template>
  <TotalTime>4840</TotalTime>
  <Words>1269</Words>
  <Application>Microsoft Office PowerPoint</Application>
  <PresentationFormat>Widescreen</PresentationFormat>
  <Paragraphs>117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The Next Recession: What to Expect</vt:lpstr>
      <vt:lpstr>Recessions and  State &amp; local government finances</vt:lpstr>
      <vt:lpstr>Automatic responses</vt:lpstr>
      <vt:lpstr>Recessions vary greatly. Implications for “automatic” impacts on governments.</vt:lpstr>
      <vt:lpstr>Recession impacts vary geographically…</vt:lpstr>
      <vt:lpstr>…in part because state economies vary greatly</vt:lpstr>
      <vt:lpstr>Different recessions, different impacts</vt:lpstr>
      <vt:lpstr>Different taxes &amp; recessions, different impacts</vt:lpstr>
      <vt:lpstr>Taxable income more volatile than economic income measures</vt:lpstr>
      <vt:lpstr>Capital gains significance</vt:lpstr>
      <vt:lpstr>Capital gains - hot money, moves quickly on decisions by a relative few. 0.3% of tax returns had 62% of all capital gains</vt:lpstr>
      <vt:lpstr>Recent capital gains run-up much smaller than run-ups before last 2 recessions. Next collapse, if any, probably smaller.</vt:lpstr>
      <vt:lpstr>Tax structure really mattered in the 2001 recession: Large financial market declines, minor consumption impact</vt:lpstr>
      <vt:lpstr>The property tax and recessions</vt:lpstr>
      <vt:lpstr>Despite the housing bust, the property tax held up in latest recession compared to other taxes (U.S. averages)</vt:lpstr>
      <vt:lpstr>A tale of two governments: Property tax rules matter, location matters</vt:lpstr>
      <vt:lpstr>Pensions and recessions</vt:lpstr>
      <vt:lpstr>Public pension funds: $4.3+ trillion assets; &gt; 2/3 in equity-like investments; risk larger relative to budgets than ever</vt:lpstr>
      <vt:lpstr>Pension contributions respond with lags and magnitudes that depend heavily on (1) recession impact on asset values, and (2) plan and government policies, practices, and circumstances</vt:lpstr>
      <vt:lpstr>Thoughts on magnitudes, in round numbers</vt:lpstr>
      <vt:lpstr>Dynamic nature of impacts and responses</vt:lpstr>
      <vt:lpstr>A few considerations re: next recession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Pension Funding Risks in a Low Interest-Rate Environment</dc:title>
  <dc:creator>Donald Boyd</dc:creator>
  <cp:lastModifiedBy>Donald Boyd</cp:lastModifiedBy>
  <cp:revision>239</cp:revision>
  <dcterms:created xsi:type="dcterms:W3CDTF">2018-01-07T15:39:22Z</dcterms:created>
  <dcterms:modified xsi:type="dcterms:W3CDTF">2018-06-06T03:33:55Z</dcterms:modified>
</cp:coreProperties>
</file>