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3" r:id="rId4"/>
  </p:sldMasterIdLst>
  <p:notesMasterIdLst>
    <p:notesMasterId r:id="rId13"/>
  </p:notesMasterIdLst>
  <p:sldIdLst>
    <p:sldId id="256" r:id="rId5"/>
    <p:sldId id="258" r:id="rId6"/>
    <p:sldId id="323" r:id="rId7"/>
    <p:sldId id="317" r:id="rId8"/>
    <p:sldId id="318" r:id="rId9"/>
    <p:sldId id="319" r:id="rId10"/>
    <p:sldId id="320" r:id="rId11"/>
    <p:sldId id="321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ney, Jordan" initials="MJ" lastIdx="1" clrIdx="0">
    <p:extLst>
      <p:ext uri="{19B8F6BF-5375-455C-9EA6-DF929625EA0E}">
        <p15:presenceInfo xmlns:p15="http://schemas.microsoft.com/office/powerpoint/2012/main" userId="S-1-5-21-4020003261-1086054968-1968315734-318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934"/>
    <a:srgbClr val="1EB25A"/>
    <a:srgbClr val="075384"/>
    <a:srgbClr val="99002D"/>
    <a:srgbClr val="727075"/>
    <a:srgbClr val="1F6665"/>
    <a:srgbClr val="72A5A5"/>
    <a:srgbClr val="002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D7372-050F-465F-B0B0-C7AD663AD80E}" type="doc">
      <dgm:prSet loTypeId="urn:microsoft.com/office/officeart/2005/8/layout/lProcess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B645315-BC83-416D-B1F4-31D94411E460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solidFill>
                <a:srgbClr val="14336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Hybrid Units in Service </a:t>
          </a:r>
          <a:r>
            <a:rPr lang="en-US" sz="1400" b="1" dirty="0" smtClean="0">
              <a:solidFill>
                <a:srgbClr val="14336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EOY </a:t>
          </a:r>
          <a:r>
            <a:rPr lang="en-US" sz="1400" b="1" dirty="0" smtClean="0">
              <a:solidFill>
                <a:srgbClr val="14336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2017</a:t>
          </a:r>
          <a:endParaRPr lang="en-US" sz="1400" b="1" dirty="0">
            <a:solidFill>
              <a:srgbClr val="14336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2DF065A0-8A66-429F-A964-81020FF0630D}" type="parTrans" cxnId="{5D7C14C6-D211-4650-B257-36E69CB0D4E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0CBBAD-40B5-4741-A9A1-E8DC42DA6EC2}" type="sibTrans" cxnId="{5D7C14C6-D211-4650-B257-36E69CB0D4E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C42061-6A8F-4A61-8521-3D738C74C1E1}">
      <dgm:prSet phldrT="[Text]" custT="1"/>
      <dgm:spPr>
        <a:solidFill>
          <a:schemeClr val="bg1"/>
        </a:solidFill>
      </dgm:spPr>
      <dgm:t>
        <a:bodyPr/>
        <a:lstStyle/>
        <a:p>
          <a:pPr algn="ctr"/>
          <a:r>
            <a:rPr lang="en-US" sz="2200" dirty="0" smtClean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235 Buses</a:t>
          </a:r>
          <a:endParaRPr lang="en-US" sz="2200" dirty="0">
            <a:solidFill>
              <a:srgbClr val="000000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CC9897F1-E18A-4532-B7D8-8932488C4020}" type="parTrans" cxnId="{39DB999F-21BB-4F4C-AAFA-99363947FC1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A7B15-21FD-478F-896E-752E13D29D4C}" type="sibTrans" cxnId="{39DB999F-21BB-4F4C-AAFA-99363947FC1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B61DB4-0D5F-4AF0-AC86-9283D9ACE7D9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solidFill>
                <a:srgbClr val="14336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Annual Diesel Reduction</a:t>
          </a:r>
          <a:endParaRPr lang="en-US" sz="1400" b="1" dirty="0">
            <a:solidFill>
              <a:srgbClr val="14336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239C4065-B04B-4611-9436-563E9381080F}" type="parTrans" cxnId="{1175DEAD-66B9-440C-B35B-D09BEABD10A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F5CA06-444E-481B-8195-823B80B80737}" type="sibTrans" cxnId="{1175DEAD-66B9-440C-B35B-D09BEABD10A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5E1493-415E-473A-8E43-D8A6E2E931C2}">
      <dgm:prSet phldrT="[Text]" custT="1"/>
      <dgm:spPr>
        <a:solidFill>
          <a:schemeClr val="bg1"/>
        </a:solidFill>
      </dgm:spPr>
      <dgm:t>
        <a:bodyPr/>
        <a:lstStyle/>
        <a:p>
          <a:pPr algn="ctr"/>
          <a:r>
            <a:rPr lang="en-US" sz="2200" dirty="0" smtClean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830k Gallons</a:t>
          </a:r>
          <a:endParaRPr lang="en-US" sz="2200" dirty="0">
            <a:solidFill>
              <a:srgbClr val="000000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E9259EFB-6B82-4D39-8625-BACC8CBE42C3}" type="parTrans" cxnId="{5249DC14-675F-4CDD-89E7-31A7524145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29AB55-4003-400C-8F21-12307FF924B8}" type="sibTrans" cxnId="{5249DC14-675F-4CDD-89E7-31A7524145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6BB3B2-A9A3-4587-B9BC-6F77B9F4BFE1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solidFill>
                <a:srgbClr val="14336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Annual Greenhouse Gas Reduction</a:t>
          </a:r>
          <a:endParaRPr lang="en-US" sz="1400" b="1" dirty="0">
            <a:solidFill>
              <a:srgbClr val="14336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1F72CE8A-62FF-4D73-9EA4-79DC23665577}" type="parTrans" cxnId="{4FE4EFB9-3C7B-4553-A0AA-9E85D180E74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656D20-EF4C-401C-9CCB-2D110C9418DB}" type="sibTrans" cxnId="{4FE4EFB9-3C7B-4553-A0AA-9E85D180E74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D47BBF-3C48-441A-AC60-9BEE29889E0E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200" dirty="0" smtClean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3.7M Pounds</a:t>
          </a:r>
          <a:endParaRPr lang="en-US" sz="2200" dirty="0">
            <a:solidFill>
              <a:srgbClr val="000000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D07ADD9A-D50D-4A48-892F-AEFF0F577932}" type="parTrans" cxnId="{2A736349-E42A-4AD8-95D7-16A091D8C24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73034E-2AED-43D6-A0DE-C68F136D7C65}" type="sibTrans" cxnId="{2A736349-E42A-4AD8-95D7-16A091D8C24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D461E8-C298-4800-8415-AAD31908C460}" type="pres">
      <dgm:prSet presAssocID="{B10D7372-050F-465F-B0B0-C7AD663AD80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56EACD-3A87-422F-9BC5-7804B4D135ED}" type="pres">
      <dgm:prSet presAssocID="{EB645315-BC83-416D-B1F4-31D94411E460}" presName="compNode" presStyleCnt="0"/>
      <dgm:spPr/>
    </dgm:pt>
    <dgm:pt modelId="{9D130098-E5E4-4798-9C9E-21E980FA4449}" type="pres">
      <dgm:prSet presAssocID="{EB645315-BC83-416D-B1F4-31D94411E460}" presName="aNode" presStyleLbl="bgShp" presStyleIdx="0" presStyleCnt="3"/>
      <dgm:spPr/>
      <dgm:t>
        <a:bodyPr/>
        <a:lstStyle/>
        <a:p>
          <a:endParaRPr lang="en-US"/>
        </a:p>
      </dgm:t>
    </dgm:pt>
    <dgm:pt modelId="{57AFD9A3-7830-4C8D-8C1B-780CB37F32DF}" type="pres">
      <dgm:prSet presAssocID="{EB645315-BC83-416D-B1F4-31D94411E460}" presName="textNode" presStyleLbl="bgShp" presStyleIdx="0" presStyleCnt="3"/>
      <dgm:spPr/>
      <dgm:t>
        <a:bodyPr/>
        <a:lstStyle/>
        <a:p>
          <a:endParaRPr lang="en-US"/>
        </a:p>
      </dgm:t>
    </dgm:pt>
    <dgm:pt modelId="{EF5CFB3F-5484-43B1-B4B3-DD10C631D764}" type="pres">
      <dgm:prSet presAssocID="{EB645315-BC83-416D-B1F4-31D94411E460}" presName="compChildNode" presStyleCnt="0"/>
      <dgm:spPr/>
    </dgm:pt>
    <dgm:pt modelId="{308AC148-B03D-4196-A2F8-01B0C16A2932}" type="pres">
      <dgm:prSet presAssocID="{EB645315-BC83-416D-B1F4-31D94411E460}" presName="theInnerList" presStyleCnt="0"/>
      <dgm:spPr/>
    </dgm:pt>
    <dgm:pt modelId="{725F36DD-DFD9-4D51-A16D-786DF9EA851D}" type="pres">
      <dgm:prSet presAssocID="{6FC42061-6A8F-4A61-8521-3D738C74C1E1}" presName="childNode" presStyleLbl="node1" presStyleIdx="0" presStyleCnt="3" custScaleX="116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307B5-4B7B-4C54-A8DC-E442EDDF8B0B}" type="pres">
      <dgm:prSet presAssocID="{EB645315-BC83-416D-B1F4-31D94411E460}" presName="aSpace" presStyleCnt="0"/>
      <dgm:spPr/>
    </dgm:pt>
    <dgm:pt modelId="{096A704C-9225-4B2C-BF59-00B42ADBC6B2}" type="pres">
      <dgm:prSet presAssocID="{01B61DB4-0D5F-4AF0-AC86-9283D9ACE7D9}" presName="compNode" presStyleCnt="0"/>
      <dgm:spPr/>
    </dgm:pt>
    <dgm:pt modelId="{5E8080B6-D7D0-4102-B19E-88BCB754A402}" type="pres">
      <dgm:prSet presAssocID="{01B61DB4-0D5F-4AF0-AC86-9283D9ACE7D9}" presName="aNode" presStyleLbl="bgShp" presStyleIdx="1" presStyleCnt="3" custLinFactNeighborY="620"/>
      <dgm:spPr/>
      <dgm:t>
        <a:bodyPr/>
        <a:lstStyle/>
        <a:p>
          <a:endParaRPr lang="en-US"/>
        </a:p>
      </dgm:t>
    </dgm:pt>
    <dgm:pt modelId="{2E7CBCF6-F216-4BB9-A2EF-EFD8E56B36A8}" type="pres">
      <dgm:prSet presAssocID="{01B61DB4-0D5F-4AF0-AC86-9283D9ACE7D9}" presName="textNode" presStyleLbl="bgShp" presStyleIdx="1" presStyleCnt="3"/>
      <dgm:spPr/>
      <dgm:t>
        <a:bodyPr/>
        <a:lstStyle/>
        <a:p>
          <a:endParaRPr lang="en-US"/>
        </a:p>
      </dgm:t>
    </dgm:pt>
    <dgm:pt modelId="{A441AFBE-2CE6-43FE-B0EF-3C520E12CC70}" type="pres">
      <dgm:prSet presAssocID="{01B61DB4-0D5F-4AF0-AC86-9283D9ACE7D9}" presName="compChildNode" presStyleCnt="0"/>
      <dgm:spPr/>
    </dgm:pt>
    <dgm:pt modelId="{A6AB379D-9833-49D9-9105-67CD565C2968}" type="pres">
      <dgm:prSet presAssocID="{01B61DB4-0D5F-4AF0-AC86-9283D9ACE7D9}" presName="theInnerList" presStyleCnt="0"/>
      <dgm:spPr/>
    </dgm:pt>
    <dgm:pt modelId="{86342C32-DBA4-49B5-AC2D-F2AE788C3AC8}" type="pres">
      <dgm:prSet presAssocID="{705E1493-415E-473A-8E43-D8A6E2E931C2}" presName="childNode" presStyleLbl="node1" presStyleIdx="1" presStyleCnt="3" custScaleX="120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8ECBD-B08B-41CA-85C3-D0FA733523CD}" type="pres">
      <dgm:prSet presAssocID="{01B61DB4-0D5F-4AF0-AC86-9283D9ACE7D9}" presName="aSpace" presStyleCnt="0"/>
      <dgm:spPr/>
    </dgm:pt>
    <dgm:pt modelId="{1C7FC831-4EAD-4168-B91F-004C6EF163D6}" type="pres">
      <dgm:prSet presAssocID="{A26BB3B2-A9A3-4587-B9BC-6F77B9F4BFE1}" presName="compNode" presStyleCnt="0"/>
      <dgm:spPr/>
    </dgm:pt>
    <dgm:pt modelId="{53DCE71D-516E-4D4F-B75C-BB7B779491ED}" type="pres">
      <dgm:prSet presAssocID="{A26BB3B2-A9A3-4587-B9BC-6F77B9F4BFE1}" presName="aNode" presStyleLbl="bgShp" presStyleIdx="2" presStyleCnt="3" custLinFactNeighborX="50935" custLinFactNeighborY="-23823"/>
      <dgm:spPr/>
      <dgm:t>
        <a:bodyPr/>
        <a:lstStyle/>
        <a:p>
          <a:endParaRPr lang="en-US"/>
        </a:p>
      </dgm:t>
    </dgm:pt>
    <dgm:pt modelId="{7D7FEBDC-90DA-4FE3-A9FD-E2BE1188E295}" type="pres">
      <dgm:prSet presAssocID="{A26BB3B2-A9A3-4587-B9BC-6F77B9F4BFE1}" presName="textNode" presStyleLbl="bgShp" presStyleIdx="2" presStyleCnt="3"/>
      <dgm:spPr/>
      <dgm:t>
        <a:bodyPr/>
        <a:lstStyle/>
        <a:p>
          <a:endParaRPr lang="en-US"/>
        </a:p>
      </dgm:t>
    </dgm:pt>
    <dgm:pt modelId="{F28B9507-E442-444E-A221-82909EBBEADF}" type="pres">
      <dgm:prSet presAssocID="{A26BB3B2-A9A3-4587-B9BC-6F77B9F4BFE1}" presName="compChildNode" presStyleCnt="0"/>
      <dgm:spPr/>
    </dgm:pt>
    <dgm:pt modelId="{B1F31B19-54EE-406F-87C6-0BB2608C0FF6}" type="pres">
      <dgm:prSet presAssocID="{A26BB3B2-A9A3-4587-B9BC-6F77B9F4BFE1}" presName="theInnerList" presStyleCnt="0"/>
      <dgm:spPr/>
    </dgm:pt>
    <dgm:pt modelId="{A67DB6EF-D97E-4596-B629-15A54F3075CB}" type="pres">
      <dgm:prSet presAssocID="{2BD47BBF-3C48-441A-AC60-9BEE29889E0E}" presName="childNode" presStyleLbl="node1" presStyleIdx="2" presStyleCnt="3" custScaleX="117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BE9F53-5225-4B14-9B35-C4FB36C2DD46}" type="presOf" srcId="{6FC42061-6A8F-4A61-8521-3D738C74C1E1}" destId="{725F36DD-DFD9-4D51-A16D-786DF9EA851D}" srcOrd="0" destOrd="0" presId="urn:microsoft.com/office/officeart/2005/8/layout/lProcess2"/>
    <dgm:cxn modelId="{181BDF98-CBDF-47CB-AED6-9E46D33218FC}" type="presOf" srcId="{01B61DB4-0D5F-4AF0-AC86-9283D9ACE7D9}" destId="{2E7CBCF6-F216-4BB9-A2EF-EFD8E56B36A8}" srcOrd="1" destOrd="0" presId="urn:microsoft.com/office/officeart/2005/8/layout/lProcess2"/>
    <dgm:cxn modelId="{47B93372-90C3-426E-BD6D-E1FFAB7B3C47}" type="presOf" srcId="{A26BB3B2-A9A3-4587-B9BC-6F77B9F4BFE1}" destId="{7D7FEBDC-90DA-4FE3-A9FD-E2BE1188E295}" srcOrd="1" destOrd="0" presId="urn:microsoft.com/office/officeart/2005/8/layout/lProcess2"/>
    <dgm:cxn modelId="{A8126CD4-DBCC-43C1-B3BD-3F1F24FDE472}" type="presOf" srcId="{705E1493-415E-473A-8E43-D8A6E2E931C2}" destId="{86342C32-DBA4-49B5-AC2D-F2AE788C3AC8}" srcOrd="0" destOrd="0" presId="urn:microsoft.com/office/officeart/2005/8/layout/lProcess2"/>
    <dgm:cxn modelId="{39DB999F-21BB-4F4C-AAFA-99363947FC16}" srcId="{EB645315-BC83-416D-B1F4-31D94411E460}" destId="{6FC42061-6A8F-4A61-8521-3D738C74C1E1}" srcOrd="0" destOrd="0" parTransId="{CC9897F1-E18A-4532-B7D8-8932488C4020}" sibTransId="{874A7B15-21FD-478F-896E-752E13D29D4C}"/>
    <dgm:cxn modelId="{8515D8E1-2409-4B4A-9398-3C883042D05E}" type="presOf" srcId="{EB645315-BC83-416D-B1F4-31D94411E460}" destId="{9D130098-E5E4-4798-9C9E-21E980FA4449}" srcOrd="0" destOrd="0" presId="urn:microsoft.com/office/officeart/2005/8/layout/lProcess2"/>
    <dgm:cxn modelId="{1175DEAD-66B9-440C-B35B-D09BEABD10AC}" srcId="{B10D7372-050F-465F-B0B0-C7AD663AD80E}" destId="{01B61DB4-0D5F-4AF0-AC86-9283D9ACE7D9}" srcOrd="1" destOrd="0" parTransId="{239C4065-B04B-4611-9436-563E9381080F}" sibTransId="{F8F5CA06-444E-481B-8195-823B80B80737}"/>
    <dgm:cxn modelId="{1C05B9A2-9D2D-4AAD-8398-F4C6243D7783}" type="presOf" srcId="{B10D7372-050F-465F-B0B0-C7AD663AD80E}" destId="{9BD461E8-C298-4800-8415-AAD31908C460}" srcOrd="0" destOrd="0" presId="urn:microsoft.com/office/officeart/2005/8/layout/lProcess2"/>
    <dgm:cxn modelId="{BD763B43-3EF1-4B57-A296-1D86594D0217}" type="presOf" srcId="{2BD47BBF-3C48-441A-AC60-9BEE29889E0E}" destId="{A67DB6EF-D97E-4596-B629-15A54F3075CB}" srcOrd="0" destOrd="0" presId="urn:microsoft.com/office/officeart/2005/8/layout/lProcess2"/>
    <dgm:cxn modelId="{6CF27EDA-68DB-4008-977F-58C53D3A4465}" type="presOf" srcId="{01B61DB4-0D5F-4AF0-AC86-9283D9ACE7D9}" destId="{5E8080B6-D7D0-4102-B19E-88BCB754A402}" srcOrd="0" destOrd="0" presId="urn:microsoft.com/office/officeart/2005/8/layout/lProcess2"/>
    <dgm:cxn modelId="{4FE4EFB9-3C7B-4553-A0AA-9E85D180E742}" srcId="{B10D7372-050F-465F-B0B0-C7AD663AD80E}" destId="{A26BB3B2-A9A3-4587-B9BC-6F77B9F4BFE1}" srcOrd="2" destOrd="0" parTransId="{1F72CE8A-62FF-4D73-9EA4-79DC23665577}" sibTransId="{E0656D20-EF4C-401C-9CCB-2D110C9418DB}"/>
    <dgm:cxn modelId="{5249DC14-675F-4CDD-89E7-31A75241452B}" srcId="{01B61DB4-0D5F-4AF0-AC86-9283D9ACE7D9}" destId="{705E1493-415E-473A-8E43-D8A6E2E931C2}" srcOrd="0" destOrd="0" parTransId="{E9259EFB-6B82-4D39-8625-BACC8CBE42C3}" sibTransId="{4A29AB55-4003-400C-8F21-12307FF924B8}"/>
    <dgm:cxn modelId="{A5FCDD65-7A6F-4AE7-B158-FD7CFC18ECE5}" type="presOf" srcId="{EB645315-BC83-416D-B1F4-31D94411E460}" destId="{57AFD9A3-7830-4C8D-8C1B-780CB37F32DF}" srcOrd="1" destOrd="0" presId="urn:microsoft.com/office/officeart/2005/8/layout/lProcess2"/>
    <dgm:cxn modelId="{5D7C14C6-D211-4650-B257-36E69CB0D4E6}" srcId="{B10D7372-050F-465F-B0B0-C7AD663AD80E}" destId="{EB645315-BC83-416D-B1F4-31D94411E460}" srcOrd="0" destOrd="0" parTransId="{2DF065A0-8A66-429F-A964-81020FF0630D}" sibTransId="{500CBBAD-40B5-4741-A9A1-E8DC42DA6EC2}"/>
    <dgm:cxn modelId="{CB14E0B8-E083-4751-BCDF-EF0449888CB7}" type="presOf" srcId="{A26BB3B2-A9A3-4587-B9BC-6F77B9F4BFE1}" destId="{53DCE71D-516E-4D4F-B75C-BB7B779491ED}" srcOrd="0" destOrd="0" presId="urn:microsoft.com/office/officeart/2005/8/layout/lProcess2"/>
    <dgm:cxn modelId="{2A736349-E42A-4AD8-95D7-16A091D8C24E}" srcId="{A26BB3B2-A9A3-4587-B9BC-6F77B9F4BFE1}" destId="{2BD47BBF-3C48-441A-AC60-9BEE29889E0E}" srcOrd="0" destOrd="0" parTransId="{D07ADD9A-D50D-4A48-892F-AEFF0F577932}" sibTransId="{4873034E-2AED-43D6-A0DE-C68F136D7C65}"/>
    <dgm:cxn modelId="{A734EB0B-9EEA-43FD-AB8F-0EA2AF834911}" type="presParOf" srcId="{9BD461E8-C298-4800-8415-AAD31908C460}" destId="{3256EACD-3A87-422F-9BC5-7804B4D135ED}" srcOrd="0" destOrd="0" presId="urn:microsoft.com/office/officeart/2005/8/layout/lProcess2"/>
    <dgm:cxn modelId="{4CA62E14-32BD-40BF-A486-4069E4D9DF55}" type="presParOf" srcId="{3256EACD-3A87-422F-9BC5-7804B4D135ED}" destId="{9D130098-E5E4-4798-9C9E-21E980FA4449}" srcOrd="0" destOrd="0" presId="urn:microsoft.com/office/officeart/2005/8/layout/lProcess2"/>
    <dgm:cxn modelId="{346688F0-C613-4B08-AB6A-49F437F9A538}" type="presParOf" srcId="{3256EACD-3A87-422F-9BC5-7804B4D135ED}" destId="{57AFD9A3-7830-4C8D-8C1B-780CB37F32DF}" srcOrd="1" destOrd="0" presId="urn:microsoft.com/office/officeart/2005/8/layout/lProcess2"/>
    <dgm:cxn modelId="{65C9C639-33FC-4999-9424-241D53F35377}" type="presParOf" srcId="{3256EACD-3A87-422F-9BC5-7804B4D135ED}" destId="{EF5CFB3F-5484-43B1-B4B3-DD10C631D764}" srcOrd="2" destOrd="0" presId="urn:microsoft.com/office/officeart/2005/8/layout/lProcess2"/>
    <dgm:cxn modelId="{E95DAF7C-2F31-4CF7-B2B0-09FB743DC085}" type="presParOf" srcId="{EF5CFB3F-5484-43B1-B4B3-DD10C631D764}" destId="{308AC148-B03D-4196-A2F8-01B0C16A2932}" srcOrd="0" destOrd="0" presId="urn:microsoft.com/office/officeart/2005/8/layout/lProcess2"/>
    <dgm:cxn modelId="{D4DD39EB-850F-4FE6-979B-71DFBE1BF13A}" type="presParOf" srcId="{308AC148-B03D-4196-A2F8-01B0C16A2932}" destId="{725F36DD-DFD9-4D51-A16D-786DF9EA851D}" srcOrd="0" destOrd="0" presId="urn:microsoft.com/office/officeart/2005/8/layout/lProcess2"/>
    <dgm:cxn modelId="{AE5363FA-F181-482B-9C74-0B84E05A2ECC}" type="presParOf" srcId="{9BD461E8-C298-4800-8415-AAD31908C460}" destId="{D3F307B5-4B7B-4C54-A8DC-E442EDDF8B0B}" srcOrd="1" destOrd="0" presId="urn:microsoft.com/office/officeart/2005/8/layout/lProcess2"/>
    <dgm:cxn modelId="{F7BF6AAE-6D29-4525-AE9B-7DE465B22578}" type="presParOf" srcId="{9BD461E8-C298-4800-8415-AAD31908C460}" destId="{096A704C-9225-4B2C-BF59-00B42ADBC6B2}" srcOrd="2" destOrd="0" presId="urn:microsoft.com/office/officeart/2005/8/layout/lProcess2"/>
    <dgm:cxn modelId="{F1CCD66D-C7AB-4C55-8BAB-121059279F6B}" type="presParOf" srcId="{096A704C-9225-4B2C-BF59-00B42ADBC6B2}" destId="{5E8080B6-D7D0-4102-B19E-88BCB754A402}" srcOrd="0" destOrd="0" presId="urn:microsoft.com/office/officeart/2005/8/layout/lProcess2"/>
    <dgm:cxn modelId="{7964AEB1-3386-48A0-82B6-03C8D5B15563}" type="presParOf" srcId="{096A704C-9225-4B2C-BF59-00B42ADBC6B2}" destId="{2E7CBCF6-F216-4BB9-A2EF-EFD8E56B36A8}" srcOrd="1" destOrd="0" presId="urn:microsoft.com/office/officeart/2005/8/layout/lProcess2"/>
    <dgm:cxn modelId="{5CE037A6-80DE-4640-B3E7-3D443AE4FCFC}" type="presParOf" srcId="{096A704C-9225-4B2C-BF59-00B42ADBC6B2}" destId="{A441AFBE-2CE6-43FE-B0EF-3C520E12CC70}" srcOrd="2" destOrd="0" presId="urn:microsoft.com/office/officeart/2005/8/layout/lProcess2"/>
    <dgm:cxn modelId="{FA182A72-D604-4B4A-9014-327BAD9C97A0}" type="presParOf" srcId="{A441AFBE-2CE6-43FE-B0EF-3C520E12CC70}" destId="{A6AB379D-9833-49D9-9105-67CD565C2968}" srcOrd="0" destOrd="0" presId="urn:microsoft.com/office/officeart/2005/8/layout/lProcess2"/>
    <dgm:cxn modelId="{391BD6F1-39E8-4EF7-B951-B8CF15F6D1DD}" type="presParOf" srcId="{A6AB379D-9833-49D9-9105-67CD565C2968}" destId="{86342C32-DBA4-49B5-AC2D-F2AE788C3AC8}" srcOrd="0" destOrd="0" presId="urn:microsoft.com/office/officeart/2005/8/layout/lProcess2"/>
    <dgm:cxn modelId="{621DCBD7-AAF8-4698-B162-F7D2D90A2090}" type="presParOf" srcId="{9BD461E8-C298-4800-8415-AAD31908C460}" destId="{5788ECBD-B08B-41CA-85C3-D0FA733523CD}" srcOrd="3" destOrd="0" presId="urn:microsoft.com/office/officeart/2005/8/layout/lProcess2"/>
    <dgm:cxn modelId="{12F86558-5A37-47A7-8D18-41814A0E621B}" type="presParOf" srcId="{9BD461E8-C298-4800-8415-AAD31908C460}" destId="{1C7FC831-4EAD-4168-B91F-004C6EF163D6}" srcOrd="4" destOrd="0" presId="urn:microsoft.com/office/officeart/2005/8/layout/lProcess2"/>
    <dgm:cxn modelId="{1BE52560-F9D6-48B1-B7BB-E9C5936C9A4F}" type="presParOf" srcId="{1C7FC831-4EAD-4168-B91F-004C6EF163D6}" destId="{53DCE71D-516E-4D4F-B75C-BB7B779491ED}" srcOrd="0" destOrd="0" presId="urn:microsoft.com/office/officeart/2005/8/layout/lProcess2"/>
    <dgm:cxn modelId="{EFC2DD1D-17E6-4741-86F7-FEE02558111C}" type="presParOf" srcId="{1C7FC831-4EAD-4168-B91F-004C6EF163D6}" destId="{7D7FEBDC-90DA-4FE3-A9FD-E2BE1188E295}" srcOrd="1" destOrd="0" presId="urn:microsoft.com/office/officeart/2005/8/layout/lProcess2"/>
    <dgm:cxn modelId="{B9A0B16B-AC36-43CC-B02F-0F91CFA8B232}" type="presParOf" srcId="{1C7FC831-4EAD-4168-B91F-004C6EF163D6}" destId="{F28B9507-E442-444E-A221-82909EBBEADF}" srcOrd="2" destOrd="0" presId="urn:microsoft.com/office/officeart/2005/8/layout/lProcess2"/>
    <dgm:cxn modelId="{EA8B474B-690D-4DF9-BB44-07AC9CE60CEE}" type="presParOf" srcId="{F28B9507-E442-444E-A221-82909EBBEADF}" destId="{B1F31B19-54EE-406F-87C6-0BB2608C0FF6}" srcOrd="0" destOrd="0" presId="urn:microsoft.com/office/officeart/2005/8/layout/lProcess2"/>
    <dgm:cxn modelId="{19FA9371-08A2-4D87-B5A1-0C5B1DBB4D2A}" type="presParOf" srcId="{B1F31B19-54EE-406F-87C6-0BB2608C0FF6}" destId="{A67DB6EF-D97E-4596-B629-15A54F3075C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30098-E5E4-4798-9C9E-21E980FA4449}">
      <dsp:nvSpPr>
        <dsp:cNvPr id="0" name=""/>
        <dsp:cNvSpPr/>
      </dsp:nvSpPr>
      <dsp:spPr>
        <a:xfrm>
          <a:off x="1205" y="0"/>
          <a:ext cx="3135362" cy="140806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14336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Hybrid Units in Service </a:t>
          </a:r>
          <a:r>
            <a:rPr lang="en-US" sz="1400" b="1" kern="1200" dirty="0" smtClean="0">
              <a:solidFill>
                <a:srgbClr val="14336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EOY </a:t>
          </a:r>
          <a:r>
            <a:rPr lang="en-US" sz="1400" b="1" kern="1200" dirty="0" smtClean="0">
              <a:solidFill>
                <a:srgbClr val="14336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2017</a:t>
          </a:r>
          <a:endParaRPr lang="en-US" sz="1400" b="1" kern="1200" dirty="0">
            <a:solidFill>
              <a:srgbClr val="14336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1205" y="0"/>
        <a:ext cx="3135362" cy="422418"/>
      </dsp:txXfrm>
    </dsp:sp>
    <dsp:sp modelId="{725F36DD-DFD9-4D51-A16D-786DF9EA851D}">
      <dsp:nvSpPr>
        <dsp:cNvPr id="0" name=""/>
        <dsp:cNvSpPr/>
      </dsp:nvSpPr>
      <dsp:spPr>
        <a:xfrm>
          <a:off x="112285" y="422418"/>
          <a:ext cx="2913203" cy="91523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235 Buses</a:t>
          </a:r>
          <a:endParaRPr lang="en-US" sz="2200" kern="1200" dirty="0">
            <a:solidFill>
              <a:srgbClr val="000000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139091" y="449224"/>
        <a:ext cx="2859591" cy="861627"/>
      </dsp:txXfrm>
    </dsp:sp>
    <dsp:sp modelId="{5E8080B6-D7D0-4102-B19E-88BCB754A402}">
      <dsp:nvSpPr>
        <dsp:cNvPr id="0" name=""/>
        <dsp:cNvSpPr/>
      </dsp:nvSpPr>
      <dsp:spPr>
        <a:xfrm>
          <a:off x="3371720" y="0"/>
          <a:ext cx="3135362" cy="140806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14336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Annual Diesel Reduction</a:t>
          </a:r>
          <a:endParaRPr lang="en-US" sz="1400" b="1" kern="1200" dirty="0">
            <a:solidFill>
              <a:srgbClr val="14336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3371720" y="0"/>
        <a:ext cx="3135362" cy="422418"/>
      </dsp:txXfrm>
    </dsp:sp>
    <dsp:sp modelId="{86342C32-DBA4-49B5-AC2D-F2AE788C3AC8}">
      <dsp:nvSpPr>
        <dsp:cNvPr id="0" name=""/>
        <dsp:cNvSpPr/>
      </dsp:nvSpPr>
      <dsp:spPr>
        <a:xfrm>
          <a:off x="3426526" y="422418"/>
          <a:ext cx="3025750" cy="91523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830k Gallons</a:t>
          </a:r>
          <a:endParaRPr lang="en-US" sz="2200" kern="1200" dirty="0">
            <a:solidFill>
              <a:srgbClr val="000000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3453332" y="449224"/>
        <a:ext cx="2972138" cy="861627"/>
      </dsp:txXfrm>
    </dsp:sp>
    <dsp:sp modelId="{53DCE71D-516E-4D4F-B75C-BB7B779491ED}">
      <dsp:nvSpPr>
        <dsp:cNvPr id="0" name=""/>
        <dsp:cNvSpPr/>
      </dsp:nvSpPr>
      <dsp:spPr>
        <a:xfrm>
          <a:off x="6743441" y="0"/>
          <a:ext cx="3135362" cy="140806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14336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Annual Greenhouse Gas Reduction</a:t>
          </a:r>
          <a:endParaRPr lang="en-US" sz="1400" b="1" kern="1200" dirty="0">
            <a:solidFill>
              <a:srgbClr val="143361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6743441" y="0"/>
        <a:ext cx="3135362" cy="422418"/>
      </dsp:txXfrm>
    </dsp:sp>
    <dsp:sp modelId="{A67DB6EF-D97E-4596-B629-15A54F3075CB}">
      <dsp:nvSpPr>
        <dsp:cNvPr id="0" name=""/>
        <dsp:cNvSpPr/>
      </dsp:nvSpPr>
      <dsp:spPr>
        <a:xfrm>
          <a:off x="6841551" y="422418"/>
          <a:ext cx="2936731" cy="91523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3.7M Pounds</a:t>
          </a:r>
          <a:endParaRPr lang="en-US" sz="2200" kern="1200" dirty="0">
            <a:solidFill>
              <a:srgbClr val="000000"/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6868357" y="449224"/>
        <a:ext cx="2883119" cy="861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2E5F8-425E-4747-AEE4-2007C225D615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CE03B-14B1-4200-A6FB-8C8062FDF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2EC9-2676-429E-8D4A-B43D2DB618D0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ED07-0A11-4ACF-9637-A5C70A1D8A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7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2EC9-2676-429E-8D4A-B43D2DB618D0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ED07-0A11-4ACF-9637-A5C70A1D8A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2EC9-2676-429E-8D4A-B43D2DB618D0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ED07-0A11-4ACF-9637-A5C70A1D8A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12192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3257551" y="3752850"/>
            <a:ext cx="76305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350434" y="1562100"/>
            <a:ext cx="851535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3962400"/>
            <a:ext cx="10335396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417733" y="5843586"/>
            <a:ext cx="44704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625600" y="4593770"/>
            <a:ext cx="782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1800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25600" y="4528458"/>
            <a:ext cx="6096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3850964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167" y="1463675"/>
            <a:ext cx="11245851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32605" y="2362200"/>
            <a:ext cx="10231967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9167" y="218968"/>
            <a:ext cx="10335396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62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626668" y="1698958"/>
            <a:ext cx="11131296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6669" y="152400"/>
            <a:ext cx="9939732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16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615974" y="1295400"/>
            <a:ext cx="527629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6096001" y="1298106"/>
            <a:ext cx="527629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>
          <a:xfrm>
            <a:off x="9601201" y="6269039"/>
            <a:ext cx="2230967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4/24/2018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9237" y="152400"/>
            <a:ext cx="10335396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6911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747297" y="1243330"/>
            <a:ext cx="5713095" cy="5488940"/>
          </a:xfrm>
          <a:prstGeom prst="rect">
            <a:avLst/>
          </a:prstGeom>
        </p:spPr>
      </p:pic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98922" y="1243330"/>
            <a:ext cx="5713095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10335396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56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12192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3257551" y="3752850"/>
            <a:ext cx="76305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350434" y="1562100"/>
            <a:ext cx="851535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3962400"/>
            <a:ext cx="10335396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417733" y="5843586"/>
            <a:ext cx="44704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625600" y="4593770"/>
            <a:ext cx="782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1800" b="1" u="sng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25600" y="4528458"/>
            <a:ext cx="6096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537701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167" y="1463675"/>
            <a:ext cx="11245851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32605" y="2362200"/>
            <a:ext cx="10231967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9167" y="218968"/>
            <a:ext cx="10335396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1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626668" y="1698958"/>
            <a:ext cx="11131296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6669" y="152400"/>
            <a:ext cx="9939732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60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2EC9-2676-429E-8D4A-B43D2DB618D0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ED07-0A11-4ACF-9637-A5C70A1D8A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25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615974" y="1295400"/>
            <a:ext cx="527629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6096001" y="1298106"/>
            <a:ext cx="527629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>
          <a:xfrm>
            <a:off x="9601201" y="6269039"/>
            <a:ext cx="2230967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4/24/2018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9237" y="152400"/>
            <a:ext cx="10335396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599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747297" y="1243330"/>
            <a:ext cx="5713095" cy="5488940"/>
          </a:xfrm>
          <a:prstGeom prst="rect">
            <a:avLst/>
          </a:prstGeom>
        </p:spPr>
      </p:pic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98922" y="1243330"/>
            <a:ext cx="5713095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10335396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7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0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12192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3257551" y="3752850"/>
            <a:ext cx="76305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350434" y="1562100"/>
            <a:ext cx="851535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3962400"/>
            <a:ext cx="10335396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417733" y="5843586"/>
            <a:ext cx="44704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625600" y="4593770"/>
            <a:ext cx="782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1800" b="1" u="sng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25600" y="4528458"/>
            <a:ext cx="6096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301596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167" y="1463675"/>
            <a:ext cx="11245851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32605" y="2362200"/>
            <a:ext cx="10231967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9167" y="218968"/>
            <a:ext cx="10335396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7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626668" y="1698958"/>
            <a:ext cx="11131296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6669" y="152400"/>
            <a:ext cx="9939732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7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615974" y="1295400"/>
            <a:ext cx="527629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6096001" y="1298106"/>
            <a:ext cx="527629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>
          <a:xfrm>
            <a:off x="9601201" y="6269039"/>
            <a:ext cx="2230967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4/24/2018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9237" y="152400"/>
            <a:ext cx="10335396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699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747297" y="1243330"/>
            <a:ext cx="5713095" cy="5488940"/>
          </a:xfrm>
          <a:prstGeom prst="rect">
            <a:avLst/>
          </a:prstGeom>
        </p:spPr>
      </p:pic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98922" y="1243330"/>
            <a:ext cx="5713095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10335396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56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51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2EC9-2676-429E-8D4A-B43D2DB618D0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ED07-0A11-4ACF-9637-A5C70A1D8A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9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2EC9-2676-429E-8D4A-B43D2DB618D0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ED07-0A11-4ACF-9637-A5C70A1D8A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2EC9-2676-429E-8D4A-B43D2DB618D0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ED07-0A11-4ACF-9637-A5C70A1D8A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9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2EC9-2676-429E-8D4A-B43D2DB618D0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ED07-0A11-4ACF-9637-A5C70A1D8A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1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2EC9-2676-429E-8D4A-B43D2DB618D0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ED07-0A11-4ACF-9637-A5C70A1D8A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2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2EC9-2676-429E-8D4A-B43D2DB618D0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ED07-0A11-4ACF-9637-A5C70A1D8A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2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2EC9-2676-429E-8D4A-B43D2DB618D0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ED07-0A11-4ACF-9637-A5C70A1D8A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4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2EC9-2676-429E-8D4A-B43D2DB618D0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ED07-0A11-4ACF-9637-A5C70A1D8A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6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596900" y="720725"/>
            <a:ext cx="9999133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6901" y="6280150"/>
            <a:ext cx="11095567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10864851" y="6543675"/>
            <a:ext cx="1016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626534" y="1698625"/>
            <a:ext cx="11131551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sz="1300" dirty="0" smtClean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52151" y="222250"/>
            <a:ext cx="94826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4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596900" y="720725"/>
            <a:ext cx="9999133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6901" y="6280150"/>
            <a:ext cx="11095567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10864851" y="6543675"/>
            <a:ext cx="1016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626534" y="1698625"/>
            <a:ext cx="11131551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sz="1300" dirty="0" smtClean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52151" y="222250"/>
            <a:ext cx="94826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971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596900" y="720725"/>
            <a:ext cx="9999133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6901" y="6280150"/>
            <a:ext cx="11095567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10864851" y="6543675"/>
            <a:ext cx="1016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626534" y="1698625"/>
            <a:ext cx="11131551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sz="1300" dirty="0" smtClean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52151" y="222250"/>
            <a:ext cx="94826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248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8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342151"/>
            <a:ext cx="12192000" cy="1655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6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MAGNY: ESG, SRI and Green Bonds</a:t>
            </a:r>
            <a:endParaRPr lang="en-US" sz="3200" b="1" dirty="0">
              <a:solidFill>
                <a:srgbClr val="00269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sz="100" b="1" dirty="0" smtClean="0">
              <a:solidFill>
                <a:srgbClr val="00269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0026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May 11, 2018</a:t>
            </a:r>
            <a:endParaRPr lang="en-US" sz="2800" b="1" dirty="0">
              <a:solidFill>
                <a:srgbClr val="00269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138" y="1575259"/>
            <a:ext cx="7362825" cy="201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9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6913" y="152400"/>
            <a:ext cx="9939732" cy="466344"/>
          </a:xfrm>
        </p:spPr>
        <p:txBody>
          <a:bodyPr/>
          <a:lstStyle/>
          <a:p>
            <a:r>
              <a:rPr lang="en-US" sz="1800" dirty="0"/>
              <a:t>MBTA System 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027" y="152400"/>
            <a:ext cx="1400175" cy="1085850"/>
          </a:xfrm>
          <a:prstGeom prst="rect">
            <a:avLst/>
          </a:prstGeom>
        </p:spPr>
      </p:pic>
      <p:sp>
        <p:nvSpPr>
          <p:cNvPr id="5" name="MessageBox"/>
          <p:cNvSpPr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57222" y="759770"/>
            <a:ext cx="100618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spcBef>
                <a:spcPct val="7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srgbClr val="00269E"/>
                </a:solidFill>
                <a:ea typeface="+mj-ea"/>
                <a:cs typeface="Arial" pitchFamily="34" charset="0"/>
              </a:rPr>
              <a:t>The MBTA is the oldest and fifth largest transit system in the country providing extensive and integrated mass transit services along with parking facilities for the greater Boston metropolitan </a:t>
            </a:r>
            <a:r>
              <a:rPr lang="en-US" altLang="en-US" sz="1600" b="1" dirty="0" smtClean="0">
                <a:solidFill>
                  <a:srgbClr val="00269E"/>
                </a:solidFill>
                <a:ea typeface="+mj-ea"/>
                <a:cs typeface="Arial" pitchFamily="34" charset="0"/>
              </a:rPr>
              <a:t>region.</a:t>
            </a:r>
            <a:endParaRPr lang="en-US" altLang="en-US" sz="1600" b="1" dirty="0">
              <a:solidFill>
                <a:srgbClr val="00269E"/>
              </a:solidFill>
              <a:ea typeface="+mj-ea"/>
              <a:cs typeface="Arial" pitchFamily="34" charset="0"/>
            </a:endParaRP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67" y="1315574"/>
            <a:ext cx="4704065" cy="493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/>
          <p:cNvSpPr txBox="1">
            <a:spLocks noChangeArrowheads="1"/>
          </p:cNvSpPr>
          <p:nvPr/>
        </p:nvSpPr>
        <p:spPr>
          <a:xfrm>
            <a:off x="626669" y="1409714"/>
            <a:ext cx="5920046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spcBef>
                <a:spcPct val="7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1pPr>
            <a:lvl2pPr marL="342900" indent="-171450" eaLnBrk="0" hangingPunct="0"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9pPr>
          </a:lstStyle>
          <a:p>
            <a:pPr eaLnBrk="1" fontAlgn="base" hangingPunct="1">
              <a:lnSpc>
                <a:spcPct val="110000"/>
              </a:lnSpc>
              <a:spcAft>
                <a:spcPct val="0"/>
              </a:spcAft>
              <a:buClr>
                <a:srgbClr val="97999B"/>
              </a:buClr>
            </a:pPr>
            <a:r>
              <a:rPr lang="en-US" altLang="en-US" sz="16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Territorial area throughout eastern Massachusetts consists </a:t>
            </a:r>
            <a:r>
              <a:rPr lang="en-US" altLang="en-US" sz="160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of:</a:t>
            </a:r>
            <a:endParaRPr lang="en-US" altLang="en-US" sz="1600" dirty="0">
              <a:solidFill>
                <a:schemeClr val="tx1"/>
              </a:solidFill>
              <a:ea typeface="ヒラギノ角ゴ Pro W3"/>
              <a:cs typeface="ヒラギノ角ゴ Pro W3"/>
            </a:endParaRPr>
          </a:p>
          <a:p>
            <a:pPr lvl="1" eaLnBrk="1" fontAlgn="base" hangingPunct="1">
              <a:lnSpc>
                <a:spcPct val="110000"/>
              </a:lnSpc>
              <a:spcAft>
                <a:spcPct val="0"/>
              </a:spcAft>
              <a:buClr>
                <a:srgbClr val="97999B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175 cities and towns</a:t>
            </a:r>
          </a:p>
          <a:p>
            <a:pPr lvl="1" eaLnBrk="1" fontAlgn="base" hangingPunct="1">
              <a:lnSpc>
                <a:spcPct val="110000"/>
              </a:lnSpc>
              <a:spcAft>
                <a:spcPct val="0"/>
              </a:spcAft>
              <a:buClr>
                <a:srgbClr val="97999B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4.8 million population </a:t>
            </a:r>
          </a:p>
          <a:p>
            <a:pPr eaLnBrk="1" fontAlgn="base" hangingPunct="1">
              <a:lnSpc>
                <a:spcPct val="110000"/>
              </a:lnSpc>
              <a:spcAft>
                <a:spcPct val="0"/>
              </a:spcAft>
              <a:buClr>
                <a:srgbClr val="97999B"/>
              </a:buClr>
            </a:pPr>
            <a:r>
              <a:rPr lang="en-US" altLang="en-US" sz="16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MBTA Transit System consists </a:t>
            </a:r>
            <a:r>
              <a:rPr lang="en-US" altLang="en-US" sz="160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of:</a:t>
            </a:r>
            <a:endParaRPr lang="en-US" altLang="en-US" sz="1600" dirty="0">
              <a:solidFill>
                <a:schemeClr val="tx1"/>
              </a:solidFill>
              <a:ea typeface="ヒラギノ角ゴ Pro W3"/>
              <a:cs typeface="ヒラギノ角ゴ Pro W3"/>
            </a:endParaRPr>
          </a:p>
          <a:p>
            <a:pPr lvl="1" eaLnBrk="1" fontAlgn="base" hangingPunct="1">
              <a:lnSpc>
                <a:spcPct val="110000"/>
              </a:lnSpc>
              <a:spcAft>
                <a:spcPct val="0"/>
              </a:spcAft>
              <a:buClr>
                <a:srgbClr val="97999B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Rapid transit rail, streetcars and light rail and more than 1,000 buses</a:t>
            </a:r>
          </a:p>
          <a:p>
            <a:pPr lvl="1" eaLnBrk="1" fontAlgn="base" hangingPunct="1">
              <a:lnSpc>
                <a:spcPct val="110000"/>
              </a:lnSpc>
              <a:spcAft>
                <a:spcPct val="0"/>
              </a:spcAft>
              <a:buClr>
                <a:srgbClr val="97999B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Commuter rail service operates over 421 units of passenger rail equipment providing service between Boston and 131 outlying rail stations</a:t>
            </a:r>
          </a:p>
          <a:p>
            <a:pPr lvl="1" eaLnBrk="1" fontAlgn="base" hangingPunct="1">
              <a:lnSpc>
                <a:spcPct val="110000"/>
              </a:lnSpc>
              <a:spcAft>
                <a:spcPct val="0"/>
              </a:spcAft>
              <a:buClr>
                <a:srgbClr val="97999B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Other passenger services, including commuter boats, “The Ride” paratransit service, and express buses</a:t>
            </a:r>
          </a:p>
          <a:p>
            <a:pPr eaLnBrk="1" fontAlgn="base" hangingPunct="1">
              <a:lnSpc>
                <a:spcPct val="110000"/>
              </a:lnSpc>
              <a:spcAft>
                <a:spcPct val="0"/>
              </a:spcAft>
              <a:buClr>
                <a:srgbClr val="97999B"/>
              </a:buClr>
            </a:pPr>
            <a:r>
              <a:rPr lang="en-US" altLang="en-US" sz="16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1.3 million passenger trips on average per business day; 55% of all trips to Boston are provided by public transportation</a:t>
            </a:r>
          </a:p>
          <a:p>
            <a:pPr eaLnBrk="1" fontAlgn="base" hangingPunct="1">
              <a:lnSpc>
                <a:spcPct val="110000"/>
              </a:lnSpc>
              <a:spcAft>
                <a:spcPct val="0"/>
              </a:spcAft>
              <a:buClr>
                <a:srgbClr val="97999B"/>
              </a:buClr>
            </a:pPr>
            <a:r>
              <a:rPr lang="en-US" altLang="en-US" sz="16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Approximately </a:t>
            </a:r>
            <a:r>
              <a:rPr lang="en-US" altLang="en-US" sz="160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5,900 </a:t>
            </a:r>
            <a:r>
              <a:rPr lang="en-US" altLang="en-US" sz="16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employees; </a:t>
            </a:r>
            <a:r>
              <a:rPr lang="en-US" altLang="en-US" sz="160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$2B operating </a:t>
            </a:r>
            <a:r>
              <a:rPr lang="en-US" altLang="en-US" sz="16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budget</a:t>
            </a:r>
          </a:p>
        </p:txBody>
      </p:sp>
      <p:cxnSp>
        <p:nvCxnSpPr>
          <p:cNvPr id="7" name="MessageLine"/>
          <p:cNvCxnSpPr>
            <a:cxnSpLocks noChangeShapeType="1"/>
          </p:cNvCxnSpPr>
          <p:nvPr/>
        </p:nvCxnSpPr>
        <p:spPr>
          <a:xfrm>
            <a:off x="626669" y="1289957"/>
            <a:ext cx="9939732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1010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485" y="152400"/>
            <a:ext cx="9939732" cy="466344"/>
          </a:xfrm>
        </p:spPr>
        <p:txBody>
          <a:bodyPr/>
          <a:lstStyle/>
          <a:p>
            <a:r>
              <a:rPr lang="en-US" sz="1800" dirty="0"/>
              <a:t>Capital Investment Plan (CIP)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9027" y="152400"/>
            <a:ext cx="1400175" cy="1085850"/>
          </a:xfrm>
          <a:prstGeom prst="rect">
            <a:avLst/>
          </a:prstGeom>
        </p:spPr>
      </p:pic>
      <p:sp>
        <p:nvSpPr>
          <p:cNvPr id="5" name="MessageBox"/>
          <p:cNvSpPr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26670" y="734717"/>
            <a:ext cx="99397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spcBef>
                <a:spcPct val="7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 smtClean="0">
                <a:solidFill>
                  <a:srgbClr val="00269E"/>
                </a:solidFill>
                <a:cs typeface="Arial" pitchFamily="34" charset="0"/>
              </a:rPr>
              <a:t>MBTA's </a:t>
            </a:r>
            <a:r>
              <a:rPr lang="en-US" altLang="en-US" sz="1600" b="1" dirty="0">
                <a:solidFill>
                  <a:srgbClr val="00269E"/>
                </a:solidFill>
                <a:cs typeface="Arial" pitchFamily="34" charset="0"/>
              </a:rPr>
              <a:t>Capital Investment Program (CIP) is a rolling five-year plan, which </a:t>
            </a:r>
            <a:r>
              <a:rPr lang="en-US" altLang="en-US" sz="1600" b="1" dirty="0" smtClean="0">
                <a:solidFill>
                  <a:srgbClr val="00269E"/>
                </a:solidFill>
                <a:cs typeface="Arial" pitchFamily="34" charset="0"/>
              </a:rPr>
              <a:t>outlines </a:t>
            </a:r>
            <a:r>
              <a:rPr lang="en-US" altLang="en-US" sz="1600" b="1" dirty="0">
                <a:solidFill>
                  <a:srgbClr val="00269E"/>
                </a:solidFill>
                <a:cs typeface="Arial" pitchFamily="34" charset="0"/>
              </a:rPr>
              <a:t>current infrastructure needs and details </a:t>
            </a:r>
            <a:r>
              <a:rPr lang="en-US" altLang="en-US" sz="1600" b="1" dirty="0" smtClean="0">
                <a:solidFill>
                  <a:srgbClr val="00269E"/>
                </a:solidFill>
                <a:cs typeface="Arial" pitchFamily="34" charset="0"/>
              </a:rPr>
              <a:t>planned </a:t>
            </a:r>
            <a:r>
              <a:rPr lang="en-US" altLang="en-US" sz="1600" b="1" dirty="0">
                <a:solidFill>
                  <a:srgbClr val="00269E"/>
                </a:solidFill>
                <a:cs typeface="Arial" pitchFamily="34" charset="0"/>
              </a:rPr>
              <a:t>investments.</a:t>
            </a:r>
            <a:endParaRPr lang="en-US" altLang="en-US" sz="1600" b="1" dirty="0">
              <a:solidFill>
                <a:srgbClr val="00269E"/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ctangle 7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aIDw8QZnT3KVLgIkmA4yGmZv1FadjQXCTFAni4MlrSgeEB830Ocnz3QWUlAgsrQXmFe+TF97PVKC5+NZFXD/nZwHiARfjsR6YJSXloaXG5J0kXKdyAJtWwsUf02/aSco2yJ+8XR8/0BmI05R8qBTIaAeK9qGXFxLZB+O4DBfVCdwMaP4yATQd1E2Oj2TyGBAGINWkKEt68J568lykZD0Abye7dgCQ6ICPwZIprFdggDlGVuO2BeKUHnUxOlWb/71PLV22MbBXfx/y37/fyOKEMdsZSY/lDZlF7P1y5P1QLNBEZqeOEHu3eiwB79w6dtOKT3/wz5Fstk61OHOVtoMZrG0WA3+kympnr86tphBNLms8S6JEHd5SClfSGuhmclVjbGep0n/xQTwjblZzQZzUq9f8ymv7bqt2ZoLGpoJBlxu/jrdlWSiSQKqbAT2Jn7tHVVazuDMe8mrhqis13YCOO57tlFIg0zs/nQq3tSTs5Xx0IiNlP8MLskWYhLOAUtdi+dsy3QvwZCooFjNznGgMsYjZxYldAUiGsMI7MS2xoQ3wAN2Ii0DY6rt5tisrh8jL54k7PVz0hdLDadWeCjgbBzuruNzzcNfvJE756QZV0GHWKlMml9uFQd0bO4uhzkdVMSgNi64NkPiSkO3hhVHaX+Schr++E5e0RCzzZlEtJfUfuFIJYDsXXcAq4l9OtcThVjTfbbzzZGrW3shtWe8JSHHqkH0gmCPpb7i1Bk+0BagMaAYJxBbux3gGmmttWkPGVRcaTq0Zw8kltbobZrsy9ahOpOi9n7cnW8eQONvOQEVue+fEvLSmJ52MSzUuhU9gYGHX6oTeopK/got361bSRUHJhhxEmfkk6lsIh7Glf3dhzxSVsYuv6wg+sINEcEu2spEXX5ueNSUhQpaCJIvkVoxB3bbnpp2+069txTDdQBzFprLHiTfkDdplVviuOiFciKbN/gFZAKQ2ZfPsGctwMc4AlP0cfrycRoxTOTL3CUMblLOu5AVTUqaO/l9V83WU2DskQpeJZrP3/nMmfHKiakR9U+Tn6scRGDKiA5TTc/aCizzk+lXMlkuC+azaV2qEzv6szWOJ0nPfsMwFcfDadC4PUMueKYsowBWo35Kb/3BSZfX0U5YIFRf+1eEmMs+DcUekx+qV8M8OhrBSnnWUUz11vYzBsNN0rp3RueGdMyZ/mNN2Qk67J4OWv+TvmpNnQyJpRQMVkP9YjwclVjnuv5evvWlGzaBd0OFhU2PL/RdgCoaPz0ix/pAJ+B+2HYTiVmVLpwoUmxukCqKnv4o4GKh/r2qlYnllMXh9bgqDiErK5DKLuqAhSBHO0Mxl4Py3ebKeukiqpeh5N60fGsTJHKS3h9RTcKIPIsuibZxaCyKJhSn7aZOCQMcA1wI6VGxB77pA25lLlLSSdDY1X/aNC4uQCKJmN1BLr9Sw/PjGdqh8Q5VCZzwqgRIt55RLIl4AO6/ws1fJl1kbF/OcK43jIXH2lTrcvZ/MTHRvjiNcAVRhdKnUaAXL4WQ8XooNk0apeN9J3HyAlnWR2QVFUFiJPNLVt/J1zlzFmT2/+2kAakJPo0jXEQR/O/jViBDqt3YzKcd0BGV8ePjNTcBqtLFKyrQKPcRxICz1aARaM+Qd6Rm2SJUnbsVpZKSCT24tOyfmjXOCTZtWbPyviQvPucreQQ8lr2DmNhdWfd2KYDgxhX1CLdMAJENysW6qxUPeelqNzZJZPjvOw2c9tQC48QVEJn41SE5orogXLONS012HiHzdBaOzCQkYV8ronfDjCRgUM5s0+HdHc9VJnpTGfj5YhATau4+HUhDmKkEWpc28tcKZEX7ENa8CFMQrvU+zwXTsxmbqERzkPukPpyPi3AapW5Wnn1eGlCn6SNIHy9iIJXhEnjgd0UW7CaG6lkZxu7snsyLH2MXWgwv0pB6lGcy4VqNPQnZrluqJAgus/UkF8YVVvWGd7wJ5aDP4cDCYDocjYe9mfdPx6QFDPtUGaPfXCFZR3VkvMyTMGMWGmBA7YXNlG4jfhI7jGZbvitebDDihjzDtyJOoGMqwOhPFxazoc+rsnoJYzhE0jvBDcJLgE9QG7HPLhywCSRNXXuTy5HdWcvtXmePQ+LlkoHmCcTvZ/QxxIUtrs1jmyVbBze3ejcYH5A/iisDrs7VyXl0I4IhsWv3T+2Lrg0EoFyPz6KjVxucFTIkpLqgs/SNFa42GQ9iHDFwZ4q6eHKo30TfK/b55FWZAC9RVh44q+qnvDNhMKbrxEEJ+EXzc6WS0ntea0RUZH9zcuz7fwvL0DeFl1W0yfn1uW+XUHY6VKtF/OvPfUY+JI1JtWEa0GKUzrFNqHAAo2vtC8hswbZljW8TDF4UhkmXPnkSj3KxZmWi4YdhGn/j5ihgmN5+IdcW1E+UW0yWEhhM69MiHkVZVhnA048CPfeeGIS2TZQ9dz8maCm7OduOLgzeWIcUtBQH1FYtfAVL+zo+3vu6g7E+AqyUKuAmehvGfC3FnKV0aEsg6eHRG/idxeGWxe/XVd56GqOAXqm1JYee2KBZP9EcKrNQqZB5jG6lTwQgDSDT8AqkCvx+Xk211f8DhAIkSyqJGmxz03RiCZ+mrKgi9gpvi2fplcjDYWl9vExMZm2irMRepfPtKtRsCWf9z70grF4kvZQPDPzPhOKkpNDy/9k/DwVW67CUusbOUZCecjzUaL1EJw7TMqFGeJZssg0ViIzCCU/og/hHOIWY51/mykYH68x3kJfaCHW4g5UMxxoyVUmofgjmBjM8Sm7nB2RPXuYJO81XFan4zz2tZGQyjzW1T+Cx8rA3DXuJL8xb51enorksG1nSM9AV1k/wZpHXYd38zvYHRMPqf1/caHHU9Z77wXhKnSS6HAqgFk5LMGGZxUfbytIx9y2JhJnsNGyqUyuPB7McxKcJ+0JMStkVrg4LrJEMbnhig9zIvDUJm2wuH8NqjP1wrueZJ0Hro43pIKrvzBAocfgygxcFqwjhHG7rSgxxFkhV2pxDkxMqxvRoYZL3eljOMz8KdVhPVT9NRjsTvXTaFir6Aet4iluBccs7ogMujnBcNVloveT2WI09jciSEe+lQipunO9pol09TTKfO9jLQQoCSaU1Q7pYXgM6ho1FCZMRjmaxomHVJf/Y993y8naRwcWW8KJlB4NqjszmVtoS3hVB9bhrFikoGfz9pDs1ghxgxCD5W2BS7cSPy5QKAXMdK3pO0W75FgLPKUeP1RvIH1U5gqWVSRShIX+zYTIaQHUSj+y+W9CeOldarr30pdMklHw4ywA8rmDNLg1+wZaNAdfIYynN9M/YghFsV+XBrqyt0SLBGlKVVbMLmVsFZu49nPKcyqQvnOv6ioCh9RqMTC1MUnrNTqxJwOsmB5tXC9dbFg6cqn+EzXQaOB3RBNx9F7oRxPOn7qu3ICkmS9BUL+BbfV3vwEA324uPh38QPOCKtIJaWob+I0rOcMReMIeQpC21FvsRHupEb6gR9qZeZOvak33MmDkynVwO9vkvsl/LZbmZoTZ1P7nsdKILxphxZqYYaYGORtBK7Ttl5oi5bkXWKWo+mxjz0yf1VHgaopDaxrAB2Axq2MBVIjXzpcmtWaQfQvM4Qd+A9wfdWES5V8D6ZK2+OljlVOiCtA21Z7D/fAedbvcMmYeLBQRlvMsHwhDXsVrpUt8wXBdQoJdIaSzzLt1ye85d8yNbTKzbt6DefNnIVq9JoI257eLRgZAenrV21q+6+jva1ClxTe7dn4LRe7sR18ipogYBHLPpEZEJmYjpdoL+oRHm/kqWbclsiDqpH3Du0Ve4Rz9Ymtp9BsQmiTqs+IUVPWVXKHwyCqzW7ph95omKbloDU8SP+ZhF//CxSMnHK3WPh8XgklOrpca8G7QHFoR+8TXM2lyRupu3qYIHDk9J693/Klu+CfjUv/h9bv0aO/VgdXA2N3NgfQoV6uJWxkI/x6BZalKApghOV6XJDpWAVDhwla+fSf6sec3suGRFst1XRG0bgzZowgXBgFbZuxMuxCPHLRAiKlw8zXleiuguDsZVSmNvOAbVI2BaR9b/TYgZ9Bqk6hn1mBacS6ZDxcGtQ4pcSMPLv+51V6ToE05sA0bim3jKNM4ZFfdTctjpagZXRNsDzZ+2Lmg8BnOv/tY9EEN6kW50j7QICrdo+91Io1YDff8d8KUHBAHzEPJahhHQ3E1kax+dudOCc1lsC6b/+SBn9Cq0lfnWblH86Pzgr82/sRmwiocF6XGzz18oNAjXe/eCA8PrrQrVSdvvu0nRxJ0CcVWpOzgVrr+MUkHEGfcuXvZB/ii5isk6xGe8aYOYE8UREQuwJn62aTueI/modhGO0cp/ngGCExJVoTI/VmvOeuDvl+s/YElLsOg+B2e8ep59cpg2Q//wAJ5goop2Xin17ob9WTrtN/oLr9xQDzbkC83IsEZv8aTPqC27+HJyhQTJeCu5Q0g/xeSI7Y0JPtN5AooEq6OhQleIk+dHm+hfvoYPhPx46cEeJ06+7MG01BEN/T5VaSnjAHbNS4CzQgE+OoTr/GBiWNzArN6dIGyphZAfq4R0d0+cF/YsnAt38DtP0rRuIi3BDrpjed14FckBraI1n4oVYCdab045Hp2zZgpnnb2D/JgP6Q7hsE6Law5opkrEf7L3E5JADkK+//htJSbUZfF+vX1OrxGVrZvyI0Y9DielVuDXalT8g2/jZ5mlDBYtDrtZap//74TLWey9PIUyFEkuqRwIcvilu/ER9T9kYLb7f8AjqHHZyRK7UOiKByr7ypoMiFPGkZD2ALs7lJjua7QUfcA3Cs5LkofTu6KqYPFKgAgkOg5np5CkMJnvAIbGqJ7m4008mQYFGEDXNk4xdj70dxzeoqRh2fL9aPCiXwXGmzdSYxQSeJuPZyORn5bCsJRd/j99GaYCuGCBXxyFaA23FJ+KJLlqfG8syRhH1tRuRNGdY9DFpfHyca25T8wATDeA0CLnwuw7RIPdRFdLrYQFKTWo6YXoL6yv13prK6ispchsuppfw1FCd/0TqGE96MIs2vhzp+40mImPiq1/RHXTpfVI1/A0hyPYrXIoGoHIkIKbC1OB35Sf8+STu1sQyH8kYR+0TrUDzDpsZd/8ZUoLdzKhNWOYALt71EVveAafnYT60hDc6x7pySUpspER7IidhwLQPZbT4nh8oxChxia9L5oLITyvyFlCskMp9Ve2OVmKojlPn1tsNLPE//L7fJUGwhIUs25lgA8pUZNDhE/CTCdFsJhPu4c1R0HQKgYU8uV01pmWMFi1OLzyo18Yr2Ak+tE0q59j21sxXF9vcaUuoiRUnYvWXx5St5PAj0bTCe5gUWY4/LHEzxzK3Mo9CxemD+l2DPl53udlhd4MYEK6dloN3bEJNs3ubrH2/yY7ySEeMYLzuJtymDv9Yw8dsQgH28IgjrX0cjoqsqktyrudmHeMCFOiE/9ejc1deevPKD6HiicVfVC6ltxFRHpvu3wAe+SRI2uUI1ZtAqzMsu6zRW5liCr6z/nP9rT+gEWwCFhCSOneD9i0nmvO3fkJMD7I8gvvV8y4sfGbE9yMGrkc57rl4FH/D6a9Ebq+oh4FJLogFTjhv7PT96zkcoeC4jeglW/Ci60rNyxvFko4yGL+TBOBJSilABbjthtnWc+WomVKiK6pMiGDgF50yoTkIvgsJ0R/cXDC6FX08o4XvFs4AovaEFQ0pndsmTLW83MBOD7uuYfbklNOFip1Zu4Qi76qHoPJZkQ8Ud9Z97kY2HC2+bzhXO5S+nLixbTi4AkldaYj/5HymoFGFyi07r11WBcMgh5FLAyG7SrLONdyIjdvQO7xQQKjLFBMn451mllY4M8HuorGwZBhbaJTwEzGqoSPusOH4xC/TV7EJZKs78dLZk45PcaGIEg5gWs6UdoexLrvQm9UyCMxGLV5lQMSlc1aZGTZZ2l9SEXpsi53c6o0vH35jupB+T6vSvcnqiJpN9MBHxxAXnIlhwD/ZBp+zv67ZcEaxxcYawZqjKoiI/28Ro7vitt8VbGuTRVrwN4sMdNgvxDL1RdHfh0B4L27bqrFVST/9JuhSu+kcNE8bDUaOXst00gg07vO9juzeOGXEpvgGXHwbfABM/D/Qth4WONbJXe95nrFn80f8Cek3mh5cS0MmIy2vxs9HmivcCFrTFimlliDAAbS0ZiraarwLKLmrpOJ8/+jBF0U9CoNx8lkaSReFfUbuE9FVfHYHnsNHsMXzfWJmy8jWu7ULI0P0mcbd43KkxNuRO7cchRUVVoqfl8u+gscqXVhhTJ3j5kIClzugELhMdkISC+6MC3dvS8svWJ6+ffmcmP3N0j2CjMrfR6WW+ASRugZomto/lzO3mm4ufD5k3vHGHpOT1uOf5PMQKmbpa257xDk6M6lc29cBEPAO2VTFV5rGJfKwab5bsxzKYt52kOtiJHd0w2PSf1sPVcxSDpv25/fVyA6a8bAMIPbzfmPFnygutLiomzaQDCu0Qx75VwvzZkQM+OqG92OPBOWRVFeJQO4n8cFhm9bKEhK+zrTb+6QPYePSCefkZ2iKVeH1rd6pWnIObYOVtvbYfMQgQ/rLioNtVh5fTrzAFaJdLcueYhVTkFuOSiIHoZilb50/mM49dPk9N2VLAnJCLfixtcoXGShE3Dxr/gcvm/9ItmtiFi4nxQZ4OyaPMB5liBLgBQhEJ7zHM2th/3atj9fng1BlEv+ULEh1otLN3ewPvpV6OfMTF3vHYuZ0893D8cPBAgX0r8i9XORTOAwXqxOdcumdvmI4+eDlhyyS4OG8wDEQDaTkDlZlyMh7w1vbH0pQjZlOMH8zd04LAVSwwqJz1/zxFUQANcf/2g2wSexg0QI/0/p7S6JN8P0C/OaufuI4TPK0bh/6my1rlI37WFOITeLZdm62ZDlx31DkVo3J0XHepBRiYvXW8tlkbkCSnKBMT1xlKylN2zH7uOQVyaCbipib+ZGlnxUNREeTGDVl2azrLK9iaCfO4+IwDG9I3vjgErxqbcYw1yGOoI4yBks/01C+yap2a38dKjBL9HwL3JFIyA3lSpY+duaWMyEG2c3hNn++gC4vvZW7H1WHuhvURqBYGDlQ/NP7AtjUAO+uRZ0lugli9wHFiCVVYg6mVrXqhv/EJd26upptR+ZxpKs8ouXrf7fASItOcvhxsD50v1cotAbyDpMnbpUvbghPZpi2J8vn5nemW0YwL5scjXJ9sK+O947SznIOS9xw7oeSrCrm/KIMDfAwpbPMjjhiU5Hgisthvv/U53Gll9Gl2AR/zGwZV6PKStRPpXkN0s18iwAmLhf1nyt1Jeje9PzzZLAZzL2SyS7BaTEAZCdBowEe8wrdV5X3X9Sc2YLviaNQyJOEbobwHNMPYhbN7mFp1dzPDpVFUwKIrBSgYESlKutfxq6C0qz5OLjw/80g1eqsInWas2049wmRtPMCl4QFNzRRUspDXuMgogP3GeTzHVfFYEoRhV2PbSkwX24XU/Fd62uN5DnM7WfSmVBucnmAw0IjPMid1zMRtjLJC/hcdS/oZJxKL+J6mAGNn+hXzn8Tut1R8Xh8e8AKLqJCdtP+grocg3cTg0yTpIhBjgkRJCzo/jfVBjfhI5blE+m58icEnGHTEEeffcvP/Zg4KX3d5DBkwe0vbgriY1gQmVe7on/4BR6fRKpEc0n7JpYxVrdUJO/dj4AYibq+pLisiuU6lMr/IzVEGAIo5ksNOPVKgDj+AObnzOaWyruG8Inw3GIzfaZEGa7K6KB0RWIanCZYu80grPBVj3JtnE/7Txz8HOuPrkIn6AYgcYlYOiOHo72pbOPhdUDFreFLFlOZ9afsy6L14d4A2TZs6ipQpC6pElbYcB9QZR870STDUKA6BAa+BfgPyaZvgrLhAxZXrONBHvQEmnkcJt6IfaW5tzlAux/flJgEkCmNm8Rgiiy8Yz+r4I1rtJ79x+yuy9bRuYL2YVwOPuEb9wcpTg4fMzJzAQjLElJUKm2zJNsam/y38S6Gpz2i1rXENvg1KD7gxCv8hK2fzwXgKSWsujS79vyAgvW0qwY/WMWD6NGsuAO8mBZfwsvHrOwggt11h9+g2fIZ4863f39LDWYdnFvSZ56WPNfeQfU0ZJEgTkqirmIcVv9viF/DWz2jw1+Osfj0c9LwG0litoMrB8JnuOinhjPCEFWr+FP+pxUshVmoWaPX7GzIW7Uz34w/pqKiFnuPK+vTrWWsp1YaL6lEBaR+eVG9pogy/C6cOEY9qD/0sODbp+5hD+DNO6+zCwayQhxwXBKtm4P4O7UCa1H+tPPGRPPe5CeUh3Y82BMBqwcEx8xnko+3jiUuUCAuJXJcUDVlPvkh20I9BzhQF4l1wIWj6IcBCqGT2NukFk8U8aBIYs9go4oHE7v4F7+ncKmD59X6ZFCtAbdSv8DgET3dOBddAuAs4rTpebtq73Pv6F2Q5fDI74adf0lxlbfrdD76jGbb/GV7ybsedG5Tlnygo61WFty+NH2Qnc+pjdWzCh5HpJzrJjKwztq68sHL3NDNs6aoiM0o6+/MoiuDBShk2LwOF3tGBksGZm+8jtYfZzZjsa9HJUouDyGb42XJdbDufjvnanLSNhMbDjY8DE3AS4L2U+AUNnHg7ILjjstNJNJ/H5ajmaZRnUDep0jUlAia7KVwTKmeZ/7btGVZf+JpS31ZxgL9TODFWj7USXwufSrhrAc4hOrLsNi+VQLV/vAee68y07s4JrZSZSs+4S9gnu4qp2aVEkAA3WVsuhBQ2LeUNn3nozirvy1z8de51Qs4nMy44+iZNihIWFvnTZXscGD1x1/VGHF6ZrCsfWwFkEozPw+LNErUkqhtl0QMoGCWvWMDHvko0+nNSPQpvimavji9CEKzDxjr9fpmPlRM8CZJEqBJwQJoHtBSQms76BIEvRFhEwHWvzTeqnM9kiinwdzQxeKEZWy+ZoLT3lGkAgkS5uFDk/XI1GvO4EDxEYIFqLgrF339eFv33dn5QUPySrLHS1jZxAfEA8Q6hrSrt2/yagSKsaPYiiBImjk5Wq7sx8/knmS+XmMkpXLDHSNkO3dnDj/fCblHivMBtJLf/3rWh2Z1hBh4Ep2yTy8fLY9BpA0dHFZ/YVcdq4TP1eIH7+XKejmdIncXOWs2evVzVs2V3ltaAfRpw9FejRj3ZxanJLxBikw+xw/H9CezvICb+IP18s8QwDHT+KMjb1aXPrYbHYWIL9W7FMBJJUMwQkAg7DSQAv34HCdoGneoZJ5ZqLUS7BXMZYl5mHOzNTRa5NbwqappLye7SgXcbrz+MCb98+QeBgovOkWwEdf2erRswvuHQ9PunKB5Ue+EKptQjmMkgQA09eD1CwO0xvCFS64KzXniyTYb5c07jxOOjPh3NoNWbb9rFJ3cw4O9xC6NKURe2P+eNFe68WnTqp02uBreaANqqNpm5AMuBzGyvX15BA7JTQk3cw/J0N9x8cnbKtLnT4gMiejUeyDNOdB8XxNcU37DaS0CIfSCQhGtc2miFL/JdTDIr7cnKz7aNK4no6tXm3H7G3hSCgsR3CWTXOedqshYStvDKcVy0bHRKLbMkniGEkqu4dIoxqNQtPnVQFbydJE7rl+Br0CcWfbTfEjmMZvJm8mE3WpQKl2BJXtb1Nery29cWIejNjt6iVQZffeWLbTESJ3rJr/fuYlQv+yV0TmeKqSP9+e7L92C/GaICINDNiIgcikS86LJO1suM224ukl1DErw7+08AZW612TW0L5+Ppe/4cnd/o8u1yn6aSuJuuYwhoxiSNXvVm6sRoK4VQVNKswwHoSFk0h73Mfp35wPFUt7wKkORCC+hsk18U9xPH6RQaGy1rLz1HecHbJzkucSTC/qYTAZNAB7SDhX6C65+tIX5257rQnvAirzZWYTWd5arETjS3YVuguvnZHYz5uhlFFS3PuExUN9vaJyHaaNq6i5oZ4YUl8RgWdvPItMN3XzAtLfQa1LcdAJ8bjbNnWnRIrGNmRwSwXt0fBLxC96IdLNxx5GYI4t4LpPcy6OVx9spNK0VqaLkihlPU8EPLnki8+TlQn3wcgYuGKW9VaZUgYYtPzIIZW9voFkdGLbDEkzLv7BMMskiyKl1AHzI7F84lbGYn3OqI7/cstGFt9RmTKNL5jR1SQAUwRMQg7xsI7GLdA1moJ7OP1itk7KpZF3LoIZYfOlVBOl/YjeNOK4CUq1Mv0kdsH7gGhF1NxQcisRHUcAUSMNRmE8vg9IBQIKsaubLtHa+wPMqK74qBh6GDmNrFpitjv9wWNqw7ukZqxBSexrhcOKukisX7fs0XFzoV7q5rAvnvBtLLAG3GJhu0LruLu1ZdWzqwagOyLUP9ttd3qbWZeGfUkBNMbTCx0bKfwZn3lA5a9sp/ZAaQdcRKxpsz83hJ+fn9ptbwq7+dWA1M2wYDPZ4QmT9WiokwS5zZ1lPA9Ni1zTMXTtpJraP4cezHCwB78bBJuVGvvjrq5Dt2t9vTKtCa5Rw2locEEO/IDUAFDXpwYq9v2WjDQpe9Th/fa1tdF8FQeqBQUeAKIp2oOHYn37063McCUNXRi94y3RBv32a5eVLEPExls1xSFZUwfe7OxxhzG4HZvCOMJLB8XhIN57ydH5+EXwfyc4fmB6AS1BPT80UPArkD9MVWrKZE345uiSj3HGvDUOJd3EQqjxYAd8V+MMk8ZR2yShdpE+7QwnwrRWq60pxf+dY+4YLrrsYnV3fxLjFo5yRkl8tLmpLeMBk237QE63TGhlUmx8C8Hoo47PloRExifq+9pt18O29adjDAyVrhm7iJkawVB4PyYVPfPj4rRarKN7f2yTayh+xLAOxm9mqEH0ZXcN9wx7WOce3iKfrOSNv4LalNhmdQP6ndzpdRGe9vtdtx9HtXc9A3BqrrQ+elxPHGC+DkKq8TGiJeiJ9ydYA7Lx3nU6939k7T1FliJGLapLQkc+at7JFsZMQBqvV+PvJRG7Vbx5ki5Ucg2OeQOwvf7zD3h+rQsjb/8JqyoGdQdAFLeG+mQBG1dAYz9PckNBRH/33RuMadF1on8mfWJ/yHF3i3LqaN83RrwEvP6joTsG2XA6TEv9g+SZWm1Ptu8SmV7aEEMKvD/Yg6hPb6HNoAEv3VeT3eBbUNf3FHmpy3ojLw7CYBUhe5mOK+acguvZO6IQ2jLhqXADW8zfJaM7Hfo/DHe+rxhC9m7Xk5BTuJ/bCxZ3r+A6Ujot9AWk8+UmIW4WLvednQr8rguLmMlFkpfq83VYLVord+X5TmiJ/zFkwB8Yx+wt0ZBgrMGmRLUeVwLko27N55OTtAYYAwBdlcDv+Vx9SvlPZqR2Gk1W2M0qpL3AyUlK6caukPCTOFQc7lyBoOnslTWxGOWCnvltFrVpHoXQKYEy1PgWSJdKV2T2/Bei6zUpEVaKZs0fN4nsU9tWG78Kld10/2IJw9V9XMB9k6qFIZQfuOgpxyeEjm16RGWRzKr4j/0kqN+7pFKcapGqsVQ3t1+bWzzEAZ17pzxiJptoh8SUg7SPY2JmJXyIKJ2N00x1jP3Tm91ID+RTQVps/RF91CdoYI+kqXrYlDGdbKn2BIOEscZYA5Uz+MqCwXT7sj7RjW7Q1B5ugUXybzQY9hNhbCWF5bR+J1uLdULDXeRlSTwYAa0B3IbUbJZctup+eN6nyTfQqz58blkvyML3SV4CT0WO9OIJKnAMmHTxKxhu5uADLzkxb316sW2aXjD6uYYT55bHR0XSLWhEUcWIhBrwCW4bEqu+6pYcnWqmxCKabEtRpn06bAgstvtpAijJ2J7/cC+WX0uTmzoJ0CRwI/UlnGl7KQRS4aw+0nd4+3OPXqcexlQKSekUXDxRhNJo8cR42daraMx/KIngKPQWwuDpLmUUO7mgjUcYaTjW+rH+AlSt+Bw7Pj0ZDcWXv6y07DpuVZIaadYDF3NRDbWM8F0pNAgRXpcq/7jcVQCH5m4sENt/WsWSy9PRZ9LZfZbHwFopN/jwLKxBvk68jtNtIEUDISQPe9VnO1S2qhCx5P891+6ch9Jn7twxxutPRu8aKJpTfPYlYHAuyT4bOYkqJfkoBIJOukubDewBmx6dfmmzEcP5kF3gDodcVFArdyF2MN62FHpeKmHMBTuj9/IIyjINGSHHRvo7R4+uulwV2YEsiafF8Pp+hog2LoZProTOnI2aFtdcFom+TscnnxMy6hQWKKUNaBF5Y2+G+fxDYoGc8ruuS4QNDxGutauCqodVWo/yXZHTu07vZqftKDkRQWWoQV8udkcf/9ji80qzUgEzAOEHRkpHB63E42T2tEMi777mr7RifbRcVBsgnmP7Z02kbvlmLnz6S+UyIcFWRdtSn75jlIyWib6DePRAFik4vWIzsmn3B1+wPJYHzg+3OEYNK9EJAdA307/Nus9hH9Syfv+Cr4R7AFB1B8bVvlDz3N5JzvsBkirkEMbfS5qHlECrfd/JJifCu4C87MptXYQjxa49JTFuN8xtlHvwMhoPmCxMF1opY9+SiYZyKEl3RuP14Bomlp+3jrk1gUtAy+7KfJ1xnjLKKQz/yW2lRCKhma4fjRlvDj3Q+NlB1wPFRLYphtbwT6zcyN7S5+gxvGCZrSyPA3CAvGDY5qfAJx0ei6T9lKT3e2sqUvLl1Ctqz2oQZFO/dSH+X/cEORi+XHOU/Nlvd+1cSNy/3B9fGJQdVHx5fjbLxhjyhY5UoWMxNuR5OAHOlqAldctMqsllpgANz09+jk5ecrm7QYS11c+d29woaNvf2yxiLUgiILrMyGjb4fjCOYHo6BNWbTOI7X+wmNp3XJYbCK/TAsMY6TYaERJySdJKvDWyFSpDAI6HTmxs6qxtUIT7M1D3hDTxty3pyezOXZC3SToq5WOj5NXHGwBSJc38HuSwEkb9gPhhBOtl5Wde55LaTeqEyisidqJJnIGSwg8WmNu/1S7zKLOLMSGE9Rb8qgtwv7Ddyvxh39CmTZrCeywnSOri81bBI/AMKbLwJ78HdyU38z7zc3ZqjPBXFTbXqj3xGbX50JUSxoCfdBW+Ax0PbPesKfO774IWdN2nuOVjrMJOJ9F93PmavhAjhZB5MFOHNyE+NaZqUeYiYZHRRJdS6ypXl8q6MKALow9AT6jEHrhm/2sogecz3L/x03kD0X0iar4L1w6rmkkbVI3Fg5SNxiiaNLcEkmXPq4AjQN+CTFjBO3YEkCvMn4/1zb7sLESjhK1jp063WYV1AeY78koxlYI4fpSusHMEANv9m2lsccfbNvyAygAGQFMhcuI6GtULMn8LuikcGK4XVTlurn/8dVnqUebv8j3oY/ftqp+2ekdV0HFXtoch7qIDRvryrzUelVYwLZeO559c5uyCFiT+Fv3jg97KGZgoYosS7QxrhCoBOSLviQc1iQiTQvXLStz/3tMa8qLO2uPlKWenSbeqmZ6DnttUe9ES+wn8yCbjJ847HEnFsc3TztE2hqpUUMUn/+4c23gFcQtvh4OUQoFS1MUwrNHRbFZl0czT4qkmKPbUiSl/3qjYSpcbCk9X/LSObaQqa0vt+ubKfJoDNX927a68aqUTIbm1TMxf4RxLr/beYNDVzn4ZfZ071TIR4QogTVNyVx6+du84YtkikqEQGbSj018wZvbHn8IA21s7azEZeIaunw2TxchWmjLUCQsIhp6vMrQ1A4PSszWymYv5EGXqhJn0KQ8Kvo9spQqHeo0JMuyt5s7N2qNcqG6XHuN03WjT7eHT0RA4tBaJ28PzRb5+z32ydVnZIwON66O7tzF8Gyf8VvQWfymqYNzfDW/0TdTw3zHw9Jl91/TigguuMDgTxkR6XzDQPAT9/hB5z1LpNC9YFQj12aAr47s+2hd0C/ycbfX8byKEaVCmqCAhu5BEUHnf0WqIpmHHzbNTMZCBQrOyN9LCKbBz6dgjEmnfVjqDoaT0OgOQcE+uvGLnL8caEfQvb1gmwAWafxUlKRKrGOlYedkH5xVnPXXB0MBUvcUWo4S/1RctbLo6ouabPoC7PBEIZpt9bmVdOnzrnA1ffbBmUgB0AnSEzzWia/lxYi5hFdsEZR0vQDUyGIMhdFt24nxMPV4u9fva0isuoKl8R+wYMQvYg1PwpeCDWJwIEhWFT2rNzL/440pz/NBtS2FVBOjC+zraeXhj3ahnVG7ykBndd2HIWX4u+f205ee5Hrr7NJMNJWAxrN5clY9tYrDvDEQid8xjHX91qGowvvTVwvNemmX6FACZBChdsy50F5rLNhRhZAeY5tspxFdzaXwL9uQZDuor2OLp1rk2ut6RhgRUbEGQQut1pXTMVFWqiVChqmMlnVBp4MAmfQc+Hv6FlSqiwWNDKWSWUo140kHvBzjjxYIgmPkjfkd+nM/tMtLM9l2SBqguazjiZ0eFNj4Hx4EqKue9WYdbMcDJIcUHxDMXDhjazsRpPFqeEVe5ONiWrYlhzyBxT2QniaJ2Xs8cV4WqHMTcxhiI+nGvOYqB+2pzjmQfbxhl5jxo4k0vNTGKl0Otq2ygxClVv80G2b9v6S9j7E9/+TpeSFMRECKakODciGkzPWG/cFIG8rWfiwYdK5ul4Bzv9ny68sq/tE24r1acVrR1qfJkUu9aDu6NtotjFOqfYgVVMl7SmlFXBFBWxTTNMOIJQOs+lcjQIT41B5Bu2hKw/2X+InVoUqUSt4oMuF4UiCIrbqTVHp+9S72RxUtTZD3Wb/VTSP+yHZRhcMvY6IiM5m42V1fHMDc18EokrWf09z83V2cYI5mDqlAsZgvpi0gsyt8hF+L9zjK/0W8OYgqCKn3zEnNYPeeRDLCCKztksIk4+WyS2qNLWBVtsgDLJGN2GrwzWrIP7D/190mvQKIdjaWhVwgCilnzrM6YaP6UbR11Fl2NDmrPdioqD4nAfLf3N+kp1Ibac0VHi9vZVaoLAAjA2Vsapzaa+Cfis/fHitTVaB2VV/B5g5f9KiRGBwqS8CPzO1RF/wCKUJoQibXvmUl7HB59JUAy3Xf9/kNZ9FzuSkWo1uxzLnlxWzAX4Tr7qyJ0DGkg8eVMd4mYWl8PsIOfTBUUc5RXstPB/A+16m1skfhOcft4ZLsqeNY8+/0SBDfd2mSKOMxgXZZG3ig3ijv+yvg+qSXYzVqeJx7eAxVPTND4nckFoViUvRUWznkK9AoGqLIa+efPVoM5kSiKS2C0KNWIxvS5nezi/MuX+gyLhbQGEF6qZ/5gNA0oBSkXHpCCzzdkxiDAgm9SK2+OBdkK9ulbwBhxmWqRvhK/1gwmVv1obHlGM9+mOVHYQRwNMiqibJW5V9yhJhGDCdhf2PawcQdJxMLiX7mP46Exk/IuejE1bY18Dkejj2+L/b9NbyXahBzxrT8yi6HRLHqHd4OfVHBzAZ+Dy55/Inw5AJLZqUZIav3uy1v4s0H7E8im7EMF5zzs/eQrHix6YBH6MziTXWcAIYDVseg8GSwsLtFrO6diHe5OwvZng5OEfnSPVzeaXgGrtUYoR5JPtBuqwUQflLr26yKIdXQCB9xFXeePDX8vuaio+nzA2svXbMTs0fbxBg+dXsQKwXkEedZNreEmH1AkYaVuvynyycPG+TeThTWrlzJAvPKEZPkgrzG7XjDdxYPxf+GM8Dw/MAM7fKFSNcRZHGMvj9pQbMWfkBAmlz3TR0ohLgfhhhEXBabFM5/PKNDUWdHW8eDATJ6UCIn/5TTWJwCo4SgT0b27wJWvUUuULaNum9oKtpbxobUhiOKIzpficXxOApxYwYp9wnBgpPQs8fKI/qTKvn5ZFbKVBw9gWnY/IN6NWUNQiiu3s3V21VbIkSZiWnSxljwN0nsdcxI52rFFc+t9ln/MqCWTwWyEGrAJQxAXKn1e9f9gxQbwLkpJOIzRg1MB6RxVHoPMANwGv+pR2rMiLAYf9PWaWpb2AOOjBtOl0f75t3lKZRbc1mcyc6hcU8ZgL4F3VFosm7C1KR4iOr4q2N2j6djN5TzH3u4NiTQXq3emYP4fZSSlJasoub+tVNhwKEcT56EWylMuBmclqqZVFtXfandv/WBEN/R5JgZv8mrfH3EdEC6b6oHTXK8cfKjJRYHlA8iH9ugxHZA4q9n2Z5UR9vOa9ggz2gzfq4NmUMQaT8TRici+YvYyjK2yZHx7segAIoRse7zaxqlM0j/oRZgyEyjUDSKXmmmxnEP8JHKkIlpYW5KMpKPVw3TKxj0srcsrshBLAO/JBKkTGw3zeP4eVe//C9svbql2/r5n6I7Riupem8F93FDRQ3l9q+J1Iiyg1j0wr+wRrXJdAsYgnGHwofzeqTgPSXXJduJHm8avXC5pQiRDmq9dWPaA0dGrnDQcAk4i4wMt9e92LXgw0mgONWNilhbtXRZW/VxPqZ9RKrv471iGqEJ8iQqxforbIFQy5mCpo4WGmc/X4cK2Fl+FNoC51z9wN6B+vaCdGNlZ3YDsIQ2/L+/Z9AFrmuubQfCpDbvtcX5QHkkc4+cplZSpoCPE1h00x/3BUiKtVKpdHQ3T+wS6Z9c734HSWT7UQHxt0oUSmuX8TvBZM5nF2QciayDkteCgsL26/Snt/6sKT7XN0ozcUrhmw7yhaqgSzuR/q9Hrsa1B8KQWQp7sJvViHsS+2eEmWNW3j/nRMYh6G6zMGp1ZO3GdWyGaCYbJCSKpF//7MBp1hOUb/uLKmDE90sviep5Ahzs6ol1X8iSnkaE1pM36OXob8NfGuar44tQz0TBuoQ0CRQIo4PpPtfWF2M9t2Hj5JgpMP2GoDnkJjolqDowJiYAOCmtfYwbrpfYy8TYqTt6F++vAeCvyMTM5YbNCWEG8UK4IEplSlkEdLivsYn0wGryod02rR50orTcht1dXfmeHXR+ehSevOBfbKndLveJFvRLxTFUlr5uGIWQOS7RUv6rUEfYjGeNsn5HrFVuiiUBL3c/kNSFbn5IW5Q6A8q6yIKnPn6bf2DOy4y95qHDOXMVE/ylx+ylQ5uDeAoGEuQsmsOV4zkLb0bAXe3v0WxOu0bTOrNHjKYBtqjo7tyE0bfW0Kof188I5XBfIlziiDTOGH9RENWpsdppHgbGHv8QP7g3GLLScKI+JKBzTC7wISbmWUbEZ5HGUCbdkMmBBoDJkSUCt+RZeU4RX7ZUf9E2fxUi1bBUQOI7TU0YkpU7aM6c1DvwtKuXL0a8xCWl5tGwh16rfLrR4xCZuEiKd0MsQC4qK42EaiTxouEmXRLK8qptsFc30lUF9Y1erLZDHjH/hRmgGPw3FwF0qeH368Qm8p2ELIlkhBGSv5y0pUkaBI3Dl+qttlE+Xg5VJBjEAgLcQXpGzC4Ky0ezwxk1DAFYrcVRwaS3iw8/s8C9AsacDuxWHBGH1teU/Hx0ix77nZyUHWEYycTCZcEKpnaHUReNXmK6pkvNsedm5TbvwAqIrkwgKQapy56B4/kB+MAs1zz5N3/Qv5phFK6qod5H5hiGiR64ledcu5hHVqDLa4eKGL3ocJ/psgfO6THzUHaU+XFEoG9ubIeKtAT2EYEsEZxEW8/31C/o2WJUChkCydR7Tl/LL4yxCWXVTiEFhU/3edvn90fF6CUSIFQHSnF8dSOEjMzZtr4mOf11jNAbCBpE5OZMCstAImlCZFTgHKvU800dziSoxSQ7ZHaRN3dwCsgbUnIj//UZhEtIHx6xQkOEEwgx8K4ZqdaJzVCJ44DxbVsrALGxLzMlpph/FSmqj+ltECye0rhlnnfex6s8zQ5SPfPVTPFo2ejfk79djUSUa+L/dURFONOpxQbTrxD1ANa50WZEiv/PVD6uxIKS5/axvm/CJrCx779qTzF98nURzU1YSiPrF6XGuZca5P8+cj6tqe5vrOkN82XR1aHjqFMC72BHaLKftiBF3IzP7f2afvFZb/dmnPRbv1/qazz8+Fn/JlJO3aPMopD3d+UeAQgQi9mEEjrEw7VnhYsyZblUH58XFcq+ErnUj8eTXZXYye/Pv7VkmtJh9TwfHilZbj4OvWLmQeZM7QoQ/dXn/y4Az5yn1c/uo+qQ08vPUHHEgBFCGM7P+H+htgRShKVhWj+CK/BsZUbNwSw7+fAaMbp8lh9RnYVBOApDfM2RyyCOVbIFFSUPUmnvBuc7LCTEOlBNFxpbzA8x1eG3YLLar3tzJ0nqjRqgmaZihI+s1GzjFV5W7AlQeYz3sfNPjud276nm2nMDPq7u8D0BWxs9xjjxpQgeyfmK748IWwt46MT+Vcsn1YkP0d7LV/QVbr9E+Ansqf1DzKNzx9D3/e7Torm0tPk3k9lcFRwnvhLgbWwBFlK95qqyYCiWRxqHjDaSpBTMetC+GhXKnmqk3LKS7FXQHZjuvh1ywfHPNInTUDYkHSvb0teI2X9mkBh5fEDOK6Y6IZcX2XS5oqsX2uU6P/K15c1StF3fNR6ISUob1hB64pEM1XTs1IOYzLOh2hU7dsf5gxzUtoV8AM0yfp01iBgtcl80C25gZLJAJFEvu32ekwCBU5/Ky0oDvXMDTJpvJZw0Sz/O7GCRDEIqKbFQ6N++bBsNn7OMz7UDnbt2eOoBAAgMWZVohoE0Vog8Qw4KDev79PuXn/D4MAux/pDBEFtGDGPPUS+HhKo2CMtQJV7DNpaiITEh181D6o/OBxKWYYCJcdcVv+3Bv7sTNUq6bQofvvXTEKgKNDLoZ+ocYuiv10S4ZmK6AX2QTu87eKA/lMqX4w+XTMrIPKpEbADPd9rp+78zMMUcXXKKW0HgPpNDArPgJpaAZB7EXy8JqqPFWUDrrcN3jLPjPDei80sSfFzK3wyR2SHQwHPtvGVfShqZuzaE289DeTNxEv1sgKKoPbrMbvD3NFm3fFmr9NEZG26Nt7JqZA5LhVjePuGng7tL4zpDZU+2KjJ0n/4vsebDImLOUbiqTJiy66APdVWRYoyCgcFvSBpowR1J9B2EdGkqg77GHRe3N98t7C6Chu8AcDQ5x2Ro5eiqr+3hNLoxVVQul3eT8t4KhdU3cw42uvosbIHzPSfKIs5yCVqdI7skOGg2LhNfJ1o5LVFz0aQcSiOYEZJkWKKTTo91QQf30antzpIjaZMB8s60VfHrCRaAYxtwPSC6v8CojSrKDEBLyAWPWAynIbT/NPAfUS/rAURndWw7yzRX52PSgWjFPXX8VBd9zNkjTRya4mFu2TKa7eg+pHxmLq5vxQhMoXvSGMbpDfGLO0C1JmbTTqTGnu2pAcUhPrkf7vM2xv0yFN55GrrHfteH2SxnYpS/Gk3V4IPx0rUy8bA7zY/RUQZ5twooWWlb57nHhEbu4MIumCbYj/mdQXbNFaS4HkwPQFnQIyGqFl3Lot8hLXkD/c5yubqpzikHzdydFOBJF0H56c3/bzDfycKJIbNzELMUVSQ2dvnK4vUZwYUb+Hsxs8ag+KbkLTgPkH3/m4MC8npzgbAh6d3Lx7dhEQm+wAAjMVp3fnUqxsgdj/OVDMCnBCXZ0lKF3M0fHEeTaRTZE5cLpL7RmAUhjro+EIlrOp1D4zKqo096zfE0y/jVsnLplbkIVXa9LglT0qJHIzB5kJY4Sf9ePMjDX/kJRBq0tg+YiP+HeLlhI9a5NK9yzLLfD/63eSVSFZgy6SZtmCx47eH+LBi54hsmgvZPXlJjvajfHuWJeUh7unOULvDH+ayvc+Z8kT4Xbuv2fwIo+LjLua54NKsBqRnQVWuOrWGVWQloOdyJtLQ0qix1TOPt/8Z2BgsoSyZXdgmB+GtnTfizHLY7kGPYdKCazRzpwAO2MoKqmfHqKNlZgjMiUMzXYuq/RbQJ1AgVphq2bt/4x0p2qQxA6KOHomMqLphpM3KOlgVOJjYIVVSLQG0E2cy5edxY9NWDxV99qOnp/Gf1QgAUirob524JSrgY05ZPDsKR2bRvR43R5LHDaa2JaD/y41DzkliIBsfiLG9iFrzcpMkO7fk8neqZ31B7jkZTEodc4sdwAa1qcQ2slYmmfsBJ5s7R+cD7ZTyMLKH+NNj71d3d3pXixqtxXzJo0WHOdZzHnS4LjMESX9ewxkQ3IdYdBVsdGtgEgCbBtu8DUeqrvGqnLdBk0BYR7JE6w/3paph2DdsTgGzKrlJ3OSLGIWSlO/2GuShY9u21L5+9ZtaUMzwl3kF/qGNnK2KmtEDumKIdbVAzqEsx8GD0xYAtFP4iX3yM/gwRZW063IKO52lHrNvHjZnd+IjEj+afuxFHy4pwYLbz05TJ6z8mJB/BTrTNS+julvtOm5VWCCiXvijM0vUK/2mBhJkbCFr1ItiIG2N+J8H08x4YvSLVG1xIMbIw8gmTuXmhL6VBBspLwCWvCh1IScrwk+KZHtQefPwsv6LhTDCq8mQ2tARQW+xCAIEHR803U081CTHRP2M1C+/EtfCF1hJpfIEEzl+jD5321hNijaDbSXrRqgkQx/sTfueI2YDaQ4YD3KuKng/xdSDGSDmALiUmSnLS/1f9CM6WXcCYQyxOIXC317a62mR7IBYRjhK98bmjsN5/JV1XeSc+BA0raRTX1aFsw02keEMyiQkRzZB6FDbrH2H9RblXJMCz0ZquGrZWx1Po0ShR05qeIHvYRwzAleW3cjRXZlMZ5BEdEaVBndFkTGg8HfzFfZWqZYtAEjDPreDhl35P3I4Nbesog0VF3Sh3BX6X0qSJd5b+mQXbwKOg7S+Gluxs10GuJtkzX9wWshWb/HHpe1EQBkK4e9klYan7RCyzNdU60AcXHXiROBIdt9K8+a5aVM44amVIX1LLfIjlp3kOamQhDzNC6lr1+Ay7nCAO5BNfmZlCwnq2pOhNX+wqHImc+p9A95kqD/vo0HHh0xH7Y1dtQz+ahinDamZiTC7aNqy55iqQiIFEEhUBFG+P4TbmATxFvrjZVVQiXFS9IMkxZeDiEDIH4is2EAQunl2jmfIadggK23gMAN7tqfKxfEgCaL0bxG6dBQSiPHRsH5995u+i+8zWVZcwRKWlM6lFkrdndCd0T+6k5xSyNDX9lTBLEA/L/U68EmcknEsO2nxEGsxWsJ8Fnl9IuCASQNIIDRFZI5gSzHywso9bWLFj8lbd6VFa3ll1nyschzffbdIteNcgZ5eGCUWwxWdjmkgWve77doK2WbZcozCtC5b+AskaOcVBpMQ8iW1iHFQs6upzzvTBILbxEM729zkIYkf+3mi49E7eQ0UI3j4J6PB7WkC+CuWLi5rrVqCcIxfPOOul26dk3BCPtNRBdOG4GOHAv4WNxZnZ9eYFC6CU7oR8uXDD7du0ZU/Bm0hrTWmYOR6XRJe5bwrDIQT75pf2mSzz8i2kjioh5/E+Sh5XCWRbEfm9WkzE5qXScJb/PmkJ5c8oVvGSBSl9esNEP2tizEvSV4qZkrcopOyKjPPDq44n7TXXGVWp1y4lWraiHl06grIMrOrZ018BnIqXF8ORmLsnXsKKkPAKPDFyE4lds5XUamL8f52c5LV8stMo7Y3dvGEC5XWH7Rc5xqa3hal16oArR2+VipqYbeI7kO3X87Xy/AA07lihpN0pRSiVkuREu8FvDMehvqHuS94XoadEGJK++XqWgjeApZpm/FSU90J2NPbwXQUQlPe5ir7cmds+8ovKkw5zhSUjBBGnRncKpCbXxOM8Y5dZj9ghlbrICDGPoFIsS+LDsczch1CE/pb69qFi/Q2QC+sgzolqXRcRqk5i2/WBHWTaAFQAtCjiXJLXtZMHcIGEFDj6SvXbGlsLYEcnB2gN8onsiwQ0C+CwPdnD+ssDZfFaCemIdoPYEsvE+d0xq+55TLT5Lg6CRjJkNM8V26d2pLEc4Jp+lemMGdPKid3JJX90Z1qRr++3xfOR7gob871/zUL7oIbkpKsnAnZAMZurUZbV6qnP2cCoNvzEiHBKdDL51AxNlyMge6UEdJX/gYGZx+HZsuwDKZT92Wx7qR3PHdglmGOZCFk18FaxvHGmvQM4jeaR1s3XCTFNKRKCHoKqYC4EEcGgZqF+7Mb2AFKA3QrYF6rm5iMyBTKqoKLlxRO46Z2yDIOSsXO1eXHd9Qku+5ugnni68UQNpoAgz5a4TmxE1i0ItHP6TdbUlxVRYnWyT0MeQS0Eu19RS1qtUxH/doeB/HoQkyPI21npFONpRdUk84drfAShOtwK5P2+dpUZL+bsxRLVj9VznY/Rnwkt/koFTZxw9MWLHVZIqrQHf83RHgWTaLxXXuGUDx0IlanTzGT+FzORYD/H2yW5l22kx0kR09yDcOcwtwdVqNK4gjBrPy3RGEYUofq4zdYE56xrAoRc1ILiUMl5RI8rLXqt+dwmdWVZRDYBSbbfyQtNX9O1L3zwFVziolZkdoxGJA4QKp0GgIQtrKsDOxCqXKgZ6SOEQxYBSagn56/P2a0UU7gnT8VgViYqgNHJw2/fxjblghBxQxNmaEeAals5mop8/ozcrn8h5cowKjNhjm0Jo3etAcdIaOWGqzGT1wJDHwPmiVXJlLnOOHVByCC+djivxF88TNjH/RWmcSht5ud2VHcGhyTl8ibwf1Os2NIPKpJ36ghhZXfTkNp4u4PfcD6nvq3dw+JuMvjL9qHPz1uHpnfaQkN67rHWIqAibchXQ1FqPGVSnErwyejQfuqM/KbRRfbKuTFBlJIYf2T//H6cF5rjmdiYSn7dF6tdbTqodqAkUb57uYrlX8HBezZJJ3dcSLiObhdX4fVB2X59UvjQCvlR5A7n6ARV2motCIsE4i8swz+yo73y+kciA1POHLYCA9fZboSuN9kzec9cb7WDvzJ1h/nCvfcJd0xN8/F6ANNOGS/rktBKKJ+sZtOPnYAjpPp4BvE73Vm/CWPQUfLCkJwduaH97tjB7Y8fIbr+pAGGUPdM6DxWizgGm071GUG3jEJKvUr18PHXgFHVXrVvTAcg7xJgQm7Y8pX/vBBVsPu3VDnp0KyVj4QchuGRFkSHRRomv77J6yfv9SuqrVzlWpdwQpeg5dqvgzDErqK9XlP7TpdAoNlht0PbQ0+32xsDMqOmK7372OIJ7/CS7pff2Saxq2X8yR/soIeFCW0WpZdgF+Op/UF/uLyVfzYHVPURUEC3SZhssU6OCQJdbZpCCI/5Y2bTcn8BYtjDy9Gd08/4OdOmsc8tc2UK4ni+HvonJzuT7XmRwZTJM0S6B1O5aCPQz9rYu5OpkNgv3Va5RkV3GXEIobd9c2hmp70lNR8VwMBiwDP0AlOB0nxNxC07SOPtp4VW0mt+8q4JrvRDb1fY35Ux58dr3CiEDLzHsAYfTFGI4aNmj3HyqF59o7vpRyKa1ft7MoY76cRw19YK5cCRrvINwuxhsvOnKkJVOQRMGiY0iwDrSCIzXv3wCOp03DsgmIH+aDFN8ESH4BqUrfGTabBRNsTyan9Bc13QKA4sKStg8IvShKhRzPqvl/eZ1PTVX9xZAiCJeL/aTFNx/G+l2DnNUr3apDEgYfhuQRU1AGVMD70Utrq0gUF1HJuKeJt3O24N1bjTlfXcNbtikjM7elD0h1K5X1WjWto95JQiMreBZMaJameGQ+Qt9QKFrkHypbV1V4kYQh/gL0GcCBAxzmC0wRFTuq/8TCvBCsiALQeJe4OUHWFqJ2t66WTDmJYUGYlCD1NkmKQ+sVPDjXb4MJbCrH+K3CfTHBAurOz/lnuiYKnuE7CPfM7zRigQWs3yytLBL1N+cOxZMPeLEdZfUt9AXUqnz/6BUGppB8HF0izFGwP53zlrmRSVNYludsRKz/rYk3IxzHNPNG2l3/+s/iIfxDtXsXnM0rL+yoDA0OOa1LnBz8UUA1pVeX+lj6XMhQ7vg5Kc4akLTPClK2l1G6Ws4l/1A4jayOkKXwxlbHKOgF+3lVHAWyzlaBGWVEES5+ZHNPAeRdM13Gs43NDK9C4MtFv0IwD/dzDhrERvc2DW0L2IS3SAy83GjkdNxdBxTxNAuaHlpBOewI3A1teRaPRMHxF5ntJS+/+hJXYCRRSugfh9nZzzPeeIw2chD162DI10WHgl1XuK0cSNxVz7oPgSfWHj7mQ3eKMuHWY+XBKNyB4DMK1OD5oAbxcsw8uUWvJKUE7UVF6QxuGSBDWe9izDig/yrBj9JUKkiGxrL7fIKVxgPJeDL7cY72UoDFMCOF3JK82ZfJi3DWMIxear7tcwkxcCyomVKxW9U/yBWB+mxmr/GD6LKHFvoVmHhU53iaJLsXqURj4t6lbqcgtsbitC3Q1Kp5cPckBZ81At992dAc2MtvtmTypRcx7cImgSuP8Zv3+EJdRl63oTWrdVYqguNcgocpjT1aL5yDd+2D+TjfSNXHRBG2JYPfZ7jjMslr9DQX9jOtjI/GQl/Y+3qcvtdfvSyX7hpZgWrPOE3bm8HkP8sFGrGNTDT8nqJ+k6A153yyVHyGKFJZrwFfrEKzvwy7euFcqUD9GLyxrHVetR8ePn5WLi6FvAog7ktM/+hSdCZEGaWW8/1c+sx58ztmR2pwqj7lv3BiMWWei6FfPemDOnrcDqhBBJFlzCklMYoj0vWCpIAK+apN2lM99onSs1DfG2TV5c57SXSVwswqMfOyHk7DOypXbRbSmNIiNs2p2Yp9MejPlWmuBzBBZH4nIbR5pRP15gfsqdEwsezvZZ+SDxnvQ+Us+fQSXs6BHUSWC8k6E05kYAcvKPPgKGa/p7JDONkAZKW1OysBLaQ8aFqenZahMN2d0cS4uJ+sFplBmrGbwuzKwiGIC4CqB3TmChZdTc/No6gmlIGNQ9nMoANMEDe+4VXbSyklu3WXzxP31BVazA6sFnTt+/nkSNjx6cTcnKafKvLZ+53n/PsSO5CbDM/YrY7QVVMretp5ptIXK6WEvf5t9LXAQwtchtqGtuk5wmhDQyKQJMf0yfd6DBkSM12hhWsfvRJF94SJAY6SJSM2lyKLr43rwvBqRLRBXXmnxW4nemgHMwdxhj3pnPdy35P5vpJVz1ahXpGj80AugzXHe4aDVZIT8ERNUwGSrvtZqCrhOHpiriom1c5Jy1l1ASWJcY6hzZ6ZVWLIPW93GHi0K5rOqj6Mjihv9QGYztoLOD5Wm6lRZe1X3IvwNQ99cUmAmTYQzYul2VH1jCo+eE6t9OdzMid0YSGDw1TyafU6404jjVQU/Gy+URALCffqfp4/wORiOOoKLZB0tRLQbz0zxzcvu0yVvYs8laMcPp8k/pCJuEyV+ZaYftTHD2l5fYx5yg8spRhoOq51YC7/f/qkooUsntyhj9SeDKntfD/rQiewz8IMu1TvHccVUlga986dOlHgunVbSSyTKedByKB76FJVzDmxLw4zT/hDwPDR3iEOQMWcgBQygCG8Wf7S0w8Sv4+zqh3NR0ucB1FgnxR0kT9eiF/Ado2qTbWK5QgSHkP3YUmRZcuI5flhJPDVxyeaaSEQK4CDDGj+TrJF7YkCvcqdBtPtwyOh8yOy+aHczYzAh6WQL+j8vCR7Av3Syg0+Tb3+30zUFAGg4aaBJgfvw2erCJkc4UQEEl7W08mDQ6vlj1A7hsR410lAR9thfTRVnTAZKF9SzUjfLDJbhcrB2ZFruEctZgQhUjXtMpFI51F1AAX69GY9c0KMoKVHwCbaR5kNvhcDvB/IKmBkrFF81ccM4V4I1A44LmeZC5GlVOaZWNHt8DmtxyD18c0Wk6rZzq1iIbtvt75wtWlos2vpyD4a+NSqkOOF96TI4RYqiUsAi2eZ14rPCfx4fG0zO9Arw1AQt2gnrTkIZ3AcIql+K+xVf0OlKdZFn+IvFRANf8lP/sVMGo4rHsg/ZygFmiXPEq0R752g4WOK8aYZ7N6aB2RNnJbKiPxag6J3ZrhrRWzc4odzJnTdFRFmNxhU5UxxhYaxme9qu0R1qIFd2Fkv6ZZ+2fTXzG1Upn7aHmBTigjGmLw1zRfrfeVn5AF91zx4bClQgIW3Sjrjz0QkopBcuxDUCMRvmU1sF+vVb1Lw4UgDSdidNu1k787AUL5Txu/21ggmM8yiOymjr3+oVfBh61NczsOja0SOonC3O9KpK8D0am+3PxRl1nFFwe7RGuX6zHA/vvi5GgTGy+QE0ABn1ebs7/PDQPVi4DDW5wbRjrOgqDlivUmf/xxEGHA1k3FrlqKx6rGqpR9iOTV1OuhchCQKFJhIVro4BZsSRlRxeqVYSiFdpRUh38UPRaMqnZpQepS8AMZpIknReo3lcDbcJ7CxQCLJmpwLR+95oE/ewB/9NjH4twqv4LkjXv1bPtKYUWOpC+zixns85TOUH88m9ldq8klxtaaESkyXwJkBS8CPpIVdYmOqvhyfk7ylsvqKxXozY+aLTEt623mhyrFs5IvaTGBIWDQKxk9X7OL76wwWyGg8z76bJpuZwtOy2rOTPUz3CGDyLSE1lfBhT8tMz51u182e74KAH1u82kwxAHK+JrgEiakirEY153pjw5XGZVMVL53fhes16CJPBcdFmLJ9JNcNu6qn2o1XHx8j5DlX5ipkgVwYQqpwtyLnMpp+2R6+I4o/kSN0V5f7qemTkmrlujAUBPwIZ3Cbwv5xRx9vQ6UcLyYl3TrTdWbORrCZi+pLn3hluqLm7walXZUoT6P5FAmUILWDWkxinWnTz9wvBZFjUL8U85qs+0sQpiTeE49ySgwszS8fX6LTSy0G7jMxmznpY10APgeQqSWv7HJiR5EPXMHHRQHt8p6xT5SXwy2+SUpM7oSfzHeEzkx2kHN1iifNOQ5CIvhOtB9KRbIGIbFGoV/n556XHqN9gUxpwwLUEJMh/MnlB42ob1YWddNBToljaW7Eylbgt7OoMbSyXfXhwZsXjRda2bV/tgEXnfsM4A8Dszuob8qvt5dIeUSNM6PZ82U3wy4KUL7Jajplr5N+DBbBdb2GQxo00i6p95jLnN+Jzobas+LbtqPC+JnLFzUmWJMuw6HdeURgnlBK8k5hE9n6NZ4StKryJWNG7HNuFuzMNzihttL4Ck7zgdq+u6qfXyhooFs2bK3avAk52Vq5qx6dgF2xyF+i7T3+tC7B8aEX3kBG5o3UoX+CJrv1IY27mEP+L6ajWcZvZUtfc05uavRKU4oupepycPd3Aika3+p3/n/hq+QtxaGLidgW4QJS8F09xJSB6Ml0byVjzNcuAhJ9zh9/Q19cIjcXjSCtCF4C5xkcc4kD8WC2tndXvowe8QnJVFEoQpRUwA+GvfmOoV4gpkuqgv5wD4ec/gj6hssSK0CjZ+feJF6WVu2VXr3h9GLZe1/AIlSegD+8e2bFxPGIopLlTwSqTyIvkGI7LnYfykCTAkVCS7FjwqOtV7b0ihaWOnvOIyDnHBBhlS2brQgIlteHK9v2aZcYax4S2uLdVwpLpmgAryWp+85s04RiRY5VbcLMofx94aQnzG/C6EnFlbuPlqD50eua+GyJ2SLqib64dH/Lzy+MytTw9R7WWcGKoJIpqnPJGUzk82CEZh38z91rbzazNsCnpbeCzB2duJvoI/gW9h7FBqxYi8vwx1QE7QVjULx0t280nTuwj4SivRsPNGPlDL+p5AlVb42LE26rmsYef3ws4NRQmMTBSMtLzotFGvjr2Nbu9eO9gTV7XvhHYycZlzL+Q1IKcbyqoUzQ3uFW7fBFu84I9otGgUbtRB7O4k4f1X29CGuaG12FygSjy9WgE1SZKAmkWF/lzvLg/yGiQkCo9HJ81SS0AB0BYRDmG4nsH5xqQgXvV2aG6XXI3cUqJrdx46Aj1qqSrU1hK+5/ACd3FxuwyZ9VWc4dNhS2dvDg3zzXW5WXRtyV4Kzb/yUBwBSLvzaYBrjbsiYSQiCqI+TvHZ0CVHBYobfsPFMX2eJBxp/SHt3O0kVN1xRln+dVUSAd/DZidSrSskvNYjZZya3wC2NP7gnZmwqGtW9KDnRPFJSsq2wr1rbkdarurzwL5zGT5iQIBuh2S4h6tRlgb35olsH4Pxvzt/XdtI127/7eEyPaynxmFRu5wU1pttCfoVsnaaIxFvurUkznhJi3WFr11mkWcLUkDpH3NpklnmFN5D+BHd5U26rUXRrtb9fF6gahFTPqSPfw9/BFohylIo4GJJ8tS4K7l3GuAgYhVtvC8ylnd3XyWdwOgpjLQT61rNRt3ViWt9GQUZQdHi2vUhDqzQm4dQuXqNCXBEbQlZUXwg8iBeZa8YQE3SX8EugCZhYy7T+3TvllmwNrz9YexiKmfxBg5FSYClpj38pvczitueRULB6LjolOr8niLZnKUbVAR9a4cuzRa2BUhEegSKQDT5uZiX0TRC/UCbzMkZuHdxlG9pS0WuO3qlsH4qewr+BbAKXny6dHXja9BuiqI6VNWJIe9/Q3rNZYpfSoP4nf7ilGUcgMhfZ5IPfNX85+DU7J9orzp3tkxY3cbveUDCmmSLzeCGXvFn9eLgSTi9NMgc0HNpeiWIO1zFxkPM+vBLE+VSAn/zudML1qAG6mfHTr8uopxn+nji60qDAwMklvuAN/3FG/akfnA0XkjTb4tmEEkN/QcWhBJ9dajw9mxfaB7VdxR8WeWGSxrU2o/+5zVyt8kEdEgKJKaVrMpoJ8r37K/udE7dd0/xVmuMHv2SbVN+K6EP7iw4sw/p1+Schqn6lOFwiUoVWLh1isgTu0C61hLkO2SJJ0BDfYKOm8KX0TuQg7ztVwDDpGWTOMaVeuuLQxtL0ooYT9K9HWb2AzPdY4itXaIMYnA9JwVc+IOuzcdI2jO3vKrwyD8BmCduXWLjYvLjDXfo0iyjs9KmFyOI7XOog3vuK3ExS4oBoHOby9166/lNMJVYOnuwK4n17RSCOfz5GAEntsRIwJStq3RDaA1JfpFIv/DpVLeozORm9lTyCyvSzsYwIS+vRoZayru7+WxTVPOj8NET8FtnfURVOLIIAd+GfVLs77YG1o4QFOmWaVcW6eAiHgyyrtq3uzkHVkA6KJKHZmHkehKXij/l2Ix5sdR2DyZHhuEVVueVxgebNwrouvXqrZgUmLm1JnpcABBXgFbM1onmQOnTwyvrfgm8y+QFuMEUXdJrnMeoCsIqSGQXUVNHE5oiFbRzxB/EZRZiwah8aIiIPo/8yJJp5Da72cMK3tXPDQ+mh8EzO3aukuxWozV4XC6z2rCDzmcKjkDfMgs24Dsvh2xjwV5qi+T15l709ypDsmDs+HF8N3KG9UdYjny+hje4Bo5m0RR7tdW8VhIdwJ0f1uLtjOGq6OXW76NzHFUB3cuTvMBNHJDqMWGNwb7ngMMkTOpaG7FPzdD+7CNzXVic9CIGdMdeWTZJzfa7aOs008r2J7l7/ZJWhbKVgkwlCF2flpv2Yitz3ruvtxLwS5Yq+tZNCJca+bxgsKmSp3YKnb6ipQxUOrkYWnrYXkUB0y5Fgb6LzZmOx4HY+tryExG4JG5kFCPhbONaU/Ir2ACZtk3wnvavJyER2cAjLf49SX91K8UCfp72Pg4x1oELeOpsHkZgNcuXWxFZb0Z5bYAOD3DdsLC9JGz9STskdRe4iPwwlwhyy/NacK6HU30BJciInTAN9yKF3/oiYHgxj9XV6eOHrN5zyjK6gpSF9l1hDdYh8TZpNYrgGJHk2jqYbNQJXid53mYwdrvBpi1xvS7c4uvPyieYfUpm+pIEafj1OgBRPLZ9OTF8lkTdWSCzqDOQdR25rjOcsiBQXa26pYIcuvcomNUrb7F3T+cuuhApduKwgtnE9ylFfNOUFcqm/C8+7RgxLuIjEjMAcBVeW0feeDQTnRKYTtzdsNGUG968YzRoDWG0sEFA6okL/RJj4pfiVxg61Eef5hAS4XFA8Bw4TD0FvkE6zj4yuaUizIumil/Xv2uaG/8/uJVtuQE555TxspBJMS79unXvOB6rtcWxh6psFHBp1+f/Nx4b12Hgjueffp8wRoiYOQw8HkDImzrD0rN6a7GsT/MASps+cN60IqzYGvBLW0AjF6IGhAp45XxSsM6oZD808QDjfbmuTM/XhPx81B6S9RartLhPeDL0Sif7XsauNOyg74RJImNdFfptomGMl6lAdyb2gxqkk14QUgHddygWWmpO5099UK9FotMeJehQ4bfQVComuerkig0KuMOPZpQ3sRsC/BSYqxkoMO7lvFTMe8MrVM6ZdELBxCuS0HEb4BgP2y+U6cEn4iLQEmlxnJZYixHrVS2lJz7RUHJ5zDAeTHd8jfzMDiLIUGml96eZ3fIHBTvgmm0JiiLIbEsivEklNg92ag/BDg5M6FGax/GNbMPFROqtY+yulzti3wIDI/pdfKcdYriDb2WMHeI2IQMhL6YSmVYqgScld3x+sGdW0Qk8ENSxta4vo1MTCaWapxphTrrH7bDBBhTHqXni3FEzrgMu/Mw+xD4liFzfL0kXBcKms1pTg8P73YBBulYe+0ZwARs6FuHfcq0KvmpalhNC5X6MHx6fRZ9l5lwE0fgIMNO/tAvl7pt5P7UVF5KMTB4lCSpA/GQl07HOmtn1pwbKtPnAUa+aebeNnb+R4E1Q1GGjoqeXwMxBFTjTRN1vTZEmfMUMhmuL0ozcsQt3SRbVIIs/CtVH1618bZ4455W3Hfw3jYmCI5LzmUBFdqnAhspoBGGmwNenT7PNCTP1m9vO2ir5LVKVpeft3+F3sDBZhLP2dfTX1A46OWkuemvMLEe/2tARczNpP6qbEc4sOtfhPqe2iHTuvaBZ0IhhizTXHlyk/e8BPQADHe9q9svYE/TzfXbhlpU6wD6ddG3eyQaU9bp/IcX3bRY98QQbq8qP5mzxKOPbPwdBhz0uJIYiox0xA85AJn4H27QBju4djeUdvFrJcSmk7WQ+WrS1b55fR1JVGYhnylRyrXLrtUePG7WJ5G1pw3RI2GqyOANpuznV062AZW55jniBgq66OWI7MLX0FEBLlN+xHvFOLMweh4WxX28dyszvIj9GhVLnARtPLfqKEJrCwxWfV5bxYrcYgWgpI/SuZftg+LvWDf9eM3O87ke4ZVe2wOhgl/aMdkn2SFracX4FH+3orYTBSCWrHPFCRW8qoMxLI0ljEo4HiyaZT1wZ9IxlL2UAXl+Y+MLiwVSeTzT12VIylWX95+8LeU6xxV+XnH1/mdJv2yYJ6IJgQ4Mxj2vW/vgJUM8E88c2cqwKICv9//hbom4EIIqsk8u+nEre8XaHe+wFODzHdWBOipMo3Xgi7t5NpvpnBgiKguA3DJeRQewzrYIFtIniUqui2wabDL4MA0EzksEXgPaYhz9pxFRx9UqXZomhoQa9QqIa1KhmmZQoKoUQ1xp0uZ4m2L3Two63aKDgLhqTr5ciJGzxTGdIVSYfH4iM40BBmWQLuLv5WjXmtp33+HvRf9JP4QgtYkq3HSyWdtpFVaapQU4YWUrtuQDR+A3sQCw6hukFLONaSFJ15cZylcQEnyKDNpx89MZj1giOCcCzKm3EYBW81XRhoMs3BfOwXP/6vSUDVcVOq5yHekHkU++7Gg+Qf1uaYAQbDX5NoMHpM3uS6mZYzaCiZzOVLBmGG8B/qGL/GxhMjp7wBtdXpshNhtVRDvj6jS/51I7tYGxW6GXQ+baWjTFeLmT5TRShD0ieoJECP+qIsDEb1jIXGmtr5M4PJBytSzAi4uQwl+AUjiyOeY1QYkrGP3QjxBN3rb8BP3TWQoRJOIIYq76R4l5KusRCiuwzJFuY884ZY1kC61RUxL2AkUa20XmRWJzAq9d18dahbkxrzz/Wl5hqB/WALED/PUpw9AKcNJxfZ4IUEVg1p3f1CcdQK9rapOup4nWPOLxnKaX7ADLkVNMd53WJQEOE78f62/3Fy7z4/78rYFToWbxEhtRtnsIrpu4OOwyGaUyr64mjQyBy2epzbd+pyITONs9RQFeOUtqYGxJcV3NZUaWif96aeGWBznGpvQdlMiuN2xIm+ZLmYKJPyO+kgeRJ9yrNTCYwXPMaOn0BKD+LcRBnhI8jDLOOJ4IjjRvAi4bQtY4DJoioJtJ+SYwSAHVNSu/ZayB0cjC7TtT5ntpoFaKLH7mbpezwD+o15kXG+RZbeHVQQzntBghZLNMH8sP2ibk9rngrvtG4RyjKYLMddh42xtZHqC1S6lhu6+Ll6NA7ZpeiDD5fDBBU9QGJOsKMa4lfn2Oba7+J0d1EzVo0hZ57cCbJ/5u4xNTZMNtNqrq6XT2qlz8Wq3wHG/l2sxIphyvvcDqUyynQFIJXY35MhDwbI8KavSStY6/nmnYaTjFF+H+/swPGuUx9lsQQvQ6KnVkq9DItasJiRHXbbvHzccOuMgs0OmtR4kZlw9Qu0QY/sxtDBzgnwm6YyHCRZ4ulW1ge3LkqFhEBD7CpHLTgb7/fAvuEqXPMmOuS/mQedHTwbtRRfscuBGtfNSvTz4i/nIJ9bQY2HDq8fR4amyBCMHnGxjnARwFe4/fcbXDLXFhRRR/9IXZc2KpQokMkv7RXDqjJVonXP5ctREhaL5DlJTZK4JVFgIzibn2L6kp5zdg1VLcQN1EGYZj6v3Uk5oksTAg70KRhczGXLaRIkJohORnmzJD+N/iOAlEw/FHPjvEvle7rIXHUdmPmnQn03noP7t3DFo0U81sG8nh6xZ+d0FcAhfFX66TInCFj05qwufNpnT3OUNNQgDz14COTre0GOqyyiJ3qrAzpy0OM5dph9Fpqvgcsi8uyIzcYFeXc2ZgOOow+HDVODQlgzIeZgaoFOyb9UEuvt32sVRji5OEpYaLVzep6n/xL8WGhHddZGj1bn9Sj60FdwXbgFuwU3dQrRGnVA+lR3oqQB9zix+FpYFJykD5rozZAo8OR7cx+jX3nzZUPUUVuN09ZQuWU1LLzrwaNvMgEGWOnlXWEdb0/D5gFugkA3Asp3RsnAuSx0Buf8roD9myfJaN00R5yKYuNz/+VZC6sIUBVdd+61sj9ozqGK3Zd0pFPCszt5ywLVFo9FJ48WSYJRA8BHTPxmYzhin77IYDErpb/nqeTVtPj+bGLXrxxULxsJK6KQANv3ZoHKTJuVDm/CLYl7mTsMoi9eeZnVmsCFc06lH1JvzMIm5bcJJo93rPUSpwfgmkSwwZ7QWiMHRL6xUm78Z3gz7z4UViwSb/xVRGeBJ1zn4zEZj/aU3nZDYvXQuSl0XicmACEQ0Key5+9j28D2yxvTGI+DVuZoQBr3PTdLnYUNAC3U7j2JzGmzIkBd0DWVzVxHCmw66HMwL6LkJzLjfWuqFZu8vq8/hrWvGpoplBLaUjLh0tF252whxBKQ4rok4bjMEEk2ACx/y/R0sMUD/J+R6KQ9siGq/Zz1TCbSr/aPD25cKVL+a4QipoeYL9b0rRaPT3LET7ow7me1C7QvmETUHeADvEbZnAdfwYZxi49pj8jt2wX38Q6pE5hi8zkhcnYhCS+7aL8E6koN1ncoEuMjgUSmpfKtfaBbo9pXHQH8336B8PjnzXrVTm6qbV66yngTC+f4Q3fGPY3ue78inhBisF4Oo02qK6FOyEPHOkYjnWefSj12IRfxdln3+o7x4C5mDh/m7BhhP1d+Q+87d2nMeH3h3MvhwnReJ2mFzUtdxIDxyuQse0V1AjmR5YJcOXGy9JUIeW8rBOc7mbvJ0IOXCZD+s1SqOzmDumU8gez9+nwx0fr9YIigND8Bw0D1n+VRVh1K+RNkAUH3FB9/t0//hmvQtlGcaSxjGe5z+OcT9Idg7mICMdYKqpcRCHlE8/MC4aQLEjINj8I0CqOD17ftwMB5RXHb/s9JjDYgBDIxlP0gGWMfGteSAS5zs4c9EW21EyLeBrQ2cNlvRuadf912KmsNnQXeFheWrkbUZeNpFGcY9GA3XZnHJ/7JzIoxL6elipliMbG78C31dYQXWjq20yWKmozmBay0u3ZCpgO494IOCiF2ZdsCSgefyTncGp5y2R8eCSQx4hE5ZRAzo8hxDxCvEfZV2eUe2ga1k4HN7dgyhW1nNM5PXXvr6XKGb6ezBULYnt9wEmnKexPnWhlwPes6seroDmZzDawgHOeMmDq4NNaHRrxXqVjDyEUyRNHx4Z5vq6rltT9Gr6Wcnv/b2AgWLq3XaiBUaH2Vv/MseuzbvU/SXaB4jPMY58lg8IbUTpK1TpoO7+uGa8eBccktNZyRVVTQwuamujogRjzB2uq3YTBcYqSrpPyiKYHjaZUKXw0hswhJgOfNj3GNIUHvw+PidWtmHT/qDY8wOl4bW7oZxJto2noDyrQf3bJH7QMtw1J1xI6DvHIIoIVM+JS/YxJqr/J6NlIv0raiC58VEiFM0u3tiT5MYUo7JQbV9PRDVUbtre0xOdSomY29qbZrN//g/l1pGpy7nEwzD9eyKB2pOH57FqNBR9nZx2gFsOIP1mYj1J9581dywofJ4sgaQ29HbAt9IYDTUM15/WKP7WiAfm9Hs8lLxwaA3zn3+x/P/1EcW1uk3ewD5e7a+abk3RvGtdQo/MDlTpq+ln5vqiU63/2LY1ldqCbK5Jas5I/GzCWs8F7IydoFFrK/dNnFkCNYAi9WbW8xEduN6ME4h+ZHN7bXl8d/ztuoPembLemRH6OgLgQVCDwA1Oox8GilKFbwyWFv8QuyQkSG4BynNoIDLIengABl/PVYkyPvZziC9MJSX/zUQYv7/cznescHxrs3Qx7aSRnX61GwZhiTLxz4J9ebN+8RdCn/jGLla+RV7hRAF4sIcjjRgKzvPI4DEdB+NxeN2bSQHr1K25xh6Y3ZYUJddL9FhwxDnF2X3xaAAyF+i+D3KePf4hzqFu+0jsjv6p/TL/M3OrmQM6OQH9Qy6fqRK5F/SMlbUK1oAGIHAm0nTwGg7Yl0DC3gK8NLhTjha4io0fFHpezbQLKGfT6CC6uXZPpICEVMfrSnzzkaxPf/g38KM+aWWreaKLCYAjdzEfYpNNasATaSkEJlqErTg+Q444IjlvOXWXMWORSpIEU5kqnFe7v3zaGrKspC04XqUcr6amxh1Vt/UqZ7JFbQ7hkfH0+0ViWPsYoxoh/rt2cgcMe7Z36ftCRjOZpO5TJiMLWcyqPKfhKcjJ8PFkbTq6H80DF9xAXyAF+MA6FT8M4sDhFXn3V1BiRlQSEz9OiKUpXvn4d6V1srdn3s6qv/waM9bFrHB5Ycvy7CXYjVmFNvKwJyWwwx+lASky2UowuRQFGGF0oFnUevp/ynCr+LiP/SIc6FssCMADapzFogFnIokrwyRZ7rUyKgTVKPcCUd9SAWriQv4bDQembuKq+BZwGVvfTgFM6kEinq+U1Lp5OdGeE7ImxeW5blfydmvT6aryiuQvDcNVoMiccBqgPp9IjCiM0ZEpK3DtdSxhXlXOz5hkMv7HM/GrJixGN6f32b7w+4YaJossU7uqZkJCzA0GuwUvKD2eBMRV3CVPm5wPj4Tj2DDgut6wrumGHWSed4V3RRNvTu2iYeqB+ylA0tIfXLfCW3uWyTGaSUhxVfeY82PUZQp+Q1zta+rbzgbsO2Uw84kOsudWlvwnUDxS1q8opR/ajhQZOzqXTzxMwEv5m0Me3DW+KcCSVaMQCRZCDogMeQsPk55AnrX+1JIDMNp9grCUKM8WtPCYlD59A7qA7P42r4I/yfbn/0pzyHIvS9fuPGbukikBS37o2V09q0ymdNx0vK9nxrWkGVuljdRErSv4o1qV6BpNFIvxx31HZVsoCAuLyZsmGkNYJl8wMPB8XSFkyV5jp9Wok0pyrA1lx1Lu96inYxUuZpKDAG3f0ECJ+H6O5r3gF/8ICVpqTQh4q0QXNdlYnXCYP0MW5ZfwrbuOhcfbJqiejkqbm/TdM0Uam5fDs109CzN0H7j+XKTqo2+eWulJ2bOdzj1HsX8ToMe107pHQY2IOof2DLITnjB+fNDMXlXtDyiOGvh95xEjp2jOrZ77PRGvVTF5wv0u/kJsuPIbH8dR2ZiktkTjIejc2U+cmvAdNF18XgkC4oW6tMMQgKG30Z/DqBMqofbdeB1jJ79PkSMYUEF3aRnUH7B9Gub/KTkhEhJHj1qtMBM3+wa/opUi7Tj6hNU+v5g7QuXh6Wbb2dessYNOK3PfgcvGUwa85/pbCitkouKepq6zfWSQXnMUeJN8AOMnxk6JknqmR2O2yAnzFgxBNjtSmsrwZ60EA8+MjA0ahTTXMoizRiYjK02CJNiGadbBq98Gn2SsGLkCXqs1YSS8tv3bZqjmygXIqOQyx6XVijFzduoWS8JdtL78Rn227TU3ebY8WM7oUhDOBbvL/PdK+Wz0TjnUY0IiTzK+h3k9/2ThqYnAAjAYBGZmPIf2K1yoE+2gSIb20SHyDZwc3dIcZHSRhmYc8KlEJWCEcqd2Lq5swQTK2nVq/U8Hj64ti9etcw/FvdzlI4zCDe8W4mBc9v4Zp+gk0U4rg8ykuyoWSdCKnRFrS3qDYleyQFtANv2Fokx2eru2vX2F7etN2IJCMt/JrlQbQuDsBsjdg/NJ2I87how7knmpcFi0215M58dEJRLOpnJBXOGN1a3432Cw0Z/44Q9aIi4MFjk86N2F7oJ+Kj3pSx19WRj+gXLrNPANjpc3nwQSBwHvIFT6oxcRSl6e7XcGinlwDxv5XSgwW/VAtMQIeczBZdt7K0SKBntG4ka9P2+EoeHZ9xA6JuVNSlcGYvTj9IJivEhIDi1HI6p5UUWkdhuwEXxKJgg/ChNBiB/dnrZmtnV2xRmFNpL0HwXIlxAPyctSVE+lix9S0BRIIj9fpiv5bWBNQe3fjRXQu77Fh/xwhzW4qdLtDvOMVZo2AxzwMFAQi8GCGON1mqBr9/gCPBCb0nqZM6lh3zCDirlh3jMOpjIthqOdMvD0BKmpGdPRzNDk/Tujs/2JRqGBDnlkFDmVrZR/bGKhcuaZG/of3jsNiYcetFVf+STDSd10XqIKTNwzXIgAM0nuSA2hlmlaEACN4ex43VU6Kuioq9dfsMz/tBmBCBnK6cYr2F+BUJEWLOGDUenTnD9zKtQ2jy9W/+QLU66K6OYGJFvgTr5c6L71aAmBaEJ8fo72mtpsZSsR3p5UCJpjW6AhRDL+i+hGcgea0wK4hoLr00LKV1gpzvQk0NM+RkEnOGfFQzdHz/IqdlqQSnJwYARvEDJi+9b/I1SoMQfEYwJeAXPMiOENDN/KY0S/+vBiZg2eBHgroNsWAhfd+W4FYVou9gEufipqhkMSbEiIO/K1A8xdtPVR/l9mWyKn81R7xQRTZBybNaoNvJLX064ukoQwRgWvrdQqbk7dToEv/4aXzo5497zqVHld3lV+lJrqmUwUv1shOO5ZaPr8zD6hSxgxXVR6VVtyOW3BRNvndmlgmdvcpM+gMZbrlwKh9hmntJOIHs3wGNc6JFzliV8Omk/wYtMRO7aRPfjoTC7kKmMII43EmWYsP8HiIQeBbXmh9WdVl0cz8d2pa+n4ZTTAHm+IKfaSQ0r0hzgSQkemXDnimkHDqJBXHCg5iOugQLYQiJf1IcXne3oaBETPq6fSFzgM/ZmDbjQ2OAFJ/i7CTEh+wX5CYSenAJgmahFmVfzBGtGqFeX9106z5mwxe+zuZr3h+tlvtY9Rv0DjsRG8mcUnZQBUTmgmNZgE7t4oOLwZf94P/SxgSzf7uiYJiAbkV2AaaaN/xlE72C4UMRlS0/SChJBiQ3JKW/DoUaycfL5Yw/8M1fGmy7d2W01s+MVrGzlwfN5lBBs3Kj9jzSlFmEe8OJHfyb3IExLashAMiv2eAKrSetbH6Ic2Q8BydR8muV8sPWLLmQQ7M2BN2mUrD+obUER/VHV2caOFcUyx1t06Gww8FFvv1bsuC92z3aW6MUaWeNzIqDMxb1V73ttoj7BAS6yfyADdfGDn+tGzcKJNoqcwnGRDxzvCsZqZmHYZs12CDwCyNEMN/m5bh4VTnhdKlDbBct9RL3Emgeupd4hAKxNl0h5fGSJX66QUsxgnGeXKAyN1GaidRDKyeNwAL7OnP82vqOd8yIoYvpTNoQCTaH78qiE32vbzn0YUl8X7GUPzhJuEVA+SW0E3uGuFglsiBJzHPktlo8lTbkBVtADtIACHRVGnDSGweJnEXdw2olNF5CIzUT2o7JKIPmrDZDMFjt7vk5WPv/4Oqk8rgP3aWN8RcS/6Eh0v2m/BlDkC98S+DzpWktAOYgUar54ry7s/CjqIHZkeD9Lu13shQbXnS8exqzSpL/e6nszIokbXz1KB+TvihvbF1SF20+5bXrJlm3LV/O9Jax1BjRa6MnskrLjQzdaMIE9bOlIWofVgaI8tY1EqDXO8hcut+7NIhSmqRTeDpFGKvmyDXGO14YvuR01nEOq5VA0XYn6UpjLetGe4lB+5OOyNwD5mysthUNa8gr+owJ0B3ktl1RkM2cQmvQyd83e7aMhwCYr9VzQWf/QIZGGbZO/O8g4kc2jRlLZlnTWXQM0lftjkvlrSJ0qxF0odEYgqVAStDB9Z+9s5a9lnBOMVx7KDL0GT1hHizOm0yiiWxTMfEN/kqNYPRZdYtXjVQAOsKxahkQlkbgIzfk/XWkhs1DatRexD7qF6pbDeqUYMeDjvYj7L5MDwweBpX6BAXuFznP17z2HJccmtap7f2x4/Bez0xuSXSJggQmAKGiaaSPysMqo9867CUqTMufv5UWkDxjqcD1MDNC9IsZGogyM/1Rp6OQ/CAWSJTLT23G7KktwqoUScz1ZGxc4MBv4GYwI7Dt28Bxfavxrw94xt/0nlF0mj5S+jX+tfFneB5SkghJ9dDRNxYUOUCg+KVEwlfYcY0UfyaSQGL8bhKrxUCkaqyhHsfPrb/2wF4mzWq8Y+Hr8PeY5vGvNhjxTAKWlN4WZSpdgCm/6iw6v7xY/6Mtojt8pP0Is6tivbV14A2hdlS7/S40toMqeA9R3bL1Ym5FTNX2CzQ5AMiqsdRuB3RjIFyF+HtdhANWCYnYxxHnTh+w+yw9wbE1SFF+Jk2wusaDHO8Rqx0N44vV79dNravYUj6MGX/nBe/gVmEymxZllJz8xyxPsUF+h71UqLp4+vhwXJqeMSQYEBwHpB5MV/zOL6wX6DknrfyKCTSho3QVARxHhRLu93jC/fy3eT0lf1nduILiyEFq4BUH0wAiifpW57NQ02MbBSMckciBmC5H5muVZNOFaGOGkpHWL2H00dTy/qcg0qNaeUdxkKb/iMTnmWHyIHRd8toMmt2jqSNBwsUrH9y8CSPgka5KXZtEGOfnd7lrD680RJMHAVbNZUuwtIQeQdkPAFT29rOG59XKafkgIEwCmwRHvWGJvY+jiz5e50dJgbM2NRrpWzFb+SWG0EQnyRqvwZpTJfF+9NCvr1VhOW1DeX+ccy3MfZUc65tM+JV8gFkMyIWgv81VwJOO5L70tGffQUIuhhuF4QszO9IDNMmqFphi5tXzeIJUIjX4vYeXiBhRp0BUzYhwUk7TKZ/6FyGS6HCA168B/NJqR9hut7PPAyFapsxEwML9r+7BektjlTTJ34pECKEYUHnlKAL/xDgV3paLxeYsLCh2yVsu2xsdwaUAa1vggHNeBuWMijO0IbRVU+CMvdVSsTJinK4pGEKpcrKZQl5vpLNWrL5h1DEA2ldpRdY2lJNpuUX8fD7m89VUZ3gpfM8XzLgv7ZlnVYsAOK0MaX+YpyH4U2tY2YC+P6+JWZzibpaXU3quxmoLhZUdOGLZabbSMeTJXrtRUejJcKoRY9dyvWx3Kn9ikLoxkOymZkYR5vABdQO5RNgMxgXYDr7wpYb0EJM/hgE/0Hj/pbiauUZQHkB8JJHsGhUjKxC5eM2u7n4LRufQfpZl+h79xfVHz+nO4cUCm3ZkFq2YPrlrIPVA65XxWuSJ2lm2JDcno0Pn32intU2+L8sxHp+teVyi5RQaHZx4naroHU+Ynh16U2+JIDiHAj78XcL86n9RmzkwCFkcM0GptITDftklmoL4BK84ERqJ4u11oZAykd8uQIoQfGii6CQmQHbiTJxow9BYGjVjKAkcC2AcMkrrMvvLyL/06W4U+FPHRXDsJAfIckkSTEPeaV4O2V5w5dNXP2kPGpK1mP4tPvPcyXpQCggOlo3EXRt7s94XM8l5cL9B6HNFYhl9twS+ZvaH7c8ZNMy07UOALt82kpcCEDo4sv+RKxOMlfHPnTy6X51xT+yBmdaQ11GpVXJnBtfbS3V371NirtHpC7f5wcj4xQPReF5bqm/o+FvjaK8TWQph68Y67apQGWVj7yeb/rLMbJU9mJk4yZEwSCf4NxtwVWcViWKmM+C/WuEvh74pIOAynIrsP9JVPrENkL1v7a0O34fBXHSpl7tP5CNrvMSM6KK0WRUSTE7YMa95NvfxnYRHuRH/Z5uXmG4fC1dO/7bu9/55flYIrKYfQp5s/8IAcc2jxFS49/rHEc+vSKp9SLMEqtmFLRcDHj/1xo4zpsqXudb/NxgYPyO4gk9OaLoS0chydm3viVoc6Uj7TmnoXUDn7sJGeajGWUlKHWLmK8Ymc89xOonaY2JZGoyYwlvQRZd3Xm1deCun2avLAkP70R8mUJufTyoxNhH14mBWXmGbsugQZserARKHVw1CQzN23rdA/RD6Redb0O1PhwZvJhlKb7QSl6pAkmnzWprfY80MfxKY5Ulm69iOrMJpNUZzkztv3cHLki5Zc2Nc0LVObvz5+Nyc6bGkLmicPUBSBob9VKogcQiclm6Va0rN/Is4JQsiXGrSCnvfai1D7aZ5eAcsu1jvhGlcmdz35ZzJcQOm+o8MGSqcjcU6/fLA4GR6aGpJbgVROICe+Hza7dCStZX0I01ZP1UfrL1lNiMd6Z4c50HBzE9Di8Skh7490z2+6VXNVR72GLBWIz+9RprYYweHc2Jr/gP06lAu4rQCA5OKwP8ISRPPmoWx2JCMRiWBklqTnMj9A8HJMr2wp6oNMM8C8vKFZXNhpsdOBNcWnbTYYyiaqmPO8hpl0SNbfvBcVDL3AnsvQHsb5Hzer6/rZhRrDU0e8qWMk+abuAcrU5dpLrWqsQx4DGNXvXKTRulXx+Kti5lt+PfN3kHiLBJZW2L+wnGn8xfQuH8j5Cl7Sm9o6hNp7qR2i57Aq8dUV05DQkWriyPsn9fGkRBXorrvnV4BkJGnN6z/h276zmILVBG1Nd4ImlgWabgM/nLw67Z7HNp+cyv+HRkjkyvLHfdgdJnzOYCICews5ULhqR5auPrcjGfPWvbloHijGD7iCI1hdlq3EjYUBU/5fTKCV8A2EzPRmQLeu0y5+9IUrxkEzy3v0XA9eIpKyMkMlhwaPnMIqSQuY+l0Bb17DXQMgUtXrKuiyoWh9PaqbkK/y3JVUpAao+rzu7A5KIkzk2lO6qWua7UPjIABBjr2Kw2I2a9hgLilIw/HkZpAnUcsQO/QIXpVAElEAKEY42aWVRjXsl/ShwdwzqUwo31Ss7wMtqn/Wp9ORcPbFguVFiYYec6q5sic7MNiGvs7tr4RRXpvlTeIlBWQRBEXJNSQh1wFn4QnlNDbNQHKZQgQcxAXfRYKJvyTN8v/KvhQQCkYa8aEhN1G5oaneVKHjBrt18SfL9bDUD7OyNLeN4zUt0N2i07a7cBOitEMk5/kYeQCyNX5wRAf6fM9VSSZf3YF5BNKizy3d8hIU89Ho2QYwMWxgvowUzKn0CSRTtbCnhy58PHcoq7DN8JHylq7kJdXkX9rZ0tPO6+2Pi873YyMv5x2D9MNaLCmavr1YmPZG7AQ0hWfpoqbJ/gtNKYMFhhRkTSiCjesBbx3+nU1xKBy9pcTh4iF1DDXzBBG74kXu+M6/WJKfcqQ2Dlj09dujx/T3M0f33C6cPP6W1PqbGRboKGpf+cS0ewzUS9MX2jQYQMLs/FZSmg+NBoFq5Oj35+RYzz8WteBrEzb5tlCySQABM/jOxvNSfevS218zwQmodNUfcjL55IlO6Z/aK/AHHYvKvwoKV5e9Z4v2v2a/t1cbwAJ59Ba63HegEfgJHLA4shludUrhwTcImxTnaSOCcz04y+r8YK3Tpt+h24/TpIssBMfoFWeAOn94RD0nClw3SGZqLlYdS+GHYm1pbZuK5qFJcZENBRCn8yZemx1+5hI8j8/st+WQd9QwHvpQcSGaqUsfTKgsfKdBZjAVaRo5BSQQHDEQ+ipUovGGzVs85BK0YEW01XnZvywX3djruNILg7S4DH8Qt0YzgLnGI1WK2JMc0RLkjBv3pbqBL6nWkxuXg9EVIvljcj0TgvH2zb9IX4+XONonmlhx6z2H5EdWveD1hAuJbbpjDKTaww+g4iZ/BUKz6AdnQXM06kUIDEuwzAYlhi8lshDji3AtKv1ascAvN7C9kVRbSCN1Hgsb1LMsIG7ug55Ay3Q7UqwKgRMqovKX8KEnizqb2qpUZT61YFYOkHYdhczj3iaBiG96EWI5oLgjTyngVM2GQ7lSoxo5TzLP7Mkrgwba2Zq9bKDfSs+ssbJx4fDtTKeHsszZXmF0YDoYoXfjX3yV14HtG4CF2FT0cmJ3W3Kr5z64SEROkbsDOrOJr9j7iJSZS5t/EPKqTZKHV47ZgDSVsfLMAz6f2pDmSzm5h2TaumoIVOi+t9d1ytlSOlxjU3vVKn6qIGG/n/ct9HvfCnssaRGlBezF+VXszdiMtj2z3477bq01jYpO/aCpv6aC2m4gvf7YKQ34Hz3cFMX5J5n5C9t5mxXrVIE7c8DKXuzwtlX0bs/bMZEV3qZzGB3VMuE+WME+dKdIuAhiNt7Cy5OJKOXx3hI3lFY3e6DTm+0+K+vN0Ta94lJLJfH7KpAFbzQaru8PTtemVQsuCuKVABMAaNZOL/DPuB6OjGTWy7mL7Rleupxu8Zc97Lsdx0GqbGaG2K/8VmUCkHWcBoSZ6BhTOpXr14WB2DocAJJBWzycIkzGfmBd1Dcss8gBtq2Zdx+5N+5c7mIrsIg8RqDOFmukdQzhZb5L84alD0syzB6jXms4C9xiYEklEyWO4PzA/XF77qE96//04GMEImuCsVK8gmFe5QKr8OjoAu4CyV/CYv7tmqgo6yqlUe97l1leCTnOhkMdoAJuG9lqKICuiOQV1eMCUxBdJa0liU2Pz9c8vGRSA1KPs2PZDX4TaiQCW/Hkv+oRlTGdPwHMrB1veqHOLW1vNCkMZe4lhWZLbSmnXfMihLfiVmw9puWz/OZ/aE9LxsmVGuSkK+A6eObPuY/wI7swOiUTUr+L9x4tCkQv9LjUVdDeBnKyqXlq3Pcz6oaQOvJqE+WutrAZbzywh5X8PA6YxhuAiD2pGlX79CfW4KycmP4X5sUZydk40G78KsSQwccM/npgE0I5gMAFeAEwEhEl+Mt5svkuxvlYf85Zuw3dPiz+CzXtZEIUi6yQn/FuQpV4HM1YqAhfUNj/aPcGCywFcISOkDTCL0Y/04bNqIpeFRkO0Y2e2Ul+h6LW7lDG8J44shOWaFuspsJ9/Kl0yH8osZX1NUuBzxn5X4PfAH67DVnE8FDvmTo06fiTbSETCpMv/te+Y1WVLf8iSexJHXRjXPp8WlSzOlM/KMNsNc/gvqKTCItwJL8PHeRb8q6DhQkFyk5h3NQorAmW0mwIifHnff5vXnoseAc/w5OlLg1gYR6q3C8S8Fy8FobLg/3IAMIftKN+5Is7+PBeAbOh3csDn3TcSstwCEc1NjSbfe4toCvqvaLq0buCukuAwahf+mnnCla5egf+6lnuGoAfsX4sD3wPakQc07jg6UWczlW/nBHeP9JQDC5lF/o0MN95C1liAoTJPD8D4/AoAT3o2Hp52r+eUJl81yfSEzDPOm2rC3/ezI6d6xdKwPv0mLXS0v7cNYpmcTE/V4kRzxHIBxuk+6zrVkPMYxDO7xhBp7WBfnDNDHDYu1/qfXxaMbqAzAOmwdX+iYYTHxvizXLISdoNvDYWsqnL+EUmAzq4w5PHh0fnp9hgdcLgPe6OYstg9InsxfCuTy88nPLGM8PpjUbGu9lKtdS9apPTPkCPwOiVQ9O/+bcE6hY0sjEEVqSjFyy/3Nsnbd+WWZQwRTLqSNhgXR8xgUMWPHEz3b6b7z4Ub5bYiOmncwQ2PbyZOPh3Fv/qBZ7DDM2AlZCxv02zFaS9WguB9TIqSC+dlhtJsXVMWMM+o1GQ1gn+3E65zYhMgCAyFHle7vRdaCgIgcaHXRsp6VAVPF3MnE7+EEHceCici/aOJdlGwty/UM525vYM/04vMVYgg5vju7r51C2ybe9Syhu/7SH5YFChD0FibTz/cjIXm1VoZ9UQaJIv0w4zayrNX9KwuaUdsAnjPm9irpDEtuQdDUcG/C/UtLpSNv1sEm8JQq6VUKYmC4fDi5DgTJ5Hdhl8YBFGm3ALVDurUiobr28ym4VUIlA4oGD67gaZg4sAmtA8xb/NwUKydzmnn1N9zLpG+70LennUIJBfJu8PwxDeT5PERWT8ihqZaAZ5N5RLz3yJZyUgMUB+wtJxV58KTPgEsuSzSbN4hQSwcJWDeVKLqydJxbrYDEzJUt7t8OjrKQtsWJ0/AvZYCrAVQZDMISk+ZS9MZuhquJBqpOOE/oA8w7KOidOuizFcZw1MfOTYtcvgUfI9KBD9+M2SBVgzB5uHwWwnmhoCaKRpOtlMHjvN6QVjL+jMY5enQqs99vV7Cr2yN5Ad8J17LyR6t7EOvjVrXhDK6gyaJDcDNae1JSWjYZWagUrFdEznSWBpVcKti0BgH8WYqVZgsPvyifitb19fLdy5iJY+4Syq9O8az3QtMV5F6eA66SSNl4eIxMIrSjzJ+otJ7wogfNbpMRYro3zfaa0hstDQJRj3pfkDCJe+J722boDLJq4+Ee/Lcb/KOfU4qDhKQRt54kJstEvb8aFOcREuEEwbAk1ncgHjxDHQb9sZgRe7I+6Pnz1MvpIdhatNs2JBNOXZ+nPyQXtWxL5yb90GGH7goRTr0PbFAhWQZdzuQTGDb1rXR5tO1PU7uGAaij11lqWsXG46YvcqatDXpDFTbc4XwGWbNq7IRB4PsdQZNUYkUAFdzLvAUMd+5BAq3PHjGf/Qbd1ou7dFQSB96A1tzFKpvxNaeA2UkiNfbPhOACU6IvWfwqAG/zpDt14CjW7N+SVjK0xkFv6M0Tt9/RssS/mN3ITImCzNQ/e8h4Fkq7mvnfwDpZAP+rqR29uxSnfYoXDvPpMtTy2c5yqtF+dZ3cgfz45UWrHeYrJ5fvlXhBlxzeI/bqo7pLiNa/r82moglySqv3oZMCePZPWisqO/YDTYrQzyyKXlgHi9Kkbd7IH07olP2o7EgTjGVDVVcC0rKI/7z+XrewbVJ6Jmq+v112H+WrmPmEsQwznsLVEq7TdWqXuas3r7suBq9fguGE19x5oihuqR1un0uY4qFts0umwvjOsi+dCUkwcC23mLXDCs0zoup/WDXSkBxCiVIcbaJPamfPUI3l7xvPAZOqRptJB31VLRRBclK3q/uFcrWHP6jF5PRZhztm2/2mPmUdkgN3QuyO9rZuJag4/m1CHu8MkOvuJrv2hg6Zzqf4Jl1V2xGxu9alYoEWH/wCnX7qw2qa9Ti9Vu+4bkXrJjuAfwZpkgh5tGUFFM1jzhqSveT/zVxIBcDaFKGbnS+y7HQ585YHKR+4hS98X+gBAlLr/ONOXDxC6foZGg4MqqfVk9HfgL5EGco28532dkhIEIPPkw3uYBNaGvo2vKmtzzZR8VOpASycn2cZD4Oo6WgGuHneAfNzOhr3iM8xonc5XtUpnfpvHNACxIz3sPrj9WPtKiirmFbKhW6xAc1NT2MsnFAObu4WuwTf4vzmKVPbLfjj5N6jgyJxGkteNXjaq3HWICKah+5XmkOO23RZnhhXbOs5/oeHCA1l0IlGKed29s4g2GVF8HeltDUu+G4Vosyahq4JUXOmfv49e8aweWFV4ABEIzYZ9eo30CjWTEysTuKDPrmsA7j0kYvgrWJ40mCFlj6xYqTaJbcC6b8Fsg1NbnE2mfLnsrsuPWntN6lmKGiecHXciZ1stkDtZgef06aWCBSyy7SJ1wtzwBbvZ4AueM5tgcTpXcHfFZaDVVF9mlNRzFK12cmRM8t7hCTpSswlkDkictn/GfFHrsyTAnAvhFsbzHRiizgQDi0ZwktqFIcbKijas4jJ8ZQfz/o8MqhG/+gKAwQQcn4UN5/RxlxlTXfruKIvPZcoRnJAjwTUznB4jt3WkznHcJSScKx5t+2gKmTDCrpTeUAz8uNQHacVcQakfLg+lwX1KbXLmYIlCcuUgKRPRYVQxZD5GWstJkBDWkV7qAnOw/IHOeASbabskJZQFHBq9sjZ9DSGO36tvHJzZZP7+uVMsY0gulF6ikOOBR0FUsNADb4t8nZ02wniFeaHBgFbHgjfdmNfHTyo1Yolvv+xV1YboyXlERXWZrxGdNs68DXiCKjlFP5sIKlqlXVLhQ61WH4KDutMzbDx2QvYJzLwVGdsl5g+h/q+Cr36cFK2HO1pGXr83sfF4AwEyQT3Lw8orLl5iFnDr37HpBsUJTkv4L6Pvf7Y/mzt3QjbTSZ0JRkwuuXWu9HBxWHEIJcN3l5fjih2XuxnDXLYCYH35zhdM9p7YravdtBFy3Y+JYsleRN+i0cr6jxVUfBI0IdwRkdpx7tOeyULsth4TWkC/k26cTuHxukf7wC686GsGm2xkgJ6iui/fLTms79X64DUH/137Wljn2H6BfMktbRg1VdHQi5pwrwUr7L0dvb+y5p2TWuUEWThjlsXC1ztOeYVmgSSbuHjPaINjqUT3M245UYm8aOkPeDxF+ooFDfDyZFAI4HuKay8zZ435zqguBCFRMIuVjmpCzzZrM4gTQMgyzQIzg8aF5YWB4XJrX298MoRiOYGp8OkXpPFu6rogAZk9jYrxjN2sRQCBccXBNvna0tmgFBJ3qfo9MYWB+EVNQi2UFDlPMpsnl62zUQcnu7U5Qwdsd8tmRcGJCnOjxFIOsyCrOG3UbOmwOjtinDOGBga7OmAqzHuNSvRRYyIHQ5ryyfwIMKf8TQqmowSIjbOVBVKvn9+dKAS4MflUhhgG6P7cVxiGrRP5WArH6A1STtb1zs9EjX/4qw4BW2wcjCu/zOF6zozky/lYBdH+NYSH3B17QzdIG4VIWihQd68bwvq3RFD3BNBLwCfmYb9/aEON/mWUKaw6M6WCvT5bPvmd9w5ZKbkyw8hIqEU6BmOHwkjohVtH/C/UD3SwgsODk03fQe/li8nhTAiMx2nK+lumpoP33kZtSXl8ZZZC29moFYhX+L3PfqGu3uPMYLEJLN9yfbV042czHf2FyvPqGtwdggovsqIha3ATKi5/HY1wfYP5S8Ez0scrg4ip99Rq/ELETuTo6OZVzTvYSB71EfeL4+ZWZtJHVCtdwqaVdsmF1kKCs+IFfeqadH7ZUplOirE/a0BKQtAUpqUr+nG1T87gQBvXKUNC0631qrCDxWweus2j4rp1wtQ9fKQ01lCNZgj8bK9/HvsbAjkOXFXEkMiKVFLDMVxZwpLJ5ISnpuDOKGqa3aubPc7r9jsGjqx+BmoAvpGejCqpAw/ol6HIjUk32/Ug8qbWu40lI8SwOdFI" title="Mekko Graphics Chart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-486383" y="1510492"/>
            <a:ext cx="12470860" cy="550153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35783"/>
              </p:ext>
            </p:extLst>
          </p:nvPr>
        </p:nvGraphicFramePr>
        <p:xfrm>
          <a:off x="626670" y="1340826"/>
          <a:ext cx="1091033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0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FY18-22 CIP Spending by Priority ($M)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MessageLine"/>
          <p:cNvCxnSpPr>
            <a:cxnSpLocks noChangeShapeType="1"/>
          </p:cNvCxnSpPr>
          <p:nvPr/>
        </p:nvCxnSpPr>
        <p:spPr>
          <a:xfrm>
            <a:off x="626669" y="1289957"/>
            <a:ext cx="9939732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164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485" y="152400"/>
            <a:ext cx="9939732" cy="466344"/>
          </a:xfrm>
        </p:spPr>
        <p:txBody>
          <a:bodyPr/>
          <a:lstStyle/>
          <a:p>
            <a:r>
              <a:rPr lang="en-US" sz="1800" dirty="0" smtClean="0"/>
              <a:t>Sustainability Bonds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027" y="152400"/>
            <a:ext cx="1400175" cy="1085850"/>
          </a:xfrm>
          <a:prstGeom prst="rect">
            <a:avLst/>
          </a:prstGeom>
        </p:spPr>
      </p:pic>
      <p:sp>
        <p:nvSpPr>
          <p:cNvPr id="5" name="MessageBox"/>
          <p:cNvSpPr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26670" y="734717"/>
            <a:ext cx="99397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spcBef>
                <a:spcPct val="7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 smtClean="0">
                <a:solidFill>
                  <a:srgbClr val="00269E"/>
                </a:solidFill>
                <a:ea typeface="+mj-ea"/>
                <a:cs typeface="Arial" pitchFamily="34" charset="0"/>
              </a:rPr>
              <a:t>MBTA sold </a:t>
            </a:r>
            <a:r>
              <a:rPr lang="en-US" altLang="en-US" sz="1600" b="1" dirty="0">
                <a:solidFill>
                  <a:srgbClr val="00269E"/>
                </a:solidFill>
                <a:ea typeface="+mj-ea"/>
                <a:cs typeface="Arial" pitchFamily="34" charset="0"/>
              </a:rPr>
              <a:t>the </a:t>
            </a:r>
            <a:r>
              <a:rPr lang="en-US" altLang="en-US" sz="1600" b="1" dirty="0" smtClean="0">
                <a:solidFill>
                  <a:srgbClr val="00269E"/>
                </a:solidFill>
                <a:ea typeface="+mj-ea"/>
                <a:cs typeface="Arial" pitchFamily="34" charset="0"/>
              </a:rPr>
              <a:t>first ever </a:t>
            </a:r>
            <a:r>
              <a:rPr lang="en-US" altLang="en-US" sz="1600" b="1" dirty="0">
                <a:solidFill>
                  <a:srgbClr val="00269E"/>
                </a:solidFill>
                <a:ea typeface="+mj-ea"/>
                <a:cs typeface="Arial" pitchFamily="34" charset="0"/>
              </a:rPr>
              <a:t>tax-exempt Sustainability </a:t>
            </a:r>
            <a:r>
              <a:rPr lang="en-US" altLang="en-US" sz="1600" b="1" dirty="0" smtClean="0">
                <a:solidFill>
                  <a:srgbClr val="00269E"/>
                </a:solidFill>
                <a:ea typeface="+mj-ea"/>
                <a:cs typeface="Arial" pitchFamily="34" charset="0"/>
              </a:rPr>
              <a:t>Bonds in October 2017.  The innovative offering set precedents for both municipal and ESG markets. </a:t>
            </a:r>
            <a:endParaRPr lang="en-US" altLang="en-US" sz="1600" b="1" dirty="0">
              <a:solidFill>
                <a:srgbClr val="00269E"/>
              </a:solidFill>
              <a:ea typeface="+mj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620" y="1343133"/>
            <a:ext cx="8495057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 algn="just" fontAlgn="base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Deal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recognized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Bond Buyer’s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2017</a:t>
            </a:r>
            <a:r>
              <a:rPr lang="en-US" sz="1600" b="1" i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Northeast Region Deal of the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Year</a:t>
            </a:r>
          </a:p>
          <a:p>
            <a:pPr marL="628650" lvl="1" indent="-171450" algn="just" fontAlgn="base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Proceeds from Sustainability Bonds fund projects which have distinct </a:t>
            </a:r>
            <a:r>
              <a:rPr lang="en-US" sz="16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social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and/or </a:t>
            </a:r>
            <a:r>
              <a:rPr lang="en-US" sz="16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environmental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benefits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628650" lvl="1" indent="-171450" algn="just" fontAlgn="base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Sustainability Bond Framework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incorporates feedback from MBTA departments as well as guidance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from investor groups and the academic community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 indent="-171450" algn="just" fontAlgn="base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$100M of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Sales Tax Bonds and the full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$233M of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Sales Tax Bond Anticipation Notes have been identified as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supporting sustainable projects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628650" lvl="1" indent="-171450" algn="just" fontAlgn="base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Sustainability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Bonds met the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strongest investor demand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1085850" lvl="2" indent="-171450" algn="just" fontAlgn="base">
              <a:lnSpc>
                <a:spcPct val="12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 banks participated in the sustainable offering</a:t>
            </a:r>
          </a:p>
          <a:p>
            <a:pPr marL="1085850" lvl="2" indent="-171450" algn="just" fontAlgn="base">
              <a:lnSpc>
                <a:spcPct val="12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 banks participated in the traditional offering</a:t>
            </a:r>
          </a:p>
          <a:p>
            <a:pPr marL="1085850" lvl="2" indent="-171450" algn="just" fontAlgn="base">
              <a:lnSpc>
                <a:spcPct val="12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the 8 banks that participated in both offerings, 6 offered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stronger bids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 the sustainable series than the traditional series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628650" lvl="1" indent="-171450" fontAlgn="base">
              <a:lnSpc>
                <a:spcPct val="12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6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MBTA achieved a lower interest cost on Sustainability Bonds than comparable traditional bonds</a:t>
            </a:r>
            <a:endParaRPr lang="en-US" sz="1600" b="1" u="sng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 indent="-171450" algn="just" fontAlgn="base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451" y="3097112"/>
            <a:ext cx="2279737" cy="290678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2" y="62593"/>
            <a:ext cx="1329419" cy="12273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MessageLine"/>
          <p:cNvCxnSpPr>
            <a:cxnSpLocks noChangeShapeType="1"/>
          </p:cNvCxnSpPr>
          <p:nvPr/>
        </p:nvCxnSpPr>
        <p:spPr>
          <a:xfrm>
            <a:off x="626669" y="1289957"/>
            <a:ext cx="9939732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" name="Group 16"/>
          <p:cNvGrpSpPr/>
          <p:nvPr/>
        </p:nvGrpSpPr>
        <p:grpSpPr>
          <a:xfrm>
            <a:off x="8820449" y="1684986"/>
            <a:ext cx="3281742" cy="1245105"/>
            <a:chOff x="1524000" y="3941417"/>
            <a:chExt cx="3886200" cy="1408044"/>
          </a:xfrm>
        </p:grpSpPr>
        <p:sp>
          <p:nvSpPr>
            <p:cNvPr id="18" name="Rectangle 17"/>
            <p:cNvSpPr/>
            <p:nvPr/>
          </p:nvSpPr>
          <p:spPr>
            <a:xfrm>
              <a:off x="1524000" y="3941417"/>
              <a:ext cx="3886200" cy="14080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2" descr="Image result for bond buyer deal of the yea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941417"/>
              <a:ext cx="3886200" cy="1408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018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133" y="152400"/>
            <a:ext cx="9939732" cy="466344"/>
          </a:xfrm>
        </p:spPr>
        <p:txBody>
          <a:bodyPr/>
          <a:lstStyle/>
          <a:p>
            <a:r>
              <a:rPr lang="en-US" sz="1800" dirty="0" smtClean="0"/>
              <a:t>Sustainability Project - Charlestown </a:t>
            </a:r>
            <a:r>
              <a:rPr lang="en-US" sz="1800" dirty="0"/>
              <a:t>Seawall (</a:t>
            </a:r>
            <a:r>
              <a:rPr lang="en-US" sz="1800" dirty="0" smtClean="0"/>
              <a:t>Climate Resiliency)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027" y="152400"/>
            <a:ext cx="1400175" cy="1085850"/>
          </a:xfrm>
          <a:prstGeom prst="rect">
            <a:avLst/>
          </a:prstGeom>
        </p:spPr>
      </p:pic>
      <p:sp>
        <p:nvSpPr>
          <p:cNvPr id="5" name="MessageBox"/>
          <p:cNvSpPr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26670" y="734717"/>
            <a:ext cx="99397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spcBef>
                <a:spcPct val="7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srgbClr val="00269E"/>
                </a:solidFill>
                <a:ea typeface="+mj-ea"/>
                <a:cs typeface="Arial" pitchFamily="34" charset="0"/>
              </a:rPr>
              <a:t>The Charlestown Seawall project protects a critical bus facility from increasingly worse storms, prevents scour and erosion, and minimizes runoff.  Estimated Project Cost: $</a:t>
            </a:r>
            <a:r>
              <a:rPr lang="en-US" altLang="en-US" sz="1600" b="1" dirty="0" smtClean="0">
                <a:solidFill>
                  <a:srgbClr val="00269E"/>
                </a:solidFill>
                <a:ea typeface="+mj-ea"/>
                <a:cs typeface="Arial" pitchFamily="34" charset="0"/>
              </a:rPr>
              <a:t>50M.</a:t>
            </a:r>
            <a:endParaRPr lang="en-US" altLang="en-US" sz="1600" b="1" dirty="0">
              <a:solidFill>
                <a:srgbClr val="00269E"/>
              </a:solidFill>
              <a:ea typeface="+mj-ea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2" y="62593"/>
            <a:ext cx="1329419" cy="122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058" y="2009909"/>
            <a:ext cx="4156742" cy="41724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6669" y="1969224"/>
            <a:ext cx="61974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Program</a:t>
            </a:r>
          </a:p>
          <a:p>
            <a:pPr algn="ctr"/>
            <a:endParaRPr lang="en-US" sz="500" b="1" dirty="0" smtClean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ebuild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dilapidated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retaining wall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beyond its useful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lifespan, with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modern drainage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additional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utility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specifications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Objective</a:t>
            </a:r>
          </a:p>
          <a:p>
            <a:pPr algn="ctr"/>
            <a:endParaRPr lang="en-US" sz="600" b="1" dirty="0" smtClean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Prevent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erosion at the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MBTA’s largest bus-maintenance facility and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ensure that the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site remains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stable and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completely functional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while also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protecting habitat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water quality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along the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Mystic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River</a:t>
            </a:r>
          </a:p>
          <a:p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What’s Next</a:t>
            </a:r>
          </a:p>
          <a:p>
            <a:pPr algn="ctr"/>
            <a:endParaRPr lang="en-US" sz="500" dirty="0" smtClean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Ensure that MBTA assets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are climate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ready and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incorporate climate-change resiliency standards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into all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MBTA capital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projects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669" y="1339405"/>
            <a:ext cx="10854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Approximately 8% of publicly owned seawalls in Massachusetts are in need of moderate to immediate repair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 The assessed cost of repairs is in </a:t>
            </a:r>
            <a:r>
              <a:rPr lang="en-US" sz="1600" u="sng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excess of $600M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 The MBTA is pleased to make a contribution to the effort.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133" y="6393666"/>
            <a:ext cx="510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Massachusetts Coastal Infrastructure Inventory and Assessment Project</a:t>
            </a:r>
            <a:endParaRPr lang="en-US" sz="9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MessageLine"/>
          <p:cNvCxnSpPr>
            <a:cxnSpLocks noChangeShapeType="1"/>
          </p:cNvCxnSpPr>
          <p:nvPr/>
        </p:nvCxnSpPr>
        <p:spPr>
          <a:xfrm>
            <a:off x="626669" y="1289957"/>
            <a:ext cx="9939732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88243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133" y="152400"/>
            <a:ext cx="9939732" cy="466344"/>
          </a:xfrm>
        </p:spPr>
        <p:txBody>
          <a:bodyPr/>
          <a:lstStyle/>
          <a:p>
            <a:r>
              <a:rPr lang="en-US" sz="1800" dirty="0" smtClean="0"/>
              <a:t>Sustainability Project - Positive </a:t>
            </a:r>
            <a:r>
              <a:rPr lang="en-US" sz="1800" dirty="0"/>
              <a:t>Train Control </a:t>
            </a:r>
            <a:r>
              <a:rPr lang="en-US" sz="1800" dirty="0" smtClean="0"/>
              <a:t>(Safety)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027" y="152400"/>
            <a:ext cx="1400175" cy="1085850"/>
          </a:xfrm>
          <a:prstGeom prst="rect">
            <a:avLst/>
          </a:prstGeom>
        </p:spPr>
      </p:pic>
      <p:sp>
        <p:nvSpPr>
          <p:cNvPr id="5" name="MessageBox"/>
          <p:cNvSpPr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26670" y="734718"/>
            <a:ext cx="99397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spcBef>
                <a:spcPct val="7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srgbClr val="00269E"/>
                </a:solidFill>
                <a:ea typeface="+mj-ea"/>
                <a:cs typeface="Arial" pitchFamily="34" charset="0"/>
              </a:rPr>
              <a:t>The </a:t>
            </a:r>
            <a:r>
              <a:rPr lang="en-US" altLang="en-US" sz="1600" b="1" dirty="0" smtClean="0">
                <a:solidFill>
                  <a:srgbClr val="00269E"/>
                </a:solidFill>
                <a:ea typeface="+mj-ea"/>
                <a:cs typeface="Arial" pitchFamily="34" charset="0"/>
              </a:rPr>
              <a:t>PTC project </a:t>
            </a:r>
            <a:r>
              <a:rPr lang="en-US" altLang="en-US" sz="1600" b="1" dirty="0">
                <a:solidFill>
                  <a:srgbClr val="00269E"/>
                </a:solidFill>
                <a:ea typeface="+mj-ea"/>
                <a:cs typeface="Arial" pitchFamily="34" charset="0"/>
              </a:rPr>
              <a:t>uses a GPS-based safety technology capable of preventing train-to-train collisions, over-speed derailments, and other potential safety issues.  Estimated Project Cost: $</a:t>
            </a:r>
            <a:r>
              <a:rPr lang="en-US" altLang="en-US" sz="1600" b="1" dirty="0" smtClean="0">
                <a:solidFill>
                  <a:srgbClr val="00269E"/>
                </a:solidFill>
                <a:ea typeface="+mj-ea"/>
                <a:cs typeface="Arial" pitchFamily="34" charset="0"/>
              </a:rPr>
              <a:t>492M.</a:t>
            </a:r>
            <a:endParaRPr lang="en-US" altLang="en-US" sz="1600" b="1" dirty="0">
              <a:solidFill>
                <a:srgbClr val="00269E"/>
              </a:solidFill>
              <a:ea typeface="+mj-ea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2" y="62593"/>
            <a:ext cx="1329419" cy="122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-1" r="-448" b="1601"/>
          <a:stretch/>
        </p:blipFill>
        <p:spPr>
          <a:xfrm>
            <a:off x="2319130" y="3530906"/>
            <a:ext cx="7782026" cy="27449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670" y="1396133"/>
            <a:ext cx="11143798" cy="242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Implementation of MBTA’s PTC System will bring all 394 route miles, 922 employees, and 187 signal towers into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compliance with the federally mandated PTC requirements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by the December 31, 2018 deadline with extension(s) to meet the final deadline of December 31,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endParaRPr lang="en-US" sz="700" dirty="0" smtClean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Safety for riders and employees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 improved by significantly reducing the probability of: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05840" indent="-285750">
              <a:spcAft>
                <a:spcPts val="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Collisions between trains </a:t>
            </a:r>
          </a:p>
          <a:p>
            <a:pPr marL="1005840" indent="-285750">
              <a:spcAft>
                <a:spcPts val="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Casualties to passengers and roadway workers </a:t>
            </a:r>
          </a:p>
          <a:p>
            <a:pPr marL="1005840" indent="-285750">
              <a:spcAft>
                <a:spcPts val="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Damage to equipment </a:t>
            </a:r>
          </a:p>
          <a:p>
            <a:pPr marL="1005840" indent="-285750">
              <a:spcAft>
                <a:spcPts val="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Over speed derailments and accidents</a:t>
            </a:r>
          </a:p>
          <a:p>
            <a:endParaRPr lang="en-US" sz="1600" dirty="0"/>
          </a:p>
        </p:txBody>
      </p:sp>
      <p:cxnSp>
        <p:nvCxnSpPr>
          <p:cNvPr id="11" name="MessageLine"/>
          <p:cNvCxnSpPr>
            <a:cxnSpLocks noChangeShapeType="1"/>
          </p:cNvCxnSpPr>
          <p:nvPr/>
        </p:nvCxnSpPr>
        <p:spPr>
          <a:xfrm>
            <a:off x="626669" y="1289957"/>
            <a:ext cx="9939732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8127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485" y="152400"/>
            <a:ext cx="9939732" cy="466344"/>
          </a:xfrm>
        </p:spPr>
        <p:txBody>
          <a:bodyPr/>
          <a:lstStyle/>
          <a:p>
            <a:r>
              <a:rPr lang="en-US" sz="1800" dirty="0" smtClean="0"/>
              <a:t>Sustainability Project - Government </a:t>
            </a:r>
            <a:r>
              <a:rPr lang="en-US" sz="1800" dirty="0"/>
              <a:t>Center </a:t>
            </a:r>
            <a:r>
              <a:rPr lang="en-US" sz="1800" dirty="0" smtClean="0"/>
              <a:t>(Accessibility </a:t>
            </a:r>
            <a:r>
              <a:rPr lang="en-US" sz="1800" dirty="0"/>
              <a:t>and Climate </a:t>
            </a:r>
            <a:r>
              <a:rPr lang="en-US" sz="1800" dirty="0" smtClean="0"/>
              <a:t>Resiliency)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027" y="152400"/>
            <a:ext cx="1400175" cy="1085850"/>
          </a:xfrm>
          <a:prstGeom prst="rect">
            <a:avLst/>
          </a:prstGeom>
        </p:spPr>
      </p:pic>
      <p:sp>
        <p:nvSpPr>
          <p:cNvPr id="5" name="MessageBox"/>
          <p:cNvSpPr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26670" y="734717"/>
            <a:ext cx="99397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spcBef>
                <a:spcPct val="7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srgbClr val="00269E"/>
                </a:solidFill>
                <a:ea typeface="+mj-ea"/>
                <a:cs typeface="Arial" pitchFamily="34" charset="0"/>
              </a:rPr>
              <a:t>Work continues to renovate Government Center Station.  2016 marked the first time the 118 year old station was accessible to people with disabilities. Estimated Project Cost: $</a:t>
            </a:r>
            <a:r>
              <a:rPr lang="en-US" altLang="en-US" sz="1600" b="1" dirty="0" smtClean="0">
                <a:solidFill>
                  <a:srgbClr val="00269E"/>
                </a:solidFill>
                <a:ea typeface="+mj-ea"/>
                <a:cs typeface="Arial" pitchFamily="34" charset="0"/>
              </a:rPr>
              <a:t>99M.</a:t>
            </a:r>
            <a:endParaRPr lang="en-US" altLang="en-US" sz="1600" b="1" dirty="0">
              <a:solidFill>
                <a:srgbClr val="00269E"/>
              </a:solidFill>
              <a:ea typeface="+mj-ea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2" y="62593"/>
            <a:ext cx="1329419" cy="122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134" y="1362589"/>
            <a:ext cx="5849133" cy="2858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17486" y="4430976"/>
            <a:ext cx="5771618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Modernization created an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efficient, attractive, functional station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accessible to all customers</a:t>
            </a:r>
          </a:p>
          <a:p>
            <a:pPr marL="285750" lvl="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Exterior glass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treated to increase insulation, provides natural light throughout the station. Glass-block flooring allows the light to pass through to subterranean levels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Water drainage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from roof is used to water landscaping 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9104" y="4430976"/>
            <a:ext cx="5830098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Entirely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new electrical system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 more efficient, including a ventilation system that requires 60% less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electricity</a:t>
            </a:r>
          </a:p>
          <a:p>
            <a:pPr marL="285750" lvl="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Minimum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25% recycled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materials used for all structural concrete</a:t>
            </a:r>
          </a:p>
          <a:p>
            <a:pPr marL="285750" lvl="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Hazardous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materials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used during original construction, such as lead and asbestos, were systematically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removed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 beginning of project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758289" y="4357005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MessageLine"/>
          <p:cNvCxnSpPr>
            <a:cxnSpLocks noChangeShapeType="1"/>
          </p:cNvCxnSpPr>
          <p:nvPr/>
        </p:nvCxnSpPr>
        <p:spPr>
          <a:xfrm>
            <a:off x="626669" y="1289957"/>
            <a:ext cx="9939732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4876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133" y="152400"/>
            <a:ext cx="9939732" cy="466344"/>
          </a:xfrm>
        </p:spPr>
        <p:txBody>
          <a:bodyPr/>
          <a:lstStyle/>
          <a:p>
            <a:r>
              <a:rPr lang="en-US" sz="1800" dirty="0" smtClean="0"/>
              <a:t>Sustainability Project - Fleet </a:t>
            </a:r>
            <a:r>
              <a:rPr lang="en-US" sz="1800" dirty="0"/>
              <a:t>Modernization </a:t>
            </a:r>
            <a:r>
              <a:rPr lang="en-US" sz="1800" dirty="0" smtClean="0"/>
              <a:t>(Pollution Prevention)</a:t>
            </a:r>
            <a:endParaRPr lang="en-US" sz="1800" dirty="0"/>
          </a:p>
        </p:txBody>
      </p:sp>
      <p:sp>
        <p:nvSpPr>
          <p:cNvPr id="5" name="MessageBox"/>
          <p:cNvSpPr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26670" y="734717"/>
            <a:ext cx="99397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spcBef>
                <a:spcPct val="7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400">
                <a:solidFill>
                  <a:srgbClr val="53565A"/>
                </a:solidFill>
                <a:latin typeface="Arial" panose="020B0604020202020204" pitchFamily="34" charset="0"/>
                <a:ea typeface="STKaiti"/>
                <a:cs typeface="Geneva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srgbClr val="00269E"/>
                </a:solidFill>
                <a:ea typeface="+mj-ea"/>
                <a:cs typeface="Arial" pitchFamily="34" charset="0"/>
              </a:rPr>
              <a:t>MBTA is assembling a modern bus fleet, with old busses being replaced with fuel-efficient hybrid vehicles that consume 44% less fuel. Estimated Project Cost: $</a:t>
            </a:r>
            <a:r>
              <a:rPr lang="en-US" altLang="en-US" sz="1600" b="1" dirty="0" smtClean="0">
                <a:solidFill>
                  <a:srgbClr val="00269E"/>
                </a:solidFill>
                <a:ea typeface="+mj-ea"/>
                <a:cs typeface="Arial" pitchFamily="34" charset="0"/>
              </a:rPr>
              <a:t>332M.</a:t>
            </a:r>
            <a:endParaRPr lang="en-US" altLang="en-US" sz="1600" b="1" dirty="0">
              <a:solidFill>
                <a:srgbClr val="00269E"/>
              </a:solidFill>
              <a:ea typeface="+mj-ea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2" y="62593"/>
            <a:ext cx="1329419" cy="122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282" r="3861"/>
          <a:stretch/>
        </p:blipFill>
        <p:spPr>
          <a:xfrm>
            <a:off x="626669" y="1431622"/>
            <a:ext cx="4599563" cy="2491317"/>
          </a:xfrm>
          <a:prstGeom prst="rect">
            <a:avLst/>
          </a:prstGeom>
          <a:ln w="12700">
            <a:noFill/>
          </a:ln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3573785"/>
              </p:ext>
            </p:extLst>
          </p:nvPr>
        </p:nvGraphicFramePr>
        <p:xfrm>
          <a:off x="1073426" y="4704523"/>
          <a:ext cx="9878804" cy="1408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62354"/>
              </p:ext>
            </p:extLst>
          </p:nvPr>
        </p:nvGraphicFramePr>
        <p:xfrm>
          <a:off x="1239773" y="4261397"/>
          <a:ext cx="9712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2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Hybrid Buses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by the Numbers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08579" y="1405930"/>
            <a:ext cx="6507804" cy="271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First hybrid buses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entered service in 2010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with 25 60-foot articulated hybrids used on the Silver Line.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60 diesel buses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replaced with hybrids during 2014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150 hybrid buses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entered service in 2017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Integrated Fleet and Facilities Plan calls for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194 40-foot Hybrid Buses (delivery 2018-2019)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 60-foot Zero Emissions Buses (delivery 2021)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460 40-foot Buses (delivery 2021-25)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MessageLine"/>
          <p:cNvCxnSpPr>
            <a:cxnSpLocks noChangeShapeType="1"/>
          </p:cNvCxnSpPr>
          <p:nvPr/>
        </p:nvCxnSpPr>
        <p:spPr>
          <a:xfrm>
            <a:off x="626669" y="1289957"/>
            <a:ext cx="9939732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720992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txtPageMessag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txtPageMessag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txtPageMessag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txtPageMessag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txtPageMessag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txtPageMessag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txtPageMessag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aIDw8QZnT3KVLgIkmA4yGmZv1FadjQXCTFAni4MlrSgeEB830Ocnz3QWUlAgsrQXmFe+TF97PVKC5+NZFXD/nZwHiARfjsR6YJSXloaXG5J0kXKdyAJtWwsUf02/aSco2yJ+8XR8/0BmI05R8qBTIaAeK9qGXFxLZB+O4DBfVCdwMaP4yATQd1E2Oj2TyGBAGINWkKEt68J568lykZD0Abye7dgCQ6ICPwZIprFdggDlGVuO2BeKUHnUxOlWb/71PLV22MbBXfx/y37/fyOKEMdsZSY/lDZlF7P1y5P1QLNBEZqeOEHu3eiwB79w6dtOKT3/wz5Fstk61OHOVtoMZrG0WA3+kympnr86tphBNLms8S6JEHd5SClfSGuhmclVjbGep0n/xQTwjblZzQZzUq9f8ymv7bqt2ZoLGpoJBlxu/jrdlWSiSQKqbAT2Jn7tHVVazuDMe8mrhqis13YCOO57tlFIg0zs/nQq3tSTs5Xx0IiNlP8MLskWYhLOAUtdi+dsy3QvwZCooFjNznGgMsYjZxYldAUiGsMI7MS2xoQ3wAN2Ii0DY6rt5tisrh8jL54k7PVz0hdLDadWeCjgbBzuruNzzcNfvJE756QZV0GHWKlMml9uFQd0bO4uhzkdVMSgNi64NkPiSkO3hhVHaX+Schr++E5e0RCzzZlEtJfUfuFIJYDsXXcAq4l9OtcThVjTfbbzzZGrW3shtWe8JSHHqkH0gmCPpb7i1Bk+0BagMaAYJxBbux3gGmmttWkPGVRcaTq0Zw8kltbobZrsy9ahOpOi9n7cnW8eQONvOQEVue+fEvLSmJ52MSzUuhU9gYGHX6oTeopK/got361bSRUHJhhxEmfkk6lsIh7Glf3dhzxSVsYuv6wg+sINEcEu2spEXX5ueNSUhQpaCJIvkVoxB3bbnpp2+069txTDdQBzFprLHiTfkDdplVviuOiFciKbN/gFZAKQ2ZfPsGctwMc4AlP0cfrycRoxTOTL3CUMblLOu5AVTUqaO/l9V83WU2DskQpeJZrP3/nMmfHKiakR9U+Tn6scRGDKiA5TTc/aCizzk+lXMlkuC+azaV2qEzv6szWOJ0nPfsMwFcfDadC4PUMueKYsowBWo35Kb/3BSZfX0U5YIFRf+1eEmMs+DcUekx+qV8M8OhrBSnnWUUz11vYzBsNN0rp3RueGdMyZ/mNN2Qk67J4OWv+TvmpNnQyJpRQMVkP9YjwclVjnuv5evvWlGzaBd0OFhU2PL/RdgCoaPz0ix/pAJ+B+2HYTiVmVLpwoUmxukCqKnv4o4GKh/r2qlYnllMXh9bgqDiErK5DKLuqAhSBHO0Mxl4Py3ebKeukiqpeh5N60fGsTJHKS3h9RTcKIPIsuibZxaCyKJhSn7aZOCQMcA1wI6VGxB77pA25lLlLSSdDY1X/aNC4uQCKJmN1BLr9Sw/PjGdqh8Q5VCZzwqgRIt55RLIl4AO6/ws1fJl1kbF/OcK43jIXH2lTrcvZ/MTHRvjiNcAVRhdKnUaAXL4WQ8XooNk0apeN9J3HyAlnWR2QVFUFiJPNLVt/J1zlzFmT2/+2kAakJPo0jXEQR/O/jViBDqt3YzKcd0BGV8ePjNTcBqtLFKyrQKPcRxICz1aARaM+Qd6Rm2SJUnbsVpZKSCT24tOyfmjXOCTZtWbPyviQvPucreQQ8lr2DmNhdWfd2KYDgxhX1CLdMAJENysW6qxUPeelqNzZJZPjvOw2c9tQC48QVEJn41SE5orogXLONS012HiHzdBaOzCQkYV8ronfDjCRgUM5s0+HdHc9VJnpTGfj5YhATau4+HUhDmKkEWpc28tcKZEX7ENa8CFMQrvU+zwXTsxmbqERzkPukPpyPi3AapW5Wnn1eGlCn6SNIHy9iIJXhEnjgd0UW7CaG6lkZxu7snsyLH2MXWgwv0pB6lGcy4VqNPQnZrluqJAgus/UkF8YVVvWGd7wJ5aDP4cDCYDocjYe9mfdPx6QFDPtUGaPfXCFZR3VkvMyTMGMWGmBA7YXNlG4jfhI7jGZbvitebDDihjzDtyJOoGMqwOhPFxazoc+rsnoJYzhE0jvBDcJLgE9QG7HPLhywCSRNXXuTy5HdWcvtXmePQ+LlkoHmCcTvZ/QxxIUtrs1jmyVbBze3ejcYH5A/iisDrs7VyXl0I4IhsWv3T+2Lrg0EoFyPz6KjVxucFTIkpLqgs/SNFa42GQ9iHDFwZ4q6eHKo30TfK/b55FWZAC9RVh44q+qnvDNhMKbrxEEJ+EXzc6WS0ntea0RUZH9zcuz7fwvL0DeFl1W0yfn1uW+XUHY6VKtF/OvPfUY+JI1JtWEa0GKUzrFNqHAAo2vtC8hswbZljW8TDF4UhkmXPnkSj3KxZmWi4YdhGn/j5ihgmN5+IdcW1E+UW0yWEhhM69MiHkVZVhnA048CPfeeGIS2TZQ9dz8maCm7OduOLgzeWIcUtBQH1FYtfAVL+zo+3vu6g7E+AqyUKuAmehvGfC3FnKV0aEsg6eHRG/idxeGWxe/XVd56GqOAXqm1JYee2KBZP9EcKrNQqZB5jG6lTwQgDSDT8AqkCvx+Xk211f8DhAIkSyqJGmxz03RiCZ+mrKgi9gpvi2fplcjDYWl9vExMZm2irMRepfPtKtRsCWf9z70grF4kvZQPDPzPhOKkpNDy/9k/DwVW67CUusbOUZCecjzUaL1EJw7TMqFGeJZssg0ViIzCCU/og/hHOIWY51/mykYH68x3kJfaCHW4g5UMxxoyVUmofgjmBjM8Sm7nB2RPXuYJO81XFan4zz2tZGQyjzW1T+Cx8rA3DXuJL8xb51enorksG1nSM9AV1k/wZpHXYd38zvYHRMPqf1/caHHU9Z77wXhKnSS6HAqgFk5LMGGZxUfbytIx9y2JhJnsNGyqUyuPB7McxKcJ+0JMStkVrg4LrJEMbnhig9zIvDUJm2wuH8NqjP1wrueZJ0Hro43pIKrvzBAocfgygxcFqwjhHG7rSgxxFkhV2pxDkxMqxvRoYZL3eljOMz8KdVhPVT9NRjsTvXTaFir6Aet4iluBccs7ogMujnBcNVloveT2WI09jciSEe+lQipunO9pol09TTKfO9jLQQoCSaU1Q7pYXgM6ho1FCZMRjmaxomHVJf/Y993y8naRwcWW8KJlB4NqjszmVtoS3hVB9bhrFikoGfz9pDs1ghxgxCD5W2BS7cSPy5QKAXMdK3pO0W75FgLPKUeP1RvIH1U5gqWVSRShIX+zYTIaQHUSj+y+W9CeOldarr30pdMklHw4ywA8rmDNLg1+wZaNAdfIYynN9M/YghFsV+XBrqyt0SLBGlKVVbMLmVsFZu49nPKcyqQvnOv6ioCh9RqMTC1MUnrNTqxJwOsmB5tXC9dbFg6cqn+EzXQaOB3RBNx9F7oRxPOn7qu3ICkmS9BUL+BbfV3vwEA324uPh38QPOCKtIJaWob+I0rOcMReMIeQpC21FvsRHupEb6gR9qZeZOvak33MmDkynVwO9vkvsl/LZbmZoTZ1P7nsdKILxphxZqYYaYGORtBK7Ttl5oi5bkXWKWo+mxjz0yf1VHgaopDaxrAB2Axq2MBVIjXzpcmtWaQfQvM4Qd+A9wfdWES5V8D6ZK2+OljlVOiCtA21Z7D/fAedbvcMmYeLBQRlvMsHwhDXsVrpUt8wXBdQoJdIaSzzLt1ye85d8yNbTKzbt6DefNnIVq9JoI257eLRgZAenrV21q+6+jva1ClxTe7dn4LRe7sR18ipogYBHLPpEZEJmYjpdoL+oRHm/kqWbclsiDqpH3Du0Ve4Rz9Ymtp9BsQmiTqs+IUVPWVXKHwyCqzW7ph95omKbloDU8SP+ZhF//CxSMnHK3WPh8XgklOrpca8G7QHFoR+8TXM2lyRupu3qYIHDk9J693/Klu+CfjUv/h9bv0aO/VgdXA2N3NgfQoV6uJWxkI/x6BZalKApghOV6XJDpWAVDhwla+fSf6sec3suGRFst1XRG0bgzZowgXBgFbZuxMuxCPHLRAiKlw8zXleiuguDsZVSmNvOAbVI2BaR9b/TYgZ9Bqk6hn1mBacS6ZDxcGtQ4pcSMPLv+51V6ToE05sA0bim3jKNM4ZFfdTctjpagZXRNsDzZ+2Lmg8BnOv/tY9EEN6kW50j7QICrdo+91Io1YDff8d8KUHBAHzEPJahhHQ3E1kax+dudOCc1lsC6b/+SBn9Cq0lfnWblH86Pzgr82/sRmwiocF6XGzz18oNAjXe/eCA8PrrQrVSdvvu0nRxJ0CcVWpOzgVrr+MUkHEGfcuXvZB/ii5isk6xGe8aYOYE8UREQuwJn62aTueI/modhGO0cp/ngGCExJVoTI/VmvOeuDvl+s/YElLsOg+B2e8ep59cpg2Q//wAJ5goop2Xin17ob9WTrtN/oLr9xQDzbkC83IsEZv8aTPqC27+HJyhQTJeCu5Q0g/xeSI7Y0JPtN5AooEq6OhQleIk+dHm+hfvoYPhPx46cEeJ06+7MG01BEN/T5VaSnjAHbNS4CzQgE+OoTr/GBiWNzArN6dIGyphZAfq4R0d0+cF/YsnAt38DtP0rRuIi3BDrpjed14FckBraI1n4oVYCdab045Hp2zZgpnnb2D/JgP6Q7hsE6Law5opkrEf7L3E5JADkK+//htJSbUZfF+vX1OrxGVrZvyI0Y9DielVuDXalT8g2/jZ5mlDBYtDrtZap//74TLWey9PIUyFEkuqRwIcvilu/ER9T9kYLb7f8AjqHHZyRK7UOiKByr7ypoMiFPGkZD2ALs7lJjua7QUfcA3Cs5LkofTu6KqYPFKgAgkOg5np5CkMJnvAIbGqJ7m4008mQYFGEDXNk4xdj70dxzeoqRh2fL9aPCiXwXGmzdSYxQSeJuPZyORn5bCsJRd/j99GaYCuGCBXxyFaA23FJ+KJLlqfG8syRhH1tRuRNGdY9DFpfHyca25T8wATDeA0CLnwuw7RIPdRFdLrYQFKTWo6YXoL6yv13prK6ispchsuppfw1FCd/0TqGE96MIs2vhzp+40mImPiq1/RHXTpfVI1/A0hyPYrXIoGoHIkIKbC1OB35Sf8+STu1sQyH8kYR+0TrUDzDpsZd/8ZUoLdzKhNWOYALt71EVveAafnYT60hDc6x7pySUpspER7IidhwLQPZbT4nh8oxChxia9L5oLITyvyFlCskMp9Ve2OVmKojlPn1tsNLPE//L7fJUGwhIUs25lgA8pUZNDhE/CTCdFsJhPu4c1R0HQKgYU8uV01pmWMFi1OLzyo18Yr2Ak+tE0q59j21sxXF9vcaUuoiRUnYvWXx5St5PAj0bTCe5gUWY4/LHEzxzK3Mo9CxemD+l2DPl53udlhd4MYEK6dloN3bEJNs3ubrH2/yY7ySEeMYLzuJtymDv9Yw8dsQgH28IgjrX0cjoqsqktyrudmHeMCFOiE/9ejc1deevPKD6HiicVfVC6ltxFRHpvu3wAe+SRI2uUI1ZtAqzMsu6zRW5liCr6z/nP9rT+gEWwCFhCSOneD9i0nmvO3fkJMD7I8gvvV8y4sfGbE9yMGrkc57rl4FH/D6a9Ebq+oh4FJLogFTjhv7PT96zkcoeC4jeglW/Ci60rNyxvFko4yGL+TBOBJSilABbjthtnWc+WomVKiK6pMiGDgF50yoTkIvgsJ0R/cXDC6FX08o4XvFs4AovaEFQ0pndsmTLW83MBOD7uuYfbklNOFip1Zu4Qi76qHoPJZkQ8Ud9Z97kY2HC2+bzhXO5S+nLixbTi4AkldaYj/5HymoFGFyi07r11WBcMgh5FLAyG7SrLONdyIjdvQO7xQQKjLFBMn451mllY4M8HuorGwZBhbaJTwEzGqoSPusOH4xC/TV7EJZKs78dLZk45PcaGIEg5gWs6UdoexLrvQm9UyCMxGLV5lQMSlc1aZGTZZ2l9SEXpsi53c6o0vH35jupB+T6vSvcnqiJpN9MBHxxAXnIlhwD/ZBp+zv67ZcEaxxcYawZqjKoiI/28Ro7vitt8VbGuTRVrwN4sMdNgvxDL1RdHfh0B4L27bqrFVST/9JuhSu+kcNE8bDUaOXst00gg07vO9juzeOGXEpvgGXHwbfABM/D/Qth4WONbJXe95nrFn80f8Cek3mh5cS0MmIy2vxs9HmivcCFrTFimlliDAAbS0ZiraarwLKLmrpOJ8/+jBF0U9CoNx8lkaSReFfUbuE9FVfHYHnsNHsMXzfWJmy8jWu7ULI0P0mcbd43KkxNuRO7cchRUVVoqfl8u+gscqXVhhTJ3j5kIClzugELhMdkISC+6MC3dvS8svWJ6+ffmcmP3N0j2CjMrfR6WW+ASRugZomto/lzO3mm4ufD5k3vHGHpOT1uOf5PMQKmbpa257xDk6M6lc29cBEPAO2VTFV5rGJfKwab5bsxzKYt52kOtiJHd0w2PSf1sPVcxSDpv25/fVyA6a8bAMIPbzfmPFnygutLiomzaQDCu0Qx75VwvzZkQM+OqG92OPBOWRVFeJQO4n8cFhm9bKEhK+zrTb+6QPYePSCefkZ2iKVeH1rd6pWnIObYOVtvbYfMQgQ/rLioNtVh5fTrzAFaJdLcueYhVTkFuOSiIHoZilb50/mM49dPk9N2VLAnJCLfixtcoXGShE3Dxr/gcvm/9ItmtiFi4nxQZ4OyaPMB5liBLgBQhEJ7zHM2th/3atj9fng1BlEv+ULEh1otLN3ewPvpV6OfMTF3vHYuZ0893D8cPBAgX0r8i9XORTOAwXqxOdcumdvmI4+eDlhyyS4OG8wDEQDaTkDlZlyMh7w1vbH0pQjZlOMH8zd04LAVSwwqJz1/zxFUQANcf/2g2wSexg0QI/0/p7S6JN8P0C/OaufuI4TPK0bh/6my1rlI37WFOITeLZdm62ZDlx31DkVo3J0XHepBRiYvXW8tlkbkCSnKBMT1xlKylN2zH7uOQVyaCbipib+ZGlnxUNREeTGDVl2azrLK9iaCfO4+IwDG9I3vjgErxqbcYw1yGOoI4yBks/01C+yap2a38dKjBL9HwL3JFIyA3lSpY+duaWMyEG2c3hNn++gC4vvZW7H1WHuhvURqBYGDlQ/NP7AtjUAO+uRZ0lugli9wHFiCVVYg6mVrXqhv/EJd26upptR+ZxpKs8ouXrf7fASItOcvhxsD50v1cotAbyDpMnbpUvbghPZpi2J8vn5nemW0YwL5scjXJ9sK+O947SznIOS9xw7oeSrCrm/KIMDfAwpbPMjjhiU5Hgisthvv/U53Gll9Gl2AR/zGwZV6PKStRPpXkN0s18iwAmLhf1nyt1Jeje9PzzZLAZzL2SyS7BaTEAZCdBowEe8wrdV5X3X9Sc2YLviaNQyJOEbobwHNMPYhbN7mFp1dzPDpVFUwKIrBSgYESlKutfxq6C0qz5OLjw/80g1eqsInWas2049wmRtPMCl4QFNzRRUspDXuMgogP3GeTzHVfFYEoRhV2PbSkwX24XU/Fd62uN5DnM7WfSmVBucnmAw0IjPMid1zMRtjLJC/hcdS/oZJxKL+J6mAGNn+hXzn8Tut1R8Xh8e8AKLqJCdtP+grocg3cTg0yTpIhBjgkRJCzo/jfVBjfhI5blE+m58icEnGHTEEeffcvP/Zg4KX3d5DBkwe0vbgriY1gQmVe7on/4BR6fRKpEc0n7JpYxVrdUJO/dj4AYibq+pLisiuU6lMr/IzVEGAIo5ksNOPVKgDj+AObnzOaWyruG8Inw3GIzfaZEGa7K6KB0RWIanCZYu80grPBVj3JtnE/7Txz8HOuPrkIn6AYgcYlYOiOHo72pbOPhdUDFreFLFlOZ9afsy6L14d4A2TZs6ipQpC6pElbYcB9QZR870STDUKA6BAa+BfgPyaZvgrLhAxZXrONBHvQEmnkcJt6IfaW5tzlAux/flJgEkCmNm8Rgiiy8Yz+r4I1rtJ79x+yuy9bRuYL2YVwOPuEb9wcpTg4fMzJzAQjLElJUKm2zJNsam/y38S6Gpz2i1rXENvg1KD7gxCv8hK2fzwXgKSWsujS79vyAgvW0qwY/WMWD6NGsuAO8mBZfwsvHrOwggt11h9+g2fIZ4863f39LDWYdnFvSZ56WPNfeQfU0ZJEgTkqirmIcVv9viF/DWz2jw1+Osfj0c9LwG0litoMrB8JnuOinhjPCEFWr+FP+pxUshVmoWaPX7GzIW7Uz34w/pqKiFnuPK+vTrWWsp1YaL6lEBaR+eVG9pogy/C6cOEY9qD/0sODbp+5hD+DNO6+zCwayQhxwXBKtm4P4O7UCa1H+tPPGRPPe5CeUh3Y82BMBqwcEx8xnko+3jiUuUCAuJXJcUDVlPvkh20I9BzhQF4l1wIWj6IcBCqGT2NukFk8U8aBIYs9go4oHE7v4F7+ncKmD59X6ZFCtAbdSv8DgET3dOBddAuAs4rTpebtq73Pv6F2Q5fDI74adf0lxlbfrdD76jGbb/GV7ybsedG5Tlnygo61WFty+NH2Qnc+pjdWzCh5HpJzrJjKwztq68sHL3NDNs6aoiM0o6+/MoiuDBShk2LwOF3tGBksGZm+8jtYfZzZjsa9HJUouDyGb42XJdbDufjvnanLSNhMbDjY8DE3AS4L2U+AUNnHg7ILjjstNJNJ/H5ajmaZRnUDep0jUlAia7KVwTKmeZ/7btGVZf+JpS31ZxgL9TODFWj7USXwufSrhrAc4hOrLsNi+VQLV/vAee68y07s4JrZSZSs+4S9gnu4qp2aVEkAA3WVsuhBQ2LeUNn3nozirvy1z8de51Qs4nMy44+iZNihIWFvnTZXscGD1x1/VGHF6ZrCsfWwFkEozPw+LNErUkqhtl0QMoGCWvWMDHvko0+nNSPQpvimavji9CEKzDxjr9fpmPlRM8CZJEqBJwQJoHtBSQms76BIEvRFhEwHWvzTeqnM9kiinwdzQxeKEZWy+ZoLT3lGkAgkS5uFDk/XI1GvO4EDxEYIFqLgrF339eFv33dn5QUPySrLHS1jZxAfEA8Q6hrSrt2/yagSKsaPYiiBImjk5Wq7sx8/knmS+XmMkpXLDHSNkO3dnDj/fCblHivMBtJLf/3rWh2Z1hBh4Ep2yTy8fLY9BpA0dHFZ/YVcdq4TP1eIH7+XKejmdIncXOWs2evVzVs2V3ltaAfRpw9FejRj3ZxanJLxBikw+xw/H9CezvICb+IP18s8QwDHT+KMjb1aXPrYbHYWIL9W7FMBJJUMwQkAg7DSQAv34HCdoGneoZJ5ZqLUS7BXMZYl5mHOzNTRa5NbwqappLye7SgXcbrz+MCb98+QeBgovOkWwEdf2erRswvuHQ9PunKB5Ue+EKptQjmMkgQA09eD1CwO0xvCFS64KzXniyTYb5c07jxOOjPh3NoNWbb9rFJ3cw4O9xC6NKURe2P+eNFe68WnTqp02uBreaANqqNpm5AMuBzGyvX15BA7JTQk3cw/J0N9x8cnbKtLnT4gMiejUeyDNOdB8XxNcU37DaS0CIfSCQhGtc2miFL/JdTDIr7cnKz7aNK4no6tXm3H7G3hSCgsR3CWTXOedqshYStvDKcVy0bHRKLbMkniGEkqu4dIoxqNQtPnVQFbydJE7rl+Br0CcWfbTfEjmMZvJm8mE3WpQKl2BJXtb1Nery29cWIejNjt6iVQZffeWLbTESJ3rJr/fuYlQv+yV0TmeKqSP9+e7L92C/GaICINDNiIgcikS86LJO1suM224ukl1DErw7+08AZW612TW0L5+Ppe/4cnd/o8u1yn6aSuJuuYwhoxiSNXvVm6sRoK4VQVNKswwHoSFk0h73Mfp35wPFUt7wKkORCC+hsk18U9xPH6RQaGy1rLz1HecHbJzkucSTC/qYTAZNAB7SDhX6C65+tIX5257rQnvAirzZWYTWd5arETjS3YVuguvnZHYz5uhlFFS3PuExUN9vaJyHaaNq6i5oZ4YUl8RgWdvPItMN3XzAtLfQa1LcdAJ8bjbNnWnRIrGNmRwSwXt0fBLxC96IdLNxx5GYI4t4LpPcy6OVx9spNK0VqaLkihlPU8EPLnki8+TlQn3wcgYuGKW9VaZUgYYtPzIIZW9voFkdGLbDEkzLv7BMMskiyKl1AHzI7F84lbGYn3OqI7/cstGFt9RmTKNL5jR1SQAUwRMQg7xsI7GLdA1moJ7OP1itk7KpZF3LoIZYfOlVBOl/YjeNOK4CUq1Mv0kdsH7gGhF1NxQcisRHUcAUSMNRmE8vg9IBQIKsaubLtHa+wPMqK74qBh6GDmNrFpitjv9wWNqw7ukZqxBSexrhcOKukisX7fs0XFzoV7q5rAvnvBtLLAG3GJhu0LruLu1ZdWzqwagOyLUP9ttd3qbWZeGfUkBNMbTCx0bKfwZn3lA5a9sp/ZAaQdcRKxpsz83hJ+fn9ptbwq7+dWA1M2wYDPZ4QmT9WiokwS5zZ1lPA9Ni1zTMXTtpJraP4cezHCwB78bBJuVGvvjrq5Dt2t9vTKtCa5Rw2locEEO/IDUAFDXpwYq9v2WjDQpe9Th/fa1tdF8FQeqBQUeAKIp2oOHYn37063McCUNXRi94y3RBv32a5eVLEPExls1xSFZUwfe7OxxhzG4HZvCOMJLB8XhIN57ydH5+EXwfyc4fmB6AS1BPT80UPArkD9MVWrKZE345uiSj3HGvDUOJd3EQqjxYAd8V+MMk8ZR2yShdpE+7QwnwrRWq60pxf+dY+4YLrrsYnV3fxLjFo5yRkl8tLmpLeMBk237QE63TGhlUmx8C8Hoo47PloRExifq+9pt18O29adjDAyVrhm7iJkawVB4PyYVPfPj4rRarKN7f2yTayh+xLAOxm9mqEH0ZXcN9wx7WOce3iKfrOSNv4LalNhmdQP6ndzpdRGe9vtdtx9HtXc9A3BqrrQ+elxPHGC+DkKq8TGiJeiJ9ydYA7Lx3nU6939k7T1FliJGLapLQkc+at7JFsZMQBqvV+PvJRG7Vbx5ki5Ucg2OeQOwvf7zD3h+rQsjb/8JqyoGdQdAFLeG+mQBG1dAYz9PckNBRH/33RuMadF1on8mfWJ/yHF3i3LqaN83RrwEvP6joTsG2XA6TEv9g+SZWm1Ptu8SmV7aEEMKvD/Yg6hPb6HNoAEv3VeT3eBbUNf3FHmpy3ojLw7CYBUhe5mOK+acguvZO6IQ2jLhqXADW8zfJaM7Hfo/DHe+rxhC9m7Xk5BTuJ/bCxZ3r+A6Ujot9AWk8+UmIW4WLvednQr8rguLmMlFkpfq83VYLVord+X5TmiJ/zFkwB8Yx+wt0ZBgrMGmRLUeVwLko27N55OTtAYYAwBdlcDv+Vx9SvlPZqR2Gk1W2M0qpL3AyUlK6caukPCTOFQc7lyBoOnslTWxGOWCnvltFrVpHoXQKYEy1PgWSJdKV2T2/Bei6zUpEVaKZs0fN4nsU9tWG78Kld10/2IJw9V9XMB9k6qFIZQfuOgpxyeEjm16RGWRzKr4j/0kqN+7pFKcapGqsVQ3t1+bWzzEAZ17pzxiJptoh8SUg7SPY2JmJXyIKJ2N00x1jP3Tm91ID+RTQVps/RF91CdoYI+kqXrYlDGdbKn2BIOEscZYA5Uz+MqCwXT7sj7RjW7Q1B5ugUXybzQY9hNhbCWF5bR+J1uLdULDXeRlSTwYAa0B3IbUbJZctup+eN6nyTfQqz58blkvyML3SV4CT0WO9OIJKnAMmHTxKxhu5uADLzkxb316sW2aXjD6uYYT55bHR0XSLWhEUcWIhBrwCW4bEqu+6pYcnWqmxCKabEtRpn06bAgstvtpAijJ2J7/cC+WX0uTmzoJ0CRwI/UlnGl7KQRS4aw+0nd4+3OPXqcexlQKSekUXDxRhNJo8cR42daraMx/KIngKPQWwuDpLmUUO7mgjUcYaTjW+rH+AlSt+Bw7Pj0ZDcWXv6y07DpuVZIaadYDF3NRDbWM8F0pNAgRXpcq/7jcVQCH5m4sENt/WsWSy9PRZ9LZfZbHwFopN/jwLKxBvk68jtNtIEUDISQPe9VnO1S2qhCx5P891+6ch9Jn7twxxutPRu8aKJpTfPYlYHAuyT4bOYkqJfkoBIJOukubDewBmx6dfmmzEcP5kF3gDodcVFArdyF2MN62FHpeKmHMBTuj9/IIyjINGSHHRvo7R4+uulwV2YEsiafF8Pp+hog2LoZProTOnI2aFtdcFom+TscnnxMy6hQWKKUNaBF5Y2+G+fxDYoGc8ruuS4QNDxGutauCqodVWo/yXZHTu07vZqftKDkRQWWoQV8udkcf/9ji80qzUgEzAOEHRkpHB63E42T2tEMi777mr7RifbRcVBsgnmP7Z02kbvlmLnz6S+UyIcFWRdtSn75jlIyWib6DePRAFik4vWIzsmn3B1+wPJYHzg+3OEYNK9EJAdA307/Nus9hH9Syfv+Cr4R7AFB1B8bVvlDz3N5JzvsBkirkEMbfS5qHlECrfd/JJifCu4C87MptXYQjxa49JTFuN8xtlHvwMhoPmCxMF1opY9+SiYZyKEl3RuP14Bomlp+3jrk1gUtAy+7KfJ1xnjLKKQz/yW2lRCKhma4fjRlvDj3Q+NlB1wPFRLYphtbwT6zcyN7S5+gxvGCZrSyPA3CAvGDY5qfAJx0ei6T9lKT3e2sqUvLl1Ctqz2oQZFO/dSH+X/cEORi+XHOU/Nlvd+1cSNy/3B9fGJQdVHx5fjbLxhjyhY5UoWMxNuR5OAHOlqAldctMqsllpgANz09+jk5ecrm7QYS11c+d29woaNvf2yxiLUgiILrMyGjb4fjCOYHo6BNWbTOI7X+wmNp3XJYbCK/TAsMY6TYaERJySdJKvDWyFSpDAI6HTmxs6qxtUIT7M1D3hDTxty3pyezOXZC3SToq5WOj5NXHGwBSJc38HuSwEkb9gPhhBOtl5Wde55LaTeqEyisidqJJnIGSwg8WmNu/1S7zKLOLMSGE9Rb8qgtwv7Ddyvxh39CmTZrCeywnSOri81bBI/AMKbLwJ78HdyU38z7zc3ZqjPBXFTbXqj3xGbX50JUSxoCfdBW+Ax0PbPesKfO774IWdN2nuOVjrMJOJ9F93PmavhAjhZB5MFOHNyE+NaZqUeYiYZHRRJdS6ypXl8q6MKALow9AT6jEHrhm/2sogecz3L/x03kD0X0iar4L1w6rmkkbVI3Fg5SNxiiaNLcEkmXPq4AjQN+CTFjBO3YEkCvMn4/1zb7sLESjhK1jp063WYV1AeY78koxlYI4fpSusHMEANv9m2lsccfbNvyAygAGQFMhcuI6GtULMn8LuikcGK4XVTlurn/8dVnqUebv8j3oY/ftqp+2ekdV0HFXtoch7qIDRvryrzUelVYwLZeO559c5uyCFiT+Fv3jg97KGZgoYosS7QxrhCoBOSLviQc1iQiTQvXLStz/3tMa8qLO2uPlKWenSbeqmZ6DnttUe9ES+wn8yCbjJ847HEnFsc3TztE2hqpUUMUn/+4c23gFcQtvh4OUQoFS1MUwrNHRbFZl0czT4qkmKPbUiSl/3qjYSpcbCk9X/LSObaQqa0vt+ubKfJoDNX927a68aqUTIbm1TMxf4RxLr/beYNDVzn4ZfZ071TIR4QogTVNyVx6+du84YtkikqEQGbSj018wZvbHn8IA21s7azEZeIaunw2TxchWmjLUCQsIhp6vMrQ1A4PSszWymYv5EGXqhJn0KQ8Kvo9spQqHeo0JMuyt5s7N2qNcqG6XHuN03WjT7eHT0RA4tBaJ28PzRb5+z32ydVnZIwON66O7tzF8Gyf8VvQWfymqYNzfDW/0TdTw3zHw9Jl91/TigguuMDgTxkR6XzDQPAT9/hB5z1LpNC9YFQj12aAr47s+2hd0C/ycbfX8byKEaVCmqCAhu5BEUHnf0WqIpmHHzbNTMZCBQrOyN9LCKbBz6dgjEmnfVjqDoaT0OgOQcE+uvGLnL8caEfQvb1gmwAWafxUlKRKrGOlYedkH5xVnPXXB0MBUvcUWo4S/1RctbLo6ouabPoC7PBEIZpt9bmVdOnzrnA1ffbBmUgB0AnSEzzWia/lxYi5hFdsEZR0vQDUyGIMhdFt24nxMPV4u9fva0isuoKl8R+wYMQvYg1PwpeCDWJwIEhWFT2rNzL/440pz/NBtS2FVBOjC+zraeXhj3ahnVG7ykBndd2HIWX4u+f205ee5Hrr7NJMNJWAxrN5clY9tYrDvDEQid8xjHX91qGowvvTVwvNemmX6FACZBChdsy50F5rLNhRhZAeY5tspxFdzaXwL9uQZDuor2OLp1rk2ut6RhgRUbEGQQut1pXTMVFWqiVChqmMlnVBp4MAmfQc+Hv6FlSqiwWNDKWSWUo140kHvBzjjxYIgmPkjfkd+nM/tMtLM9l2SBqguazjiZ0eFNj4Hx4EqKue9WYdbMcDJIcUHxDMXDhjazsRpPFqeEVe5ONiWrYlhzyBxT2QniaJ2Xs8cV4WqHMTcxhiI+nGvOYqB+2pzjmQfbxhl5jxo4k0vNTGKl0Otq2ygxClVv80G2b9v6S9j7E9/+TpeSFMRECKakODciGkzPWG/cFIG8rWfiwYdK5ul4Bzv9ny68sq/tE24r1acVrR1qfJkUu9aDu6NtotjFOqfYgVVMl7SmlFXBFBWxTTNMOIJQOs+lcjQIT41B5Bu2hKw/2X+InVoUqUSt4oMuF4UiCIrbqTVHp+9S72RxUtTZD3Wb/VTSP+yHZRhcMvY6IiM5m42V1fHMDc18EokrWf09z83V2cYI5mDqlAsZgvpi0gsyt8hF+L9zjK/0W8OYgqCKn3zEnNYPeeRDLCCKztksIk4+WyS2qNLWBVtsgDLJGN2GrwzWrIP7D/190mvQKIdjaWhVwgCilnzrM6YaP6UbR11Fl2NDmrPdioqD4nAfLf3N+kp1Ibac0VHi9vZVaoLAAjA2Vsapzaa+Cfis/fHitTVaB2VV/B5g5f9KiRGBwqS8CPzO1RF/wCKUJoQibXvmUl7HB59JUAy3Xf9/kNZ9FzuSkWo1uxzLnlxWzAX4Tr7qyJ0DGkg8eVMd4mYWl8PsIOfTBUUc5RXstPB/A+16m1skfhOcft4ZLsqeNY8+/0SBDfd2mSKOMxgXZZG3ig3ijv+yvg+qSXYzVqeJx7eAxVPTND4nckFoViUvRUWznkK9AoGqLIa+efPVoM5kSiKS2C0KNWIxvS5nezi/MuX+gyLhbQGEF6qZ/5gNA0oBSkXHpCCzzdkxiDAgm9SK2+OBdkK9ulbwBhxmWqRvhK/1gwmVv1obHlGM9+mOVHYQRwNMiqibJW5V9yhJhGDCdhf2PawcQdJxMLiX7mP46Exk/IuejE1bY18Dkejj2+L/b9NbyXahBzxrT8yi6HRLHqHd4OfVHBzAZ+Dy55/Inw5AJLZqUZIav3uy1v4s0H7E8im7EMF5zzs/eQrHix6YBH6MziTXWcAIYDVseg8GSwsLtFrO6diHe5OwvZng5OEfnSPVzeaXgGrtUYoR5JPtBuqwUQflLr26yKIdXQCB9xFXeePDX8vuaio+nzA2svXbMTs0fbxBg+dXsQKwXkEedZNreEmH1AkYaVuvynyycPG+TeThTWrlzJAvPKEZPkgrzG7XjDdxYPxf+GM8Dw/MAM7fKFSNcRZHGMvj9pQbMWfkBAmlz3TR0ohLgfhhhEXBabFM5/PKNDUWdHW8eDATJ6UCIn/5TTWJwCo4SgT0b27wJWvUUuULaNum9oKtpbxobUhiOKIzpficXxOApxYwYp9wnBgpPQs8fKI/qTKvn5ZFbKVBw9gWnY/IN6NWUNQiiu3s3V21VbIkSZiWnSxljwN0nsdcxI52rFFc+t9ln/MqCWTwWyEGrAJQxAXKn1e9f9gxQbwLkpJOIzRg1MB6RxVHoPMANwGv+pR2rMiLAYf9PWaWpb2AOOjBtOl0f75t3lKZRbc1mcyc6hcU8ZgL4F3VFosm7C1KR4iOr4q2N2j6djN5TzH3u4NiTQXq3emYP4fZSSlJasoub+tVNhwKEcT56EWylMuBmclqqZVFtXfandv/WBEN/R5JgZv8mrfH3EdEC6b6oHTXK8cfKjJRYHlA8iH9ugxHZA4q9n2Z5UR9vOa9ggz2gzfq4NmUMQaT8TRici+YvYyjK2yZHx7segAIoRse7zaxqlM0j/oRZgyEyjUDSKXmmmxnEP8JHKkIlpYW5KMpKPVw3TKxj0srcsrshBLAO/JBKkTGw3zeP4eVe//C9svbql2/r5n6I7Riupem8F93FDRQ3l9q+J1Iiyg1j0wr+wRrXJdAsYgnGHwofzeqTgPSXXJduJHm8avXC5pQiRDmq9dWPaA0dGrnDQcAk4i4wMt9e92LXgw0mgONWNilhbtXRZW/VxPqZ9RKrv471iGqEJ8iQqxforbIFQy5mCpo4WGmc/X4cK2Fl+FNoC51z9wN6B+vaCdGNlZ3YDsIQ2/L+/Z9AFrmuubQfCpDbvtcX5QHkkc4+cplZSpoCPE1h00x/3BUiKtVKpdHQ3T+wS6Z9c734HSWT7UQHxt0oUSmuX8TvBZM5nF2QciayDkteCgsL26/Snt/6sKT7XN0ozcUrhmw7yhaqgSzuR/q9Hrsa1B8KQWQp7sJvViHsS+2eEmWNW3j/nRMYh6G6zMGp1ZO3GdWyGaCYbJCSKpF//7MBp1hOUb/uLKmDE90sviep5Ahzs6ol1X8iSnkaE1pM36OXob8NfGuar44tQz0TBuoQ0CRQIo4PpPtfWF2M9t2Hj5JgpMP2GoDnkJjolqDowJiYAOCmtfYwbrpfYy8TYqTt6F++vAeCvyMTM5YbNCWEG8UK4IEplSlkEdLivsYn0wGryod02rR50orTcht1dXfmeHXR+ehSevOBfbKndLveJFvRLxTFUlr5uGIWQOS7RUv6rUEfYjGeNsn5HrFVuiiUBL3c/kNSFbn5IW5Q6A8q6yIKnPn6bf2DOy4y95qHDOXMVE/ylx+ylQ5uDeAoGEuQsmsOV4zkLb0bAXe3v0WxOu0bTOrNHjKYBtqjo7tyE0bfW0Kof188I5XBfIlziiDTOGH9RENWpsdppHgbGHv8QP7g3GLLScKI+JKBzTC7wISbmWUbEZ5HGUCbdkMmBBoDJkSUCt+RZeU4RX7ZUf9E2fxUi1bBUQOI7TU0YkpU7aM6c1DvwtKuXL0a8xCWl5tGwh16rfLrR4xCZuEiKd0MsQC4qK42EaiTxouEmXRLK8qptsFc30lUF9Y1erLZDHjH/hRmgGPw3FwF0qeH368Qm8p2ELIlkhBGSv5y0pUkaBI3Dl+qttlE+Xg5VJBjEAgLcQXpGzC4Ky0ezwxk1DAFYrcVRwaS3iw8/s8C9AsacDuxWHBGH1teU/Hx0ix77nZyUHWEYycTCZcEKpnaHUReNXmK6pkvNsedm5TbvwAqIrkwgKQapy56B4/kB+MAs1zz5N3/Qv5phFK6qod5H5hiGiR64ledcu5hHVqDLa4eKGL3ocJ/psgfO6THzUHaU+XFEoG9ubIeKtAT2EYEsEZxEW8/31C/o2WJUChkCydR7Tl/LL4yxCWXVTiEFhU/3edvn90fF6CUSIFQHSnF8dSOEjMzZtr4mOf11jNAbCBpE5OZMCstAImlCZFTgHKvU800dziSoxSQ7ZHaRN3dwCsgbUnIj//UZhEtIHx6xQkOEEwgx8K4ZqdaJzVCJ44DxbVsrALGxLzMlpph/FSmqj+ltECye0rhlnnfex6s8zQ5SPfPVTPFo2ejfk79djUSUa+L/dURFONOpxQbTrxD1ANa50WZEiv/PVD6uxIKS5/axvm/CJrCx779qTzF98nURzU1YSiPrF6XGuZca5P8+cj6tqe5vrOkN82XR1aHjqFMC72BHaLKftiBF3IzP7f2afvFZb/dmnPRbv1/qazz8+Fn/JlJO3aPMopD3d+UeAQgQi9mEEjrEw7VnhYsyZblUH58XFcq+ErnUj8eTXZXYye/Pv7VkmtJh9TwfHilZbj4OvWLmQeZM7QoQ/dXn/y4Az5yn1c/uo+qQ08vPUHHEgBFCGM7P+H+htgRShKVhWj+CK/BsZUbNwSw7+fAaMbp8lh9RnYVBOApDfM2RyyCOVbIFFSUPUmnvBuc7LCTEOlBNFxpbzA8x1eG3YLLar3tzJ0nqjRqgmaZihI+s1GzjFV5W7AlQeYz3sfNPjud276nm2nMDPq7u8D0BWxs9xjjxpQgeyfmK748IWwt46MT+Vcsn1YkP0d7LV/QVbr9E+Ansqf1DzKNzx9D3/e7Torm0tPk3k9lcFRwnvhLgbWwBFlK95qqyYCiWRxqHjDaSpBTMetC+GhXKnmqk3LKS7FXQHZjuvh1ywfHPNInTUDYkHSvb0teI2X9mkBh5fEDOK6Y6IZcX2XS5oqsX2uU6P/K15c1StF3fNR6ISUob1hB64pEM1XTs1IOYzLOh2hU7dsf5gxzUtoV8AM0yfp01iBgtcl80C25gZLJAJFEvu32ekwCBU5/Ky0oDvXMDTJpvJZw0Sz/O7GCRDEIqKbFQ6N++bBsNn7OMz7UDnbt2eOoBAAgMWZVohoE0Vog8Qw4KDev79PuXn/D4MAux/pDBEFtGDGPPUS+HhKo2CMtQJV7DNpaiITEh181D6o/OBxKWYYCJcdcVv+3Bv7sTNUq6bQofvvXTEKgKNDLoZ+ocYuiv10S4ZmK6AX2QTu87eKA/lMqX4w+XTMrIPKpEbADPd9rp+78zMMUcXXKKW0HgPpNDArPgJpaAZB7EXy8JqqPFWUDrrcN3jLPjPDei80sSfFzK3wyR2SHQwHPtvGVfShqZuzaE289DeTNxEv1sgKKoPbrMbvD3NFm3fFmr9NEZG26Nt7JqZA5LhVjePuGng7tL4zpDZU+2KjJ0n/4vsebDImLOUbiqTJiy66APdVWRYoyCgcFvSBpowR1J9B2EdGkqg77GHRe3N98t7C6Chu8AcDQ5x2Ro5eiqr+3hNLoxVVQul3eT8t4KhdU3cw42uvosbIHzPSfKIs5yCVqdI7skOGg2LhNfJ1o5LVFz0aQcSiOYEZJkWKKTTo91QQf30antzpIjaZMB8s60VfHrCRaAYxtwPSC6v8CojSrKDEBLyAWPWAynIbT/NPAfUS/rAURndWw7yzRX52PSgWjFPXX8VBd9zNkjTRya4mFu2TKa7eg+pHxmLq5vxQhMoXvSGMbpDfGLO0C1JmbTTqTGnu2pAcUhPrkf7vM2xv0yFN55GrrHfteH2SxnYpS/Gk3V4IPx0rUy8bA7zY/RUQZ5twooWWlb57nHhEbu4MIumCbYj/mdQXbNFaS4HkwPQFnQIyGqFl3Lot8hLXkD/c5yubqpzikHzdydFOBJF0H56c3/bzDfycKJIbNzELMUVSQ2dvnK4vUZwYUb+Hsxs8ag+KbkLTgPkH3/m4MC8npzgbAh6d3Lx7dhEQm+wAAjMVp3fnUqxsgdj/OVDMCnBCXZ0lKF3M0fHEeTaRTZE5cLpL7RmAUhjro+EIlrOp1D4zKqo096zfE0y/jVsnLplbkIVXa9LglT0qJHIzB5kJY4Sf9ePMjDX/kJRBq0tg+YiP+HeLlhI9a5NK9yzLLfD/63eSVSFZgy6SZtmCx47eH+LBi54hsmgvZPXlJjvajfHuWJeUh7unOULvDH+ayvc+Z8kT4Xbuv2fwIo+LjLua54NKsBqRnQVWuOrWGVWQloOdyJtLQ0qix1TOPt/8Z2BgsoSyZXdgmB+GtnTfizHLY7kGPYdKCazRzpwAO2MoKqmfHqKNlZgjMiUMzXYuq/RbQJ1AgVphq2bt/4x0p2qQxA6KOHomMqLphpM3KOlgVOJjYIVVSLQG0E2cy5edxY9NWDxV99qOnp/Gf1QgAUirob524JSrgY05ZPDsKR2bRvR43R5LHDaa2JaD/y41DzkliIBsfiLG9iFrzcpMkO7fk8neqZ31B7jkZTEodc4sdwAa1qcQ2slYmmfsBJ5s7R+cD7ZTyMLKH+NNj71d3d3pXixqtxXzJo0WHOdZzHnS4LjMESX9ewxkQ3IdYdBVsdGtgEgCbBtu8DUeqrvGqnLdBk0BYR7JE6w/3paph2DdsTgGzKrlJ3OSLGIWSlO/2GuShY9u21L5+9ZtaUMzwl3kF/qGNnK2KmtEDumKIdbVAzqEsx8GD0xYAtFP4iX3yM/gwRZW063IKO52lHrNvHjZnd+IjEj+afuxFHy4pwYLbz05TJ6z8mJB/BTrTNS+julvtOm5VWCCiXvijM0vUK/2mBhJkbCFr1ItiIG2N+J8H08x4YvSLVG1xIMbIw8gmTuXmhL6VBBspLwCWvCh1IScrwk+KZHtQefPwsv6LhTDCq8mQ2tARQW+xCAIEHR803U081CTHRP2M1C+/EtfCF1hJpfIEEzl+jD5321hNijaDbSXrRqgkQx/sTfueI2YDaQ4YD3KuKng/xdSDGSDmALiUmSnLS/1f9CM6WXcCYQyxOIXC317a62mR7IBYRjhK98bmjsN5/JV1XeSc+BA0raRTX1aFsw02keEMyiQkRzZB6FDbrH2H9RblXJMCz0ZquGrZWx1Po0ShR05qeIHvYRwzAleW3cjRXZlMZ5BEdEaVBndFkTGg8HfzFfZWqZYtAEjDPreDhl35P3I4Nbesog0VF3Sh3BX6X0qSJd5b+mQXbwKOg7S+Gluxs10GuJtkzX9wWshWb/HHpe1EQBkK4e9klYan7RCyzNdU60AcXHXiROBIdt9K8+a5aVM44amVIX1LLfIjlp3kOamQhDzNC6lr1+Ay7nCAO5BNfmZlCwnq2pOhNX+wqHImc+p9A95kqD/vo0HHh0xH7Y1dtQz+ahinDamZiTC7aNqy55iqQiIFEEhUBFG+P4TbmATxFvrjZVVQiXFS9IMkxZeDiEDIH4is2EAQunl2jmfIadggK23gMAN7tqfKxfEgCaL0bxG6dBQSiPHRsH5995u+i+8zWVZcwRKWlM6lFkrdndCd0T+6k5xSyNDX9lTBLEA/L/U68EmcknEsO2nxEGsxWsJ8Fnl9IuCASQNIIDRFZI5gSzHywso9bWLFj8lbd6VFa3ll1nyschzffbdIteNcgZ5eGCUWwxWdjmkgWve77doK2WbZcozCtC5b+AskaOcVBpMQ8iW1iHFQs6upzzvTBILbxEM729zkIYkf+3mi49E7eQ0UI3j4J6PB7WkC+CuWLi5rrVqCcIxfPOOul26dk3BCPtNRBdOG4GOHAv4WNxZnZ9eYFC6CU7oR8uXDD7du0ZU/Bm0hrTWmYOR6XRJe5bwrDIQT75pf2mSzz8i2kjioh5/E+Sh5XCWRbEfm9WkzE5qXScJb/PmkJ5c8oVvGSBSl9esNEP2tizEvSV4qZkrcopOyKjPPDq44n7TXXGVWp1y4lWraiHl06grIMrOrZ018BnIqXF8ORmLsnXsKKkPAKPDFyE4lds5XUamL8f52c5LV8stMo7Y3dvGEC5XWH7Rc5xqa3hal16oArR2+VipqYbeI7kO3X87Xy/AA07lihpN0pRSiVkuREu8FvDMehvqHuS94XoadEGJK++XqWgjeApZpm/FSU90J2NPbwXQUQlPe5ir7cmds+8ovKkw5zhSUjBBGnRncKpCbXxOM8Y5dZj9ghlbrICDGPoFIsS+LDsczch1CE/pb69qFi/Q2QC+sgzolqXRcRqk5i2/WBHWTaAFQAtCjiXJLXtZMHcIGEFDj6SvXbGlsLYEcnB2gN8onsiwQ0C+CwPdnD+ssDZfFaCemIdoPYEsvE+d0xq+55TLT5Lg6CRjJkNM8V26d2pLEc4Jp+lemMGdPKid3JJX90Z1qRr++3xfOR7gob871/zUL7oIbkpKsnAnZAMZurUZbV6qnP2cCoNvzEiHBKdDL51AxNlyMge6UEdJX/gYGZx+HZsuwDKZT92Wx7qR3PHdglmGOZCFk18FaxvHGmvQM4jeaR1s3XCTFNKRKCHoKqYC4EEcGgZqF+7Mb2AFKA3QrYF6rm5iMyBTKqoKLlxRO46Z2yDIOSsXO1eXHd9Qku+5ugnni68UQNpoAgz5a4TmxE1i0ItHP6TdbUlxVRYnWyT0MeQS0Eu19RS1qtUxH/doeB/HoQkyPI21npFONpRdUk84drfAShOtwK5P2+dpUZL+bsxRLVj9VznY/Rnwkt/koFTZxw9MWLHVZIqrQHf83RHgWTaLxXXuGUDx0IlanTzGT+FzORYD/H2yW5l22kx0kR09yDcOcwtwdVqNK4gjBrPy3RGEYUofq4zdYE56xrAoRc1ILiUMl5RI8rLXqt+dwmdWVZRDYBSbbfyQtNX9O1L3zwFVziolZkdoxGJA4QKp0GgIQtrKsDOxCqXKgZ6SOEQxYBSagn56/P2a0UU7gnT8VgViYqgNHJw2/fxjblghBxQxNmaEeAals5mop8/ozcrn8h5cowKjNhjm0Jo3etAcdIaOWGqzGT1wJDHwPmiVXJlLnOOHVByCC+djivxF88TNjH/RWmcSht5ud2VHcGhyTl8ibwf1Os2NIPKpJ36ghhZXfTkNp4u4PfcD6nvq3dw+JuMvjL9qHPz1uHpnfaQkN67rHWIqAibchXQ1FqPGVSnErwyejQfuqM/KbRRfbKuTFBlJIYf2T//H6cF5rjmdiYSn7dF6tdbTqodqAkUb57uYrlX8HBezZJJ3dcSLiObhdX4fVB2X59UvjQCvlR5A7n6ARV2motCIsE4i8swz+yo73y+kciA1POHLYCA9fZboSuN9kzec9cb7WDvzJ1h/nCvfcJd0xN8/F6ANNOGS/rktBKKJ+sZtOPnYAjpPp4BvE73Vm/CWPQUfLCkJwduaH97tjB7Y8fIbr+pAGGUPdM6DxWizgGm071GUG3jEJKvUr18PHXgFHVXrVvTAcg7xJgQm7Y8pX/vBBVsPu3VDnp0KyVj4QchuGRFkSHRRomv77J6yfv9SuqrVzlWpdwQpeg5dqvgzDErqK9XlP7TpdAoNlht0PbQ0+32xsDMqOmK7372OIJ7/CS7pff2Saxq2X8yR/soIeFCW0WpZdgF+Op/UF/uLyVfzYHVPURUEC3SZhssU6OCQJdbZpCCI/5Y2bTcn8BYtjDy9Gd08/4OdOmsc8tc2UK4ni+HvonJzuT7XmRwZTJM0S6B1O5aCPQz9rYu5OpkNgv3Va5RkV3GXEIobd9c2hmp70lNR8VwMBiwDP0AlOB0nxNxC07SOPtp4VW0mt+8q4JrvRDb1fY35Ux58dr3CiEDLzHsAYfTFGI4aNmj3HyqF59o7vpRyKa1ft7MoY76cRw19YK5cCRrvINwuxhsvOnKkJVOQRMGiY0iwDrSCIzXv3wCOp03DsgmIH+aDFN8ESH4BqUrfGTabBRNsTyan9Bc13QKA4sKStg8IvShKhRzPqvl/eZ1PTVX9xZAiCJeL/aTFNx/G+l2DnNUr3apDEgYfhuQRU1AGVMD70Utrq0gUF1HJuKeJt3O24N1bjTlfXcNbtikjM7elD0h1K5X1WjWto95JQiMreBZMaJameGQ+Qt9QKFrkHypbV1V4kYQh/gL0GcCBAxzmC0wRFTuq/8TCvBCsiALQeJe4OUHWFqJ2t66WTDmJYUGYlCD1NkmKQ+sVPDjXb4MJbCrH+K3CfTHBAurOz/lnuiYKnuE7CPfM7zRigQWs3yytLBL1N+cOxZMPeLEdZfUt9AXUqnz/6BUGppB8HF0izFGwP53zlrmRSVNYludsRKz/rYk3IxzHNPNG2l3/+s/iIfxDtXsXnM0rL+yoDA0OOa1LnBz8UUA1pVeX+lj6XMhQ7vg5Kc4akLTPClK2l1G6Ws4l/1A4jayOkKXwxlbHKOgF+3lVHAWyzlaBGWVEES5+ZHNPAeRdM13Gs43NDK9C4MtFv0IwD/dzDhrERvc2DW0L2IS3SAy83GjkdNxdBxTxNAuaHlpBOewI3A1teRaPRMHxF5ntJS+/+hJXYCRRSugfh9nZzzPeeIw2chD162DI10WHgl1XuK0cSNxVz7oPgSfWHj7mQ3eKMuHWY+XBKNyB4DMK1OD5oAbxcsw8uUWvJKUE7UVF6QxuGSBDWe9izDig/yrBj9JUKkiGxrL7fIKVxgPJeDL7cY72UoDFMCOF3JK82ZfJi3DWMIxear7tcwkxcCyomVKxW9U/yBWB+mxmr/GD6LKHFvoVmHhU53iaJLsXqURj4t6lbqcgtsbitC3Q1Kp5cPckBZ81At992dAc2MtvtmTypRcx7cImgSuP8Zv3+EJdRl63oTWrdVYqguNcgocpjT1aL5yDd+2D+TjfSNXHRBG2JYPfZ7jjMslr9DQX9jOtjI/GQl/Y+3qcvtdfvSyX7hpZgWrPOE3bm8HkP8sFGrGNTDT8nqJ+k6A153yyVHyGKFJZrwFfrEKzvwy7euFcqUD9GLyxrHVetR8ePn5WLi6FvAog7ktM/+hSdCZEGaWW8/1c+sx58ztmR2pwqj7lv3BiMWWei6FfPemDOnrcDqhBBJFlzCklMYoj0vWCpIAK+apN2lM99onSs1DfG2TV5c57SXSVwswqMfOyHk7DOypXbRbSmNIiNs2p2Yp9MejPlWmuBzBBZH4nIbR5pRP15gfsqdEwsezvZZ+SDxnvQ+Us+fQSXs6BHUSWC8k6E05kYAcvKPPgKGa/p7JDONkAZKW1OysBLaQ8aFqenZahMN2d0cS4uJ+sFplBmrGbwuzKwiGIC4CqB3TmChZdTc/No6gmlIGNQ9nMoANMEDe+4VXbSyklu3WXzxP31BVazA6sFnTt+/nkSNjx6cTcnKafKvLZ+53n/PsSO5CbDM/YrY7QVVMretp5ptIXK6WEvf5t9LXAQwtchtqGtuk5wmhDQyKQJMf0yfd6DBkSM12hhWsfvRJF94SJAY6SJSM2lyKLr43rwvBqRLRBXXmnxW4nemgHMwdxhj3pnPdy35P5vpJVz1ahXpGj80AugzXHe4aDVZIT8ERNUwGSrvtZqCrhOHpiriom1c5Jy1l1ASWJcY6hzZ6ZVWLIPW93GHi0K5rOqj6Mjihv9QGYztoLOD5Wm6lRZe1X3IvwNQ99cUmAmTYQzYul2VH1jCo+eE6t9OdzMid0YSGDw1TyafU6404jjVQU/Gy+URALCffqfp4/wORiOOoKLZB0tRLQbz0zxzcvu0yVvYs8laMcPp8k/pCJuEyV+ZaYftTHD2l5fYx5yg8spRhoOq51YC7/f/qkooUsntyhj9SeDKntfD/rQiewz8IMu1TvHccVUlga986dOlHgunVbSSyTKedByKB76FJVzDmxLw4zT/hDwPDR3iEOQMWcgBQygCG8Wf7S0w8Sv4+zqh3NR0ucB1FgnxR0kT9eiF/Ado2qTbWK5QgSHkP3YUmRZcuI5flhJPDVxyeaaSEQK4CDDGj+TrJF7YkCvcqdBtPtwyOh8yOy+aHczYzAh6WQL+j8vCR7Av3Syg0+Tb3+30zUFAGg4aaBJgfvw2erCJkc4UQEEl7W08mDQ6vlj1A7hsR410lAR9thfTRVnTAZKF9SzUjfLDJbhcrB2ZFruEctZgQhUjXtMpFI51F1AAX69GY9c0KMoKVHwCbaR5kNvhcDvB/IKmBkrFF81ccM4V4I1A44LmeZC5GlVOaZWNHt8DmtxyD18c0Wk6rZzq1iIbtvt75wtWlos2vpyD4a+NSqkOOF96TI4RYqiUsAi2eZ14rPCfx4fG0zO9Arw1AQt2gnrTkIZ3AcIql+K+xVf0OlKdZFn+IvFRANf8lP/sVMGo4rHsg/ZygFmiXPEq0R752g4WOK8aYZ7N6aB2RNnJbKiPxag6J3ZrhrRWzc4odzJnTdFRFmNxhU5UxxhYaxme9qu0R1qIFd2Fkv6ZZ+2fTXzG1Upn7aHmBTigjGmLw1zRfrfeVn5AF91zx4bClQgIW3Sjrjz0QkopBcuxDUCMRvmU1sF+vVb1Lw4UgDSdidNu1k787AUL5Txu/21ggmM8yiOymjr3+oVfBh61NczsOja0SOonC3O9KpK8D0am+3PxRl1nFFwe7RGuX6zHA/vvi5GgTGy+QE0ABn1ebs7/PDQPVi4DDW5wbRjrOgqDlivUmf/xxEGHA1k3FrlqKx6rGqpR9iOTV1OuhchCQKFJhIVro4BZsSRlRxeqVYSiFdpRUh38UPRaMqnZpQepS8AMZpIknReo3lcDbcJ7CxQCLJmpwLR+95oE/ewB/9NjH4twqv4LkjXv1bPtKYUWOpC+zixns85TOUH88m9ldq8klxtaaESkyXwJkBS8CPpIVdYmOqvhyfk7ylsvqKxXozY+aLTEt623mhyrFs5IvaTGBIWDQKxk9X7OL76wwWyGg8z76bJpuZwtOy2rOTPUz3CGDyLSE1lfBhT8tMz51u182e74KAH1u82kwxAHK+JrgEiakirEY153pjw5XGZVMVL53fhes16CJPBcdFmLJ9JNcNu6qn2o1XHx8j5DlX5ipkgVwYQqpwtyLnMpp+2R6+I4o/kSN0V5f7qemTkmrlujAUBPwIZ3Cbwv5xRx9vQ6UcLyYl3TrTdWbORrCZi+pLn3hluqLm7walXZUoT6P5FAmUILWDWkxinWnTz9wvBZFjUL8U85qs+0sQpiTeE49ySgwszS8fX6LTSy0G7jMxmznpY10APgeQqSWv7HJiR5EPXMHHRQHt8p6xT5SXwy2+SUpM7oSfzHeEzkx2kHN1iifNOQ5CIvhOtB9KRbIGIbFGoV/n556XHqN9gUxpwwLUEJMh/MnlB42ob1YWddNBToljaW7Eylbgt7OoMbSyXfXhwZsXjRda2bV/tgEXnfsM4A8Dszuob8qvt5dIeUSNM6PZ82U3wy4KUL7Jajplr5N+DBbBdb2GQxo00i6p95jLnN+Jzobas+LbtqPC+JnLFzUmWJMuw6HdeURgnlBK8k5hE9n6NZ4StKryJWNG7HNuFuzMNzihttL4Ck7zgdq+u6qfXyhooFs2bK3avAk52Vq5qx6dgF2xyF+i7T3+tC7B8aEX3kBG5o3UoX+CJrv1IY27mEP+L6ajWcZvZUtfc05uavRKU4oupepycPd3Aika3+p3/n/hq+QtxaGLidgW4QJS8F09xJSB6Ml0byVjzNcuAhJ9zh9/Q19cIjcXjSCtCF4C5xkcc4kD8WC2tndXvowe8QnJVFEoQpRUwA+GvfmOoV4gpkuqgv5wD4ec/gj6hssSK0CjZ+feJF6WVu2VXr3h9GLZe1/AIlSegD+8e2bFxPGIopLlTwSqTyIvkGI7LnYfykCTAkVCS7FjwqOtV7b0ihaWOnvOIyDnHBBhlS2brQgIlteHK9v2aZcYax4S2uLdVwpLpmgAryWp+85s04RiRY5VbcLMofx94aQnzG/C6EnFlbuPlqD50eua+GyJ2SLqib64dH/Lzy+MytTw9R7WWcGKoJIpqnPJGUzk82CEZh38z91rbzazNsCnpbeCzB2duJvoI/gW9h7FBqxYi8vwx1QE7QVjULx0t280nTuwj4SivRsPNGPlDL+p5AlVb42LE26rmsYef3ws4NRQmMTBSMtLzotFGvjr2Nbu9eO9gTV7XvhHYycZlzL+Q1IKcbyqoUzQ3uFW7fBFu84I9otGgUbtRB7O4k4f1X29CGuaG12FygSjy9WgE1SZKAmkWF/lzvLg/yGiQkCo9HJ81SS0AB0BYRDmG4nsH5xqQgXvV2aG6XXI3cUqJrdx46Aj1qqSrU1hK+5/ACd3FxuwyZ9VWc4dNhS2dvDg3zzXW5WXRtyV4Kzb/yUBwBSLvzaYBrjbsiYSQiCqI+TvHZ0CVHBYobfsPFMX2eJBxp/SHt3O0kVN1xRln+dVUSAd/DZidSrSskvNYjZZya3wC2NP7gnZmwqGtW9KDnRPFJSsq2wr1rbkdarurzwL5zGT5iQIBuh2S4h6tRlgb35olsH4Pxvzt/XdtI127/7eEyPaynxmFRu5wU1pttCfoVsnaaIxFvurUkznhJi3WFr11mkWcLUkDpH3NpklnmFN5D+BHd5U26rUXRrtb9fF6gahFTPqSPfw9/BFohylIo4GJJ8tS4K7l3GuAgYhVtvC8ylnd3XyWdwOgpjLQT61rNRt3ViWt9GQUZQdHi2vUhDqzQm4dQuXqNCXBEbQlZUXwg8iBeZa8YQE3SX8EugCZhYy7T+3TvllmwNrz9YexiKmfxBg5FSYClpj38pvczitueRULB6LjolOr8niLZnKUbVAR9a4cuzRa2BUhEegSKQDT5uZiX0TRC/UCbzMkZuHdxlG9pS0WuO3qlsH4qewr+BbAKXny6dHXja9BuiqI6VNWJIe9/Q3rNZYpfSoP4nf7ilGUcgMhfZ5IPfNX85+DU7J9orzp3tkxY3cbveUDCmmSLzeCGXvFn9eLgSTi9NMgc0HNpeiWIO1zFxkPM+vBLE+VSAn/zudML1qAG6mfHTr8uopxn+nji60qDAwMklvuAN/3FG/akfnA0XkjTb4tmEEkN/QcWhBJ9dajw9mxfaB7VdxR8WeWGSxrU2o/+5zVyt8kEdEgKJKaVrMpoJ8r37K/udE7dd0/xVmuMHv2SbVN+K6EP7iw4sw/p1+Schqn6lOFwiUoVWLh1isgTu0C61hLkO2SJJ0BDfYKOm8KX0TuQg7ztVwDDpGWTOMaVeuuLQxtL0ooYT9K9HWb2AzPdY4itXaIMYnA9JwVc+IOuzcdI2jO3vKrwyD8BmCduXWLjYvLjDXfo0iyjs9KmFyOI7XOog3vuK3ExS4oBoHOby9166/lNMJVYOnuwK4n17RSCOfz5GAEntsRIwJStq3RDaA1JfpFIv/DpVLeozORm9lTyCyvSzsYwIS+vRoZayru7+WxTVPOj8NET8FtnfURVOLIIAd+GfVLs77YG1o4QFOmWaVcW6eAiHgyyrtq3uzkHVkA6KJKHZmHkehKXij/l2Ix5sdR2DyZHhuEVVueVxgebNwrouvXqrZgUmLm1JnpcABBXgFbM1onmQOnTwyvrfgm8y+QFuMEUXdJrnMeoCsIqSGQXUVNHE5oiFbRzxB/EZRZiwah8aIiIPo/8yJJp5Da72cMK3tXPDQ+mh8EzO3aukuxWozV4XC6z2rCDzmcKjkDfMgs24Dsvh2xjwV5qi+T15l709ypDsmDs+HF8N3KG9UdYjny+hje4Bo5m0RR7tdW8VhIdwJ0f1uLtjOGq6OXW76NzHFUB3cuTvMBNHJDqMWGNwb7ngMMkTOpaG7FPzdD+7CNzXVic9CIGdMdeWTZJzfa7aOs008r2J7l7/ZJWhbKVgkwlCF2flpv2Yitz3ruvtxLwS5Yq+tZNCJca+bxgsKmSp3YKnb6ipQxUOrkYWnrYXkUB0y5Fgb6LzZmOx4HY+tryExG4JG5kFCPhbONaU/Ir2ACZtk3wnvavJyER2cAjLf49SX91K8UCfp72Pg4x1oELeOpsHkZgNcuXWxFZb0Z5bYAOD3DdsLC9JGz9STskdRe4iPwwlwhyy/NacK6HU30BJciInTAN9yKF3/oiYHgxj9XV6eOHrN5zyjK6gpSF9l1hDdYh8TZpNYrgGJHk2jqYbNQJXid53mYwdrvBpi1xvS7c4uvPyieYfUpm+pIEafj1OgBRPLZ9OTF8lkTdWSCzqDOQdR25rjOcsiBQXa26pYIcuvcomNUrb7F3T+cuuhApduKwgtnE9ylFfNOUFcqm/C8+7RgxLuIjEjMAcBVeW0feeDQTnRKYTtzdsNGUG968YzRoDWG0sEFA6okL/RJj4pfiVxg61Eef5hAS4XFA8Bw4TD0FvkE6zj4yuaUizIumil/Xv2uaG/8/uJVtuQE555TxspBJMS79unXvOB6rtcWxh6psFHBp1+f/Nx4b12Hgjueffp8wRoiYOQw8HkDImzrD0rN6a7GsT/MASps+cN60IqzYGvBLW0AjF6IGhAp45XxSsM6oZD808QDjfbmuTM/XhPx81B6S9RartLhPeDL0Sif7XsauNOyg74RJImNdFfptomGMl6lAdyb2gxqkk14QUgHddygWWmpO5099UK9FotMeJehQ4bfQVComuerkig0KuMOPZpQ3sRsC/BSYqxkoMO7lvFTMe8MrVM6ZdELBxCuS0HEb4BgP2y+U6cEn4iLQEmlxnJZYixHrVS2lJz7RUHJ5zDAeTHd8jfzMDiLIUGml96eZ3fIHBTvgmm0JiiLIbEsivEklNg92ag/BDg5M6FGax/GNbMPFROqtY+yulzti3wIDI/pdfKcdYriDb2WMHeI2IQMhL6YSmVYqgScld3x+sGdW0Qk8ENSxta4vo1MTCaWapxphTrrH7bDBBhTHqXni3FEzrgMu/Mw+xD4liFzfL0kXBcKms1pTg8P73YBBulYe+0ZwARs6FuHfcq0KvmpalhNC5X6MHx6fRZ9l5lwE0fgIMNO/tAvl7pt5P7UVF5KMTB4lCSpA/GQl07HOmtn1pwbKtPnAUa+aebeNnb+R4E1Q1GGjoqeXwMxBFTjTRN1vTZEmfMUMhmuL0ozcsQt3SRbVIIs/CtVH1618bZ4455W3Hfw3jYmCI5LzmUBFdqnAhspoBGGmwNenT7PNCTP1m9vO2ir5LVKVpeft3+F3sDBZhLP2dfTX1A46OWkuemvMLEe/2tARczNpP6qbEc4sOtfhPqe2iHTuvaBZ0IhhizTXHlyk/e8BPQADHe9q9svYE/TzfXbhlpU6wD6ddG3eyQaU9bp/IcX3bRY98QQbq8qP5mzxKOPbPwdBhz0uJIYiox0xA85AJn4H27QBju4djeUdvFrJcSmk7WQ+WrS1b55fR1JVGYhnylRyrXLrtUePG7WJ5G1pw3RI2GqyOANpuznV062AZW55jniBgq66OWI7MLX0FEBLlN+xHvFOLMweh4WxX28dyszvIj9GhVLnARtPLfqKEJrCwxWfV5bxYrcYgWgpI/SuZftg+LvWDf9eM3O87ke4ZVe2wOhgl/aMdkn2SFracX4FH+3orYTBSCWrHPFCRW8qoMxLI0ljEo4HiyaZT1wZ9IxlL2UAXl+Y+MLiwVSeTzT12VIylWX95+8LeU6xxV+XnH1/mdJv2yYJ6IJgQ4Mxj2vW/vgJUM8E88c2cqwKICv9//hbom4EIIqsk8u+nEre8XaHe+wFODzHdWBOipMo3Xgi7t5NpvpnBgiKguA3DJeRQewzrYIFtIniUqui2wabDL4MA0EzksEXgPaYhz9pxFRx9UqXZomhoQa9QqIa1KhmmZQoKoUQ1xp0uZ4m2L3Two63aKDgLhqTr5ciJGzxTGdIVSYfH4iM40BBmWQLuLv5WjXmtp33+HvRf9JP4QgtYkq3HSyWdtpFVaapQU4YWUrtuQDR+A3sQCw6hukFLONaSFJ15cZylcQEnyKDNpx89MZj1giOCcCzKm3EYBW81XRhoMs3BfOwXP/6vSUDVcVOq5yHekHkU++7Gg+Qf1uaYAQbDX5NoMHpM3uS6mZYzaCiZzOVLBmGG8B/qGL/GxhMjp7wBtdXpshNhtVRDvj6jS/51I7tYGxW6GXQ+baWjTFeLmT5TRShD0ieoJECP+qIsDEb1jIXGmtr5M4PJBytSzAi4uQwl+AUjiyOeY1QYkrGP3QjxBN3rb8BP3TWQoRJOIIYq76R4l5KusRCiuwzJFuY884ZY1kC61RUxL2AkUa20XmRWJzAq9d18dahbkxrzz/Wl5hqB/WALED/PUpw9AKcNJxfZ4IUEVg1p3f1CcdQK9rapOup4nWPOLxnKaX7ADLkVNMd53WJQEOE78f62/3Fy7z4/78rYFToWbxEhtRtnsIrpu4OOwyGaUyr64mjQyBy2epzbd+pyITONs9RQFeOUtqYGxJcV3NZUaWif96aeGWBznGpvQdlMiuN2xIm+ZLmYKJPyO+kgeRJ9yrNTCYwXPMaOn0BKD+LcRBnhI8jDLOOJ4IjjRvAi4bQtY4DJoioJtJ+SYwSAHVNSu/ZayB0cjC7TtT5ntpoFaKLH7mbpezwD+o15kXG+RZbeHVQQzntBghZLNMH8sP2ibk9rngrvtG4RyjKYLMddh42xtZHqC1S6lhu6+Ll6NA7ZpeiDD5fDBBU9QGJOsKMa4lfn2Oba7+J0d1EzVo0hZ57cCbJ/5u4xNTZMNtNqrq6XT2qlz8Wq3wHG/l2sxIphyvvcDqUyynQFIJXY35MhDwbI8KavSStY6/nmnYaTjFF+H+/swPGuUx9lsQQvQ6KnVkq9DItasJiRHXbbvHzccOuMgs0OmtR4kZlw9Qu0QY/sxtDBzgnwm6YyHCRZ4ulW1ge3LkqFhEBD7CpHLTgb7/fAvuEqXPMmOuS/mQedHTwbtRRfscuBGtfNSvTz4i/nIJ9bQY2HDq8fR4amyBCMHnGxjnARwFe4/fcbXDLXFhRRR/9IXZc2KpQokMkv7RXDqjJVonXP5ctREhaL5DlJTZK4JVFgIzibn2L6kp5zdg1VLcQN1EGYZj6v3Uk5oksTAg70KRhczGXLaRIkJohORnmzJD+N/iOAlEw/FHPjvEvle7rIXHUdmPmnQn03noP7t3DFo0U81sG8nh6xZ+d0FcAhfFX66TInCFj05qwufNpnT3OUNNQgDz14COTre0GOqyyiJ3qrAzpy0OM5dph9Fpqvgcsi8uyIzcYFeXc2ZgOOow+HDVODQlgzIeZgaoFOyb9UEuvt32sVRji5OEpYaLVzep6n/xL8WGhHddZGj1bn9Sj60FdwXbgFuwU3dQrRGnVA+lR3oqQB9zix+FpYFJykD5rozZAo8OR7cx+jX3nzZUPUUVuN09ZQuWU1LLzrwaNvMgEGWOnlXWEdb0/D5gFugkA3Asp3RsnAuSx0Buf8roD9myfJaN00R5yKYuNz/+VZC6sIUBVdd+61sj9ozqGK3Zd0pFPCszt5ywLVFo9FJ48WSYJRA8BHTPxmYzhin77IYDErpb/nqeTVtPj+bGLXrxxULxsJK6KQANv3ZoHKTJuVDm/CLYl7mTsMoi9eeZnVmsCFc06lH1JvzMIm5bcJJo93rPUSpwfgmkSwwZ7QWiMHRL6xUm78Z3gz7z4UViwSb/xVRGeBJ1zn4zEZj/aU3nZDYvXQuSl0XicmACEQ0Key5+9j28D2yxvTGI+DVuZoQBr3PTdLnYUNAC3U7j2JzGmzIkBd0DWVzVxHCmw66HMwL6LkJzLjfWuqFZu8vq8/hrWvGpoplBLaUjLh0tF252whxBKQ4rok4bjMEEk2ACx/y/R0sMUD/J+R6KQ9siGq/Zz1TCbSr/aPD25cKVL+a4QipoeYL9b0rRaPT3LET7ow7me1C7QvmETUHeADvEbZnAdfwYZxi49pj8jt2wX38Q6pE5hi8zkhcnYhCS+7aL8E6koN1ncoEuMjgUSmpfKtfaBbo9pXHQH8336B8PjnzXrVTm6qbV66yngTC+f4Q3fGPY3ue78inhBisF4Oo02qK6FOyEPHOkYjnWefSj12IRfxdln3+o7x4C5mDh/m7BhhP1d+Q+87d2nMeH3h3MvhwnReJ2mFzUtdxIDxyuQse0V1AjmR5YJcOXGy9JUIeW8rBOc7mbvJ0IOXCZD+s1SqOzmDumU8gez9+nwx0fr9YIigND8Bw0D1n+VRVh1K+RNkAUH3FB9/t0//hmvQtlGcaSxjGe5z+OcT9Idg7mICMdYKqpcRCHlE8/MC4aQLEjINj8I0CqOD17ftwMB5RXHb/s9JjDYgBDIxlP0gGWMfGteSAS5zs4c9EW21EyLeBrQ2cNlvRuadf912KmsNnQXeFheWrkbUZeNpFGcY9GA3XZnHJ/7JzIoxL6elipliMbG78C31dYQXWjq20yWKmozmBay0u3ZCpgO494IOCiF2ZdsCSgefyTncGp5y2R8eCSQx4hE5ZRAzo8hxDxCvEfZV2eUe2ga1k4HN7dgyhW1nNM5PXXvr6XKGb6ezBULYnt9wEmnKexPnWhlwPes6seroDmZzDawgHOeMmDq4NNaHRrxXqVjDyEUyRNHx4Z5vq6rltT9Gr6Wcnv/b2AgWLq3XaiBUaH2Vv/MseuzbvU/SXaB4jPMY58lg8IbUTpK1TpoO7+uGa8eBccktNZyRVVTQwuamujogRjzB2uq3YTBcYqSrpPyiKYHjaZUKXw0hswhJgOfNj3GNIUHvw+PidWtmHT/qDY8wOl4bW7oZxJto2noDyrQf3bJH7QMtw1J1xI6DvHIIoIVM+JS/YxJqr/J6NlIv0raiC58VEiFM0u3tiT5MYUo7JQbV9PRDVUbtre0xOdSomY29qbZrN//g/l1pGpy7nEwzD9eyKB2pOH57FqNBR9nZx2gFsOIP1mYj1J9581dywofJ4sgaQ29HbAt9IYDTUM15/WKP7WiAfm9Hs8lLxwaA3zn3+x/P/1EcW1uk3ewD5e7a+abk3RvGtdQo/MDlTpq+ln5vqiU63/2LY1ldqCbK5Jas5I/GzCWs8F7IydoFFrK/dNnFkCNYAi9WbW8xEduN6ME4h+ZHN7bXl8d/ztuoPembLemRH6OgLgQVCDwA1Oox8GilKFbwyWFv8QuyQkSG4BynNoIDLIengABl/PVYkyPvZziC9MJSX/zUQYv7/cznescHxrs3Qx7aSRnX61GwZhiTLxz4J9ebN+8RdCn/jGLla+RV7hRAF4sIcjjRgKzvPI4DEdB+NxeN2bSQHr1K25xh6Y3ZYUJddL9FhwxDnF2X3xaAAyF+i+D3KePf4hzqFu+0jsjv6p/TL/M3OrmQM6OQH9Qy6fqRK5F/SMlbUK1oAGIHAm0nTwGg7Yl0DC3gK8NLhTjha4io0fFHpezbQLKGfT6CC6uXZPpICEVMfrSnzzkaxPf/g38KM+aWWreaKLCYAjdzEfYpNNasATaSkEJlqErTg+Q444IjlvOXWXMWORSpIEU5kqnFe7v3zaGrKspC04XqUcr6amxh1Vt/UqZ7JFbQ7hkfH0+0ViWPsYoxoh/rt2cgcMe7Z36ftCRjOZpO5TJiMLWcyqPKfhKcjJ8PFkbTq6H80DF9xAXyAF+MA6FT8M4sDhFXn3V1BiRlQSEz9OiKUpXvn4d6V1srdn3s6qv/waM9bFrHB5Ycvy7CXYjVmFNvKwJyWwwx+lASky2UowuRQFGGF0oFnUevp/ynCr+LiP/SIc6FssCMADapzFogFnIokrwyRZ7rUyKgTVKPcCUd9SAWriQv4bDQembuKq+BZwGVvfTgFM6kEinq+U1Lp5OdGeE7ImxeW5blfydmvT6aryiuQvDcNVoMiccBqgPp9IjCiM0ZEpK3DtdSxhXlXOz5hkMv7HM/GrJixGN6f32b7w+4YaJossU7uqZkJCzA0GuwUvKD2eBMRV3CVPm5wPj4Tj2DDgut6wrumGHWSed4V3RRNvTu2iYeqB+ylA0tIfXLfCW3uWyTGaSUhxVfeY82PUZQp+Q1zta+rbzgbsO2Uw84kOsudWlvwnUDxS1q8opR/ajhQZOzqXTzxMwEv5m0Me3DW+KcCSVaMQCRZCDogMeQsPk55AnrX+1JIDMNp9grCUKM8WtPCYlD59A7qA7P42r4I/yfbn/0pzyHIvS9fuPGbukikBS37o2V09q0ymdNx0vK9nxrWkGVuljdRErSv4o1qV6BpNFIvxx31HZVsoCAuLyZsmGkNYJl8wMPB8XSFkyV5jp9Wok0pyrA1lx1Lu96inYxUuZpKDAG3f0ECJ+H6O5r3gF/8ICVpqTQh4q0QXNdlYnXCYP0MW5ZfwrbuOhcfbJqiejkqbm/TdM0Uam5fDs109CzN0H7j+XKTqo2+eWulJ2bOdzj1HsX8ToMe107pHQY2IOof2DLITnjB+fNDMXlXtDyiOGvh95xEjp2jOrZ77PRGvVTF5wv0u/kJsuPIbH8dR2ZiktkTjIejc2U+cmvAdNF18XgkC4oW6tMMQgKG30Z/DqBMqofbdeB1jJ79PkSMYUEF3aRnUH7B9Gub/KTkhEhJHj1qtMBM3+wa/opUi7Tj6hNU+v5g7QuXh6Wbb2dessYNOK3PfgcvGUwa85/pbCitkouKepq6zfWSQXnMUeJN8AOMnxk6JknqmR2O2yAnzFgxBNjtSmsrwZ60EA8+MjA0ahTTXMoizRiYjK02CJNiGadbBq98Gn2SsGLkCXqs1YSS8tv3bZqjmygXIqOQyx6XVijFzduoWS8JdtL78Rn227TU3ebY8WM7oUhDOBbvL/PdK+Wz0TjnUY0IiTzK+h3k9/2ThqYnAAjAYBGZmPIf2K1yoE+2gSIb20SHyDZwc3dIcZHSRhmYc8KlEJWCEcqd2Lq5swQTK2nVq/U8Hj64ti9etcw/FvdzlI4zCDe8W4mBc9v4Zp+gk0U4rg8ykuyoWSdCKnRFrS3qDYleyQFtANv2Fokx2eru2vX2F7etN2IJCMt/JrlQbQuDsBsjdg/NJ2I87how7knmpcFi0215M58dEJRLOpnJBXOGN1a3432Cw0Z/44Q9aIi4MFjk86N2F7oJ+Kj3pSx19WRj+gXLrNPANjpc3nwQSBwHvIFT6oxcRSl6e7XcGinlwDxv5XSgwW/VAtMQIeczBZdt7K0SKBntG4ka9P2+EoeHZ9xA6JuVNSlcGYvTj9IJivEhIDi1HI6p5UUWkdhuwEXxKJgg/ChNBiB/dnrZmtnV2xRmFNpL0HwXIlxAPyctSVE+lix9S0BRIIj9fpiv5bWBNQe3fjRXQu77Fh/xwhzW4qdLtDvOMVZo2AxzwMFAQi8GCGON1mqBr9/gCPBCb0nqZM6lh3zCDirlh3jMOpjIthqOdMvD0BKmpGdPRzNDk/Tujs/2JRqGBDnlkFDmVrZR/bGKhcuaZG/of3jsNiYcetFVf+STDSd10XqIKTNwzXIgAM0nuSA2hlmlaEACN4ex43VU6Kuioq9dfsMz/tBmBCBnK6cYr2F+BUJEWLOGDUenTnD9zKtQ2jy9W/+QLU66K6OYGJFvgTr5c6L71aAmBaEJ8fo72mtpsZSsR3p5UCJpjW6AhRDL+i+hGcgea0wK4hoLr00LKV1gpzvQk0NM+RkEnOGfFQzdHz/IqdlqQSnJwYARvEDJi+9b/I1SoMQfEYwJeAXPMiOENDN/KY0S/+vBiZg2eBHgroNsWAhfd+W4FYVou9gEufipqhkMSbEiIO/K1A8xdtPVR/l9mWyKn81R7xQRTZBybNaoNvJLX064ukoQwRgWvrdQqbk7dToEv/4aXzo5497zqVHld3lV+lJrqmUwUv1shOO5ZaPr8zD6hSxgxXVR6VVtyOW3BRNvndmlgmdvcpM+gMZbrlwKh9hmntJOIHs3wGNc6JFzliV8Omk/wYtMRO7aRPfjoTC7kKmMII43EmWYsP8HiIQeBbXmh9WdVl0cz8d2pa+n4ZTTAHm+IKfaSQ0r0hzgSQkemXDnimkHDqJBXHCg5iOugQLYQiJf1IcXne3oaBETPq6fSFzgM/ZmDbjQ2OAFJ/i7CTEh+wX5CYSenAJgmahFmVfzBGtGqFeX9106z5mwxe+zuZr3h+tlvtY9Rv0DjsRG8mcUnZQBUTmgmNZgE7t4oOLwZf94P/SxgSzf7uiYJiAbkV2AaaaN/xlE72C4UMRlS0/SChJBiQ3JKW/DoUaycfL5Yw/8M1fGmy7d2W01s+MVrGzlwfN5lBBs3Kj9jzSlFmEe8OJHfyb3IExLashAMiv2eAKrSetbH6Ic2Q8BydR8muV8sPWLLmQQ7M2BN2mUrD+obUER/VHV2caOFcUyx1t06Gww8FFvv1bsuC92z3aW6MUaWeNzIqDMxb1V73ttoj7BAS6yfyADdfGDn+tGzcKJNoqcwnGRDxzvCsZqZmHYZs12CDwCyNEMN/m5bh4VTnhdKlDbBct9RL3Emgeupd4hAKxNl0h5fGSJX66QUsxgnGeXKAyN1GaidRDKyeNwAL7OnP82vqOd8yIoYvpTNoQCTaH78qiE32vbzn0YUl8X7GUPzhJuEVA+SW0E3uGuFglsiBJzHPktlo8lTbkBVtADtIACHRVGnDSGweJnEXdw2olNF5CIzUT2o7JKIPmrDZDMFjt7vk5WPv/4Oqk8rgP3aWN8RcS/6Eh0v2m/BlDkC98S+DzpWktAOYgUar54ry7s/CjqIHZkeD9Lu13shQbXnS8exqzSpL/e6nszIokbXz1KB+TvihvbF1SF20+5bXrJlm3LV/O9Jax1BjRa6MnskrLjQzdaMIE9bOlIWofVgaI8tY1EqDXO8hcut+7NIhSmqRTeDpFGKvmyDXGO14YvuR01nEOq5VA0XYn6UpjLetGe4lB+5OOyNwD5mysthUNa8gr+owJ0B3ktl1RkM2cQmvQyd83e7aMhwCYr9VzQWf/QIZGGbZO/O8g4kc2jRlLZlnTWXQM0lftjkvlrSJ0qxF0odEYgqVAStDB9Z+9s5a9lnBOMVx7KDL0GT1hHizOm0yiiWxTMfEN/kqNYPRZdYtXjVQAOsKxahkQlkbgIzfk/XWkhs1DatRexD7qF6pbDeqUYMeDjvYj7L5MDwweBpX6BAXuFznP17z2HJccmtap7f2x4/Bez0xuSXSJggQmAKGiaaSPysMqo9867CUqTMufv5UWkDxjqcD1MDNC9IsZGogyM/1Rp6OQ/CAWSJTLT23G7KktwqoUScz1ZGxc4MBv4GYwI7Dt28Bxfavxrw94xt/0nlF0mj5S+jX+tfFneB5SkghJ9dDRNxYUOUCg+KVEwlfYcY0UfyaSQGL8bhKrxUCkaqyhHsfPrb/2wF4mzWq8Y+Hr8PeY5vGvNhjxTAKWlN4WZSpdgCm/6iw6v7xY/6Mtojt8pP0Is6tivbV14A2hdlS7/S40toMqeA9R3bL1Ym5FTNX2CzQ5AMiqsdRuB3RjIFyF+HtdhANWCYnYxxHnTh+w+yw9wbE1SFF+Jk2wusaDHO8Rqx0N44vV79dNravYUj6MGX/nBe/gVmEymxZllJz8xyxPsUF+h71UqLp4+vhwXJqeMSQYEBwHpB5MV/zOL6wX6DknrfyKCTSho3QVARxHhRLu93jC/fy3eT0lf1nduILiyEFq4BUH0wAiifpW57NQ02MbBSMckciBmC5H5muVZNOFaGOGkpHWL2H00dTy/qcg0qNaeUdxkKb/iMTnmWHyIHRd8toMmt2jqSNBwsUrH9y8CSPgka5KXZtEGOfnd7lrD680RJMHAVbNZUuwtIQeQdkPAFT29rOG59XKafkgIEwCmwRHvWGJvY+jiz5e50dJgbM2NRrpWzFb+SWG0EQnyRqvwZpTJfF+9NCvr1VhOW1DeX+ccy3MfZUc65tM+JV8gFkMyIWgv81VwJOO5L70tGffQUIuhhuF4QszO9IDNMmqFphi5tXzeIJUIjX4vYeXiBhRp0BUzYhwUk7TKZ/6FyGS6HCA168B/NJqR9hut7PPAyFapsxEwML9r+7BektjlTTJ34pECKEYUHnlKAL/xDgV3paLxeYsLCh2yVsu2xsdwaUAa1vggHNeBuWMijO0IbRVU+CMvdVSsTJinK4pGEKpcrKZQl5vpLNWrL5h1DEA2ldpRdY2lJNpuUX8fD7m89VUZ3gpfM8XzLgv7ZlnVYsAOK0MaX+YpyH4U2tY2YC+P6+JWZzibpaXU3quxmoLhZUdOGLZabbSMeTJXrtRUejJcKoRY9dyvWx3Kn9ikLoxkOymZkYR5vABdQO5RNgMxgXYDr7wpYb0EJM/hgE/0Hj/pbiauUZQHkB8JJHsGhUjKxC5eM2u7n4LRufQfpZl+h79xfVHz+nO4cUCm3ZkFq2YPrlrIPVA65XxWuSJ2lm2JDcno0Pn32intU2+L8sxHp+teVyi5RQaHZx4naroHU+Ynh16U2+JIDiHAj78XcL86n9RmzkwCFkcM0GptITDftklmoL4BK84ERqJ4u11oZAykd8uQIoQfGii6CQmQHbiTJxow9BYGjVjKAkcC2AcMkrrMvvLyL/06W4U+FPHRXDsJAfIckkSTEPeaV4O2V5w5dNXP2kPGpK1mP4tPvPcyXpQCggOlo3EXRt7s94XM8l5cL9B6HNFYhl9twS+ZvaH7c8ZNMy07UOALt82kpcCEDo4sv+RKxOMlfHPnTy6X51xT+yBmdaQ11GpVXJnBtfbS3V371NirtHpC7f5wcj4xQPReF5bqm/o+FvjaK8TWQph68Y67apQGWVj7yeb/rLMbJU9mJk4yZEwSCf4NxtwVWcViWKmM+C/WuEvh74pIOAynIrsP9JVPrENkL1v7a0O34fBXHSpl7tP5CNrvMSM6KK0WRUSTE7YMa95NvfxnYRHuRH/Z5uXmG4fC1dO/7bu9/55flYIrKYfQp5s/8IAcc2jxFS49/rHEc+vSKp9SLMEqtmFLRcDHj/1xo4zpsqXudb/NxgYPyO4gk9OaLoS0chydm3viVoc6Uj7TmnoXUDn7sJGeajGWUlKHWLmK8Ymc89xOonaY2JZGoyYwlvQRZd3Xm1deCun2avLAkP70R8mUJufTyoxNhH14mBWXmGbsugQZserARKHVw1CQzN23rdA/RD6Redb0O1PhwZvJhlKb7QSl6pAkmnzWprfY80MfxKY5Ulm69iOrMJpNUZzkztv3cHLki5Zc2Nc0LVObvz5+Nyc6bGkLmicPUBSBob9VKogcQiclm6Va0rN/Is4JQsiXGrSCnvfai1D7aZ5eAcsu1jvhGlcmdz35ZzJcQOm+o8MGSqcjcU6/fLA4GR6aGpJbgVROICe+Hza7dCStZX0I01ZP1UfrL1lNiMd6Z4c50HBzE9Di8Skh7490z2+6VXNVR72GLBWIz+9RprYYweHc2Jr/gP06lAu4rQCA5OKwP8ISRPPmoWx2JCMRiWBklqTnMj9A8HJMr2wp6oNMM8C8vKFZXNhpsdOBNcWnbTYYyiaqmPO8hpl0SNbfvBcVDL3AnsvQHsb5Hzer6/rZhRrDU0e8qWMk+abuAcrU5dpLrWqsQx4DGNXvXKTRulXx+Kti5lt+PfN3kHiLBJZW2L+wnGn8xfQuH8j5Cl7Sm9o6hNp7qR2i57Aq8dUV05DQkWriyPsn9fGkRBXorrvnV4BkJGnN6z/h276zmILVBG1Nd4ImlgWabgM/nLw67Z7HNp+cyv+HRkjkyvLHfdgdJnzOYCICews5ULhqR5auPrcjGfPWvbloHijGD7iCI1hdlq3EjYUBU/5fTKCV8A2EzPRmQLeu0y5+9IUrxkEzy3v0XA9eIpKyMkMlhwaPnMIqSQuY+l0Bb17DXQMgUtXrKuiyoWh9PaqbkK/y3JVUpAao+rzu7A5KIkzk2lO6qWua7UPjIABBjr2Kw2I2a9hgLilIw/HkZpAnUcsQO/QIXpVAElEAKEY42aWVRjXsl/ShwdwzqUwo31Ss7wMtqn/Wp9ORcPbFguVFiYYec6q5sic7MNiGvs7tr4RRXpvlTeIlBWQRBEXJNSQh1wFn4QnlNDbNQHKZQgQcxAXfRYKJvyTN8v/KvhQQCkYa8aEhN1G5oaneVKHjBrt18SfL9bDUD7OyNLeN4zUt0N2i07a7cBOitEMk5/kYeQCyNX5wRAf6fM9VSSZf3YF5BNKizy3d8hIU89Ho2QYwMWxgvowUzKn0CSRTtbCnhy58PHcoq7DN8JHylq7kJdXkX9rZ0tPO6+2Pi873YyMv5x2D9MNaLCmavr1YmPZG7AQ0hWfpoqbJ/gtNKYMFhhRkTSiCjesBbx3+nU1xKBy9pcTh4iF1DDXzBBG74kXu+M6/WJKfcqQ2Dlj09dujx/T3M0f33C6cPP6W1PqbGRboKGpf+cS0ewzUS9MX2jQYQMLs/FZSmg+NBoFq5Oj35+RYzz8WteBrEzb5tlCySQABM/jOxvNSfevS218zwQmodNUfcjL55IlO6Z/aK/AHHYvKvwoKV5e9Z4v2v2a/t1cbwAJ59Ba63HegEfgJHLA4shludUrhwTcImxTnaSOCcz04y+r8YK3Tpt+h24/TpIssBMfoFWeAOn94RD0nClw3SGZqLlYdS+GHYm1pbZuK5qFJcZENBRCn8yZemx1+5hI8j8/st+WQd9QwHvpQcSGaqUsfTKgsfKdBZjAVaRo5BSQQHDEQ+ipUovGGzVs85BK0YEW01XnZvywX3djruNILg7S4DH8Qt0YzgLnGI1WK2JMc0RLkjBv3pbqBL6nWkxuXg9EVIvljcj0TgvH2zb9IX4+XONonmlhx6z2H5EdWveD1hAuJbbpjDKTaww+g4iZ/BUKz6AdnQXM06kUIDEuwzAYlhi8lshDji3AtKv1ascAvN7C9kVRbSCN1Hgsb1LMsIG7ug55Ay3Q7UqwKgRMqovKX8KEnizqb2qpUZT61YFYOkHYdhczj3iaBiG96EWI5oLgjTyngVM2GQ7lSoxo5TzLP7Mkrgwba2Zq9bKDfSs+ssbJx4fDtTKeHsszZXmF0YDoYoXfjX3yV14HtG4CF2FT0cmJ3W3Kr5z64SEROkbsDOrOJr9j7iJSZS5t/EPKqTZKHV47ZgDSVsfLMAz6f2pDmSzm5h2TaumoIVOi+t9d1ytlSOlxjU3vVKn6qIGG/n/ct9HvfCnssaRGlBezF+VXszdiMtj2z3477bq01jYpO/aCpv6aC2m4gvf7YKQ34Hz3cFMX5J5n5C9t5mxXrVIE7c8DKXuzwtlX0bs/bMZEV3qZzGB3VMuE+WME+dKdIuAhiNt7Cy5OJKOXx3hI3lFY3e6DTm+0+K+vN0Ta94lJLJfH7KpAFbzQaru8PTtemVQsuCuKVABMAaNZOL/DPuB6OjGTWy7mL7Rleupxu8Zc97Lsdx0GqbGaG2K/8VmUCkHWcBoSZ6BhTOpXr14WB2DocAJJBWzycIkzGfmBd1Dcss8gBtq2Zdx+5N+5c7mIrsIg8RqDOFmukdQzhZb5L84alD0syzB6jXms4C9xiYEklEyWO4PzA/XF77qE96//04GMEImuCsVK8gmFe5QKr8OjoAu4CyV/CYv7tmqgo6yqlUe97l1leCTnOhkMdoAJuG9lqKICuiOQV1eMCUxBdJa0liU2Pz9c8vGRSA1KPs2PZDX4TaiQCW/Hkv+oRlTGdPwHMrB1veqHOLW1vNCkMZe4lhWZLbSmnXfMihLfiVmw9puWz/OZ/aE9LxsmVGuSkK+A6eObPuY/wI7swOiUTUr+L9x4tCkQv9LjUVdDeBnKyqXlq3Pcz6oaQOvJqE+WutrAZbzywh5X8PA6YxhuAiD2pGlX79CfW4KycmP4X5sUZydk40G78KsSQwccM/npgE0I5gMAFeAEwEhEl+Mt5svkuxvlYf85Zuw3dPiz+CzXtZEIUi6yQn/FuQpV4HM1YqAhfUNj/aPcGCywFcISOkDTCL0Y/04bNqIpeFRkO0Y2e2Ul+h6LW7lDG8J44shOWaFuspsJ9/Kl0yH8osZX1NUuBzxn5X4PfAH67DVnE8FDvmTo06fiTbSETCpMv/te+Y1WVLf8iSexJHXRjXPp8WlSzOlM/KMNsNc/gvqKTCItwJL8PHeRb8q6DhQkFyk5h3NQorAmW0mwIifHnff5vXnoseAc/w5OlLg1gYR6q3C8S8Fy8FobLg/3IAMIftKN+5Is7+PBeAbOh3csDn3TcSstwCEc1NjSbfe4toCvqvaLq0buCukuAwahf+mnnCla5egf+6lnuGoAfsX4sD3wPakQc07jg6UWczlW/nBHeP9JQDC5lF/o0MN95C1liAoTJPD8D4/AoAT3o2Hp52r+eUJl81yfSEzDPOm2rC3/ezI6d6xdKwPv0mLXS0v7cNYpmcTE/V4kRzxHIBxuk+6zrVkPMYxDO7xhBp7WBfnDNDHDYu1/qfXxaMbqAzAOmwdX+iYYTHxvizXLISdoNvDYWsqnL+EUmAzq4w5PHh0fnp9hgdcLgPe6OYstg9InsxfCuTy88nPLGM8PpjUbGu9lKtdS9apPTPkCPwOiVQ9O/+bcE6hY0sjEEVqSjFyy/3Nsnbd+WWZQwRTLqSNhgXR8xgUMWPHEz3b6b7z4Ub5bYiOmncwQ2PbyZOPh3Fv/qBZ7DDM2AlZCxv02zFaS9WguB9TIqSC+dlhtJsXVMWMM+o1GQ1gn+3E65zYhMgCAyFHle7vRdaCgIgcaHXRsp6VAVPF3MnE7+EEHceCici/aOJdlGwty/UM525vYM/04vMVYgg5vju7r51C2ybe9Syhu/7SH5YFChD0FibTz/cjIXm1VoZ9UQaJIv0w4zayrNX9KwuaUdsAnjPm9irpDEtuQdDUcG/C/UtLpSNv1sEm8JQq6VUKYmC4fDi5DgTJ5Hdhl8YBFGm3ALVDurUiobr28ym4VUIlA4oGD67gaZg4sAmtA8xb/NwUKydzmnn1N9zLpG+70LennUIJBfJu8PwxDeT5PERWT8ihqZaAZ5N5RLz3yJZyUgMUB+wtJxV58KTPgEsuSzSbN4hQSwcJWDeVKLqydJxbrYDEzJUt7t8OjrKQtsWJ0/AvZYCrAVQZDMISk+ZS9MZuhquJBqpOOE/oA8w7KOidOuizFcZw1MfOTYtcvgUfI9KBD9+M2SBVgzB5uHwWwnmhoCaKRpOtlMHjvN6QVjL+jMY5enQqs99vV7Cr2yN5Ad8J17LyR6t7EOvjVrXhDK6gyaJDcDNae1JSWjYZWagUrFdEznSWBpVcKti0BgH8WYqVZgsPvyifitb19fLdy5iJY+4Syq9O8az3QtMV5F6eA66SSNl4eIxMIrSjzJ+otJ7wogfNbpMRYro3zfaa0hstDQJRj3pfkDCJe+J722boDLJq4+Ee/Lcb/KOfU4qDhKQRt54kJstEvb8aFOcREuEEwbAk1ncgHjxDHQb9sZgRe7I+6Pnz1MvpIdhatNs2JBNOXZ+nPyQXtWxL5yb90GGH7goRTr0PbFAhWQZdzuQTGDb1rXR5tO1PU7uGAaij11lqWsXG46YvcqatDXpDFTbc4XwGWbNq7IRB4PsdQZNUYkUAFdzLvAUMd+5BAq3PHjGf/Qbd1ou7dFQSB96A1tzFKpvxNaeA2UkiNfbPhOACU6IvWfwqAG/zpDt14CjW7N+SVjK0xkFv6M0Tt9/RssS/mN3ITImCzNQ/e8h4Fkq7mvnfwDpZAP+rqR29uxSnfYoXDvPpMtTy2c5yqtF+dZ3cgfz45UWrHeYrJ5fvlXhBlxzeI/bqo7pLiNa/r82moglySqv3oZMCePZPWisqO/YDTYrQzyyKXlgHi9Kkbd7IH07olP2o7EgTjGVDVVcC0rKI/7z+XrewbVJ6Jmq+v112H+WrmPmEsQwznsLVEq7TdWqXuas3r7suBq9fguGE19x5oihuqR1un0uY4qFts0umwvjOsi+dCUkwcC23mLXDCs0zoup/WDXSkBxCiVIcbaJPamfPUI3l7xvPAZOqRptJB31VLRRBclK3q/uFcrWHP6jF5PRZhztm2/2mPmUdkgN3QuyO9rZuJag4/m1CHu8MkOvuJrv2hg6Zzqf4Jl1V2xGxu9alYoEWH/wCnX7qw2qa9Ti9Vu+4bkXrJjuAfwZpkgh5tGUFFM1jzhqSveT/zVxIBcDaFKGbnS+y7HQ585YHKR+4hS98X+gBAlLr/ONOXDxC6foZGg4MqqfVk9HfgL5EGco28532dkhIEIPPkw3uYBNaGvo2vKmtzzZR8VOpASycn2cZD4Oo6WgGuHneAfNzOhr3iM8xonc5XtUpnfpvHNACxIz3sPrj9WPtKiirmFbKhW6xAc1NT2MsnFAObu4WuwTf4vzmKVPbLfjj5N6jgyJxGkteNXjaq3HWICKah+5XmkOO23RZnhhXbOs5/oeHCA1l0IlGKed29s4g2GVF8HeltDUu+G4Vosyahq4JUXOmfv49e8aweWFV4ABEIzYZ9eo30CjWTEysTuKDPrmsA7j0kYvgrWJ40mCFlj6xYqTaJbcC6b8Fsg1NbnE2mfLnsrsuPWntN6lmKGiecHXciZ1stkDtZgef06aWCBSyy7SJ1wtzwBbvZ4AueM5tgcTpXcHfFZaDVVF9mlNRzFK12cmRM8t7hCTpSswlkDkictn/GfFHrsyTAnAvhFsbzHRiizgQDi0ZwktqFIcbKijas4jJ8ZQfz/o8MqhG/+gKAwQQcn4UN5/RxlxlTXfruKIvPZcoRnJAjwTUznB4jt3WkznHcJSScKx5t+2gKmTDCrpTeUAz8uNQHacVcQakfLg+lwX1KbXLmYIlCcuUgKRPRYVQxZD5GWstJkBDWkV7qAnOw/IHOeASbabskJZQFHBq9sjZ9DSGO36tvHJzZZP7+uVMsY0gulF6ikOOBR0FUsNADb4t8nZ02wniFeaHBgFbHgjfdmNfHTyo1Yolvv+xV1YboyXlERXWZrxGdNs68DXiCKjlFP5sIKlqlXVLhQ61WH4KDutMzbDx2QvYJzLwVGdsl5g+h/q+Cr36cFK2HO1pGXr83sfF4AwEyQT3Lw8orLl5iFnDr37HpBsUJTkv4L6Pvf7Y/mzt3QjbTSZ0JRkwuuXWu9HBxWHEIJcN3l5fjih2XuxnDXLYCYH35zhdM9p7YravdtBFy3Y+JYsleRN+i0cr6jxVUfBI0IdwRkdpx7tOeyULsth4TWkC/k26cTuHxukf7wC686GsGm2xkgJ6iui/fLTms79X64DUH/137Wljn2H6BfMktbRg1VdHQi5pwrwUr7L0dvb+y5p2TWuUEWThjlsXC1ztOeYVmgSSbuHjPaINjqUT3M245UYm8aOkPeDxF+ooFDfDyZFAI4HuKay8zZ435zqguBCFRMIuVjmpCzzZrM4gTQMgyzQIzg8aF5YWB4XJrX298MoRiOYGp8OkXpPFu6rogAZk9jYrxjN2sRQCBccXBNvna0tmgFBJ3qfo9MYWB+EVNQi2UFDlPMpsnl62zUQcnu7U5Qwdsd8tmRcGJCnOjxFIOsyCrOG3UbOmwOjtinDOGBga7OmAqzHuNSvRRYyIHQ5ryyfwIMKf8TQqmowSIjbOVBVKvn9+dKAS4MflUhhgG6P7cVxiGrRP5WArH6A1STtb1zs9EjX/4qw4BW2wcjCu/zOF6zozky/lYBdH+NYSH3B17QzdIG4VIWihQd68bwvq3RFD3BNBLwCfmYb9/aEON/mWUKaw6M6WCvT5bPvmd9w5ZKbkyw8hIqEU6BmOHwkjohVtH/C/UD3SwgsODk03fQe/li8nhTAiMx2nK+lumpoP33kZtSXl8ZZZC29moFYhX+L3PfqGu3uPMYLEJLN9yfbV042czHf2FyvPqGtwdggovsqIha3ATKi5/HY1wfYP5S8Ez0scrg4ip99Rq/ELETuTo6OZVzTvYSB71EfeL4+ZWZtJHVCtdwqaVdsmF1kKCs+IFfeqadH7ZUplOirE/a0BKQtAUpqUr+nG1T87gQBvXKUNC0631qrCDxWweus2j4rp1wtQ9fKQ01lCNZgj8bK9/HvsbAjkOXFXEkMiKVFLDMVxZwpLJ5ISnpuDOKGqa3aubPc7r9jsGjqx+BmoAvpGejCqpAw/ol6HIjUk32/Ug8qbWu40lI8SwOdFI"/>
  <p:tag name="MEKKOXMLTAGS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BTA template" id="{87C424AD-23F3-448C-A2E8-337070BCD185}" vid="{76EA7744-88BD-4EA1-89BD-8DE5E13BD947}"/>
    </a:ext>
  </a:extLst>
</a:theme>
</file>

<file path=ppt/theme/theme3.xml><?xml version="1.0" encoding="utf-8"?>
<a:theme xmlns:a="http://schemas.openxmlformats.org/drawingml/2006/main" name="1_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BTA template" id="{87C424AD-23F3-448C-A2E8-337070BCD185}" vid="{76EA7744-88BD-4EA1-89BD-8DE5E13BD947}"/>
    </a:ext>
  </a:extLst>
</a:theme>
</file>

<file path=ppt/theme/theme4.xml><?xml version="1.0" encoding="utf-8"?>
<a:theme xmlns:a="http://schemas.openxmlformats.org/drawingml/2006/main" name="2_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BTA template" id="{87C424AD-23F3-448C-A2E8-337070BCD185}" vid="{76EA7744-88BD-4EA1-89BD-8DE5E13BD9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888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STKaiti</vt:lpstr>
      <vt:lpstr>Symbol</vt:lpstr>
      <vt:lpstr>Verdana</vt:lpstr>
      <vt:lpstr>Wingdings</vt:lpstr>
      <vt:lpstr>ヒラギノ角ゴ Pro W3</vt:lpstr>
      <vt:lpstr>Office Theme</vt:lpstr>
      <vt:lpstr>MBTA Black Line - Blue Title Template</vt:lpstr>
      <vt:lpstr>1_MBTA Black Line - Blue Title Template</vt:lpstr>
      <vt:lpstr>2_MBTA Black Line - Blue Title Template</vt:lpstr>
      <vt:lpstr>PowerPoint Presentation</vt:lpstr>
      <vt:lpstr>MBTA System Overview</vt:lpstr>
      <vt:lpstr>Capital Investment Plan (CIP)</vt:lpstr>
      <vt:lpstr>Sustainability Bonds </vt:lpstr>
      <vt:lpstr>Sustainability Project - Charlestown Seawall (Climate Resiliency)</vt:lpstr>
      <vt:lpstr>Sustainability Project - Positive Train Control (Safety)</vt:lpstr>
      <vt:lpstr>Sustainability Project - Government Center (Accessibility and Climate Resiliency)</vt:lpstr>
      <vt:lpstr>Sustainability Project - Fleet Modernization (Pollution Prevention)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Mooney, Jordan</dc:creator>
  <cp:lastModifiedBy>Brandley, Paul</cp:lastModifiedBy>
  <cp:revision>228</cp:revision>
  <cp:lastPrinted>2016-12-05T16:10:56Z</cp:lastPrinted>
  <dcterms:created xsi:type="dcterms:W3CDTF">2016-12-01T19:34:57Z</dcterms:created>
  <dcterms:modified xsi:type="dcterms:W3CDTF">2018-04-24T14:27:57Z</dcterms:modified>
</cp:coreProperties>
</file>