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30"/>
  </p:notesMasterIdLst>
  <p:sldIdLst>
    <p:sldId id="280" r:id="rId2"/>
    <p:sldId id="281" r:id="rId3"/>
    <p:sldId id="287" r:id="rId4"/>
    <p:sldId id="257" r:id="rId5"/>
    <p:sldId id="258" r:id="rId6"/>
    <p:sldId id="282" r:id="rId7"/>
    <p:sldId id="259" r:id="rId8"/>
    <p:sldId id="260" r:id="rId9"/>
    <p:sldId id="262" r:id="rId10"/>
    <p:sldId id="263" r:id="rId11"/>
    <p:sldId id="264" r:id="rId12"/>
    <p:sldId id="266" r:id="rId13"/>
    <p:sldId id="267" r:id="rId14"/>
    <p:sldId id="268" r:id="rId15"/>
    <p:sldId id="269" r:id="rId16"/>
    <p:sldId id="270" r:id="rId17"/>
    <p:sldId id="271" r:id="rId18"/>
    <p:sldId id="274" r:id="rId19"/>
    <p:sldId id="275" r:id="rId20"/>
    <p:sldId id="277" r:id="rId21"/>
    <p:sldId id="278" r:id="rId22"/>
    <p:sldId id="283" r:id="rId23"/>
    <p:sldId id="284" r:id="rId24"/>
    <p:sldId id="285" r:id="rId25"/>
    <p:sldId id="288" r:id="rId26"/>
    <p:sldId id="290" r:id="rId27"/>
    <p:sldId id="291" r:id="rId28"/>
    <p:sldId id="279"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snapToGrid="0">
      <p:cViewPr varScale="1">
        <p:scale>
          <a:sx n="95" d="100"/>
          <a:sy n="95" d="100"/>
        </p:scale>
        <p:origin x="58" y="62"/>
      </p:cViewPr>
      <p:guideLst/>
    </p:cSldViewPr>
  </p:slideViewPr>
  <p:notesTextViewPr>
    <p:cViewPr>
      <p:scale>
        <a:sx n="1" d="1"/>
        <a:sy n="1" d="1"/>
      </p:scale>
      <p:origin x="0" y="0"/>
    </p:cViewPr>
  </p:notesTextViewPr>
  <p:sorterViewPr>
    <p:cViewPr>
      <p:scale>
        <a:sx n="100" d="100"/>
        <a:sy n="100" d="100"/>
      </p:scale>
      <p:origin x="0" y="-553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143885-057B-405D-9D53-C73D1A1E96A3}" type="datetimeFigureOut">
              <a:rPr lang="en-US" smtClean="0"/>
              <a:t>3/13/2018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2007D6-2C28-4584-8135-7B63E632C281}" type="slidenum">
              <a:rPr lang="en-US" smtClean="0"/>
              <a:t>‹#›</a:t>
            </a:fld>
            <a:endParaRPr lang="en-US"/>
          </a:p>
        </p:txBody>
      </p:sp>
    </p:spTree>
    <p:extLst>
      <p:ext uri="{BB962C8B-B14F-4D97-AF65-F5344CB8AC3E}">
        <p14:creationId xmlns:p14="http://schemas.microsoft.com/office/powerpoint/2010/main" val="3120654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79DEEB5-AEAE-45A6-BF9A-868FE2D85C7C}" type="slidenum">
              <a:rPr lang="en-US" smtClean="0"/>
              <a:pPr>
                <a:defRPr/>
              </a:pPr>
              <a:t>1</a:t>
            </a:fld>
            <a:endParaRPr lang="en-US" dirty="0"/>
          </a:p>
        </p:txBody>
      </p:sp>
      <p:sp>
        <p:nvSpPr>
          <p:cNvPr id="5" name="Date Placeholder 4"/>
          <p:cNvSpPr>
            <a:spLocks noGrp="1"/>
          </p:cNvSpPr>
          <p:nvPr>
            <p:ph type="dt" idx="11"/>
          </p:nvPr>
        </p:nvSpPr>
        <p:spPr/>
        <p:txBody>
          <a:bodyPr/>
          <a:lstStyle/>
          <a:p>
            <a:pPr>
              <a:defRPr/>
            </a:pPr>
            <a:r>
              <a:rPr lang="en-US" dirty="0"/>
              <a:t>10/28/2014</a:t>
            </a:r>
          </a:p>
        </p:txBody>
      </p:sp>
    </p:spTree>
    <p:extLst>
      <p:ext uri="{BB962C8B-B14F-4D97-AF65-F5344CB8AC3E}">
        <p14:creationId xmlns:p14="http://schemas.microsoft.com/office/powerpoint/2010/main" val="11067702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schedule will be compiled prospectively</a:t>
            </a:r>
            <a:r>
              <a:rPr lang="en-US" baseline="0" dirty="0"/>
              <a:t>. You may see the ratios section at the bottom in a separate schedule.</a:t>
            </a:r>
          </a:p>
          <a:p>
            <a:endParaRPr lang="en-US" baseline="0" dirty="0"/>
          </a:p>
          <a:p>
            <a:r>
              <a:rPr lang="en-US" baseline="0" dirty="0"/>
              <a:t>Single and agent plans only</a:t>
            </a:r>
            <a:endParaRPr lang="en-US" dirty="0"/>
          </a:p>
        </p:txBody>
      </p:sp>
      <p:sp>
        <p:nvSpPr>
          <p:cNvPr id="4" name="Date Placeholder 3"/>
          <p:cNvSpPr>
            <a:spLocks noGrp="1"/>
          </p:cNvSpPr>
          <p:nvPr>
            <p:ph type="dt" idx="10"/>
          </p:nvPr>
        </p:nvSpPr>
        <p:spPr/>
        <p:txBody>
          <a:bodyPr/>
          <a:lstStyle/>
          <a:p>
            <a:pPr>
              <a:defRPr/>
            </a:pPr>
            <a:r>
              <a:rPr lang="en-US" dirty="0"/>
              <a:t>10/28/2014</a:t>
            </a:r>
          </a:p>
        </p:txBody>
      </p:sp>
      <p:sp>
        <p:nvSpPr>
          <p:cNvPr id="5" name="Slide Number Placeholder 4"/>
          <p:cNvSpPr>
            <a:spLocks noGrp="1"/>
          </p:cNvSpPr>
          <p:nvPr>
            <p:ph type="sldNum" sz="quarter" idx="11"/>
          </p:nvPr>
        </p:nvSpPr>
        <p:spPr/>
        <p:txBody>
          <a:bodyPr/>
          <a:lstStyle/>
          <a:p>
            <a:pPr>
              <a:defRPr/>
            </a:pPr>
            <a:fld id="{279DEEB5-AEAE-45A6-BF9A-868FE2D85C7C}" type="slidenum">
              <a:rPr lang="en-US" smtClean="0"/>
              <a:pPr>
                <a:defRPr/>
              </a:pPr>
              <a:t>19</a:t>
            </a:fld>
            <a:endParaRPr lang="en-US" dirty="0"/>
          </a:p>
        </p:txBody>
      </p:sp>
    </p:spTree>
    <p:extLst>
      <p:ext uri="{BB962C8B-B14F-4D97-AF65-F5344CB8AC3E}">
        <p14:creationId xmlns:p14="http://schemas.microsoft.com/office/powerpoint/2010/main" val="12001790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Covered payroll instead if OPEB is based on a measure of pay</a:t>
            </a:r>
          </a:p>
        </p:txBody>
      </p:sp>
      <p:sp>
        <p:nvSpPr>
          <p:cNvPr id="4" name="Date Placeholder 3"/>
          <p:cNvSpPr>
            <a:spLocks noGrp="1"/>
          </p:cNvSpPr>
          <p:nvPr>
            <p:ph type="dt" idx="10"/>
          </p:nvPr>
        </p:nvSpPr>
        <p:spPr/>
        <p:txBody>
          <a:bodyPr/>
          <a:lstStyle/>
          <a:p>
            <a:pPr>
              <a:defRPr/>
            </a:pPr>
            <a:r>
              <a:rPr lang="en-US" dirty="0"/>
              <a:t>10/28/2014</a:t>
            </a:r>
          </a:p>
        </p:txBody>
      </p:sp>
      <p:sp>
        <p:nvSpPr>
          <p:cNvPr id="5" name="Slide Number Placeholder 4"/>
          <p:cNvSpPr>
            <a:spLocks noGrp="1"/>
          </p:cNvSpPr>
          <p:nvPr>
            <p:ph type="sldNum" sz="quarter" idx="11"/>
          </p:nvPr>
        </p:nvSpPr>
        <p:spPr/>
        <p:txBody>
          <a:bodyPr/>
          <a:lstStyle/>
          <a:p>
            <a:pPr>
              <a:defRPr/>
            </a:pPr>
            <a:fld id="{279DEEB5-AEAE-45A6-BF9A-868FE2D85C7C}" type="slidenum">
              <a:rPr lang="en-US" smtClean="0"/>
              <a:pPr>
                <a:defRPr/>
              </a:pPr>
              <a:t>20</a:t>
            </a:fld>
            <a:endParaRPr lang="en-US" dirty="0"/>
          </a:p>
        </p:txBody>
      </p:sp>
    </p:spTree>
    <p:extLst>
      <p:ext uri="{BB962C8B-B14F-4D97-AF65-F5344CB8AC3E}">
        <p14:creationId xmlns:p14="http://schemas.microsoft.com/office/powerpoint/2010/main" val="38828941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dirty="0"/>
              <a:t>10/28/2014</a:t>
            </a:r>
          </a:p>
        </p:txBody>
      </p:sp>
      <p:sp>
        <p:nvSpPr>
          <p:cNvPr id="5" name="Slide Number Placeholder 4"/>
          <p:cNvSpPr>
            <a:spLocks noGrp="1"/>
          </p:cNvSpPr>
          <p:nvPr>
            <p:ph type="sldNum" sz="quarter" idx="11"/>
          </p:nvPr>
        </p:nvSpPr>
        <p:spPr/>
        <p:txBody>
          <a:bodyPr/>
          <a:lstStyle/>
          <a:p>
            <a:pPr>
              <a:defRPr/>
            </a:pPr>
            <a:fld id="{279DEEB5-AEAE-45A6-BF9A-868FE2D85C7C}" type="slidenum">
              <a:rPr lang="en-US" smtClean="0"/>
              <a:pPr>
                <a:defRPr/>
              </a:pPr>
              <a:t>21</a:t>
            </a:fld>
            <a:endParaRPr lang="en-US" dirty="0"/>
          </a:p>
        </p:txBody>
      </p:sp>
    </p:spTree>
    <p:extLst>
      <p:ext uri="{BB962C8B-B14F-4D97-AF65-F5344CB8AC3E}">
        <p14:creationId xmlns:p14="http://schemas.microsoft.com/office/powerpoint/2010/main" val="16731275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C567FE8-6F20-49C1-BC45-7C156291F442}" type="slidenum">
              <a:rPr lang="en-US" smtClean="0"/>
              <a:t>22</a:t>
            </a:fld>
            <a:endParaRPr lang="en-US"/>
          </a:p>
        </p:txBody>
      </p:sp>
    </p:spTree>
    <p:extLst>
      <p:ext uri="{BB962C8B-B14F-4D97-AF65-F5344CB8AC3E}">
        <p14:creationId xmlns:p14="http://schemas.microsoft.com/office/powerpoint/2010/main" val="6806854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C567FE8-6F20-49C1-BC45-7C156291F442}" type="slidenum">
              <a:rPr lang="en-US" smtClean="0"/>
              <a:t>25</a:t>
            </a:fld>
            <a:endParaRPr lang="en-US"/>
          </a:p>
        </p:txBody>
      </p:sp>
    </p:spTree>
    <p:extLst>
      <p:ext uri="{BB962C8B-B14F-4D97-AF65-F5344CB8AC3E}">
        <p14:creationId xmlns:p14="http://schemas.microsoft.com/office/powerpoint/2010/main" val="329985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C567FE8-6F20-49C1-BC45-7C156291F442}" type="slidenum">
              <a:rPr lang="en-US" smtClean="0"/>
              <a:t>3</a:t>
            </a:fld>
            <a:endParaRPr lang="en-US"/>
          </a:p>
        </p:txBody>
      </p:sp>
    </p:spTree>
    <p:extLst>
      <p:ext uri="{BB962C8B-B14F-4D97-AF65-F5344CB8AC3E}">
        <p14:creationId xmlns:p14="http://schemas.microsoft.com/office/powerpoint/2010/main" val="2380741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E9C69D-F0E9-C04A-B268-AFD65CD8D1E5}" type="slidenum">
              <a:rPr lang="en-US" smtClean="0"/>
              <a:pPr/>
              <a:t>6</a:t>
            </a:fld>
            <a:endParaRPr lang="en-US" dirty="0"/>
          </a:p>
        </p:txBody>
      </p:sp>
      <p:sp>
        <p:nvSpPr>
          <p:cNvPr id="5" name="Date Placeholder 4"/>
          <p:cNvSpPr>
            <a:spLocks noGrp="1"/>
          </p:cNvSpPr>
          <p:nvPr>
            <p:ph type="dt" idx="11"/>
          </p:nvPr>
        </p:nvSpPr>
        <p:spPr/>
        <p:txBody>
          <a:bodyPr/>
          <a:lstStyle/>
          <a:p>
            <a:pPr>
              <a:defRPr/>
            </a:pPr>
            <a:r>
              <a:rPr lang="en-US" dirty="0"/>
              <a:t>10/28/2014</a:t>
            </a:r>
          </a:p>
        </p:txBody>
      </p:sp>
    </p:spTree>
    <p:extLst>
      <p:ext uri="{BB962C8B-B14F-4D97-AF65-F5344CB8AC3E}">
        <p14:creationId xmlns:p14="http://schemas.microsoft.com/office/powerpoint/2010/main" val="37091240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Single and agent employers only</a:t>
            </a:r>
          </a:p>
        </p:txBody>
      </p:sp>
      <p:sp>
        <p:nvSpPr>
          <p:cNvPr id="4" name="Date Placeholder 3"/>
          <p:cNvSpPr>
            <a:spLocks noGrp="1"/>
          </p:cNvSpPr>
          <p:nvPr>
            <p:ph type="dt" idx="10"/>
          </p:nvPr>
        </p:nvSpPr>
        <p:spPr/>
        <p:txBody>
          <a:bodyPr/>
          <a:lstStyle/>
          <a:p>
            <a:pPr>
              <a:defRPr/>
            </a:pPr>
            <a:r>
              <a:rPr lang="en-US" dirty="0"/>
              <a:t>10/28/2014</a:t>
            </a:r>
          </a:p>
        </p:txBody>
      </p:sp>
      <p:sp>
        <p:nvSpPr>
          <p:cNvPr id="5" name="Slide Number Placeholder 4"/>
          <p:cNvSpPr>
            <a:spLocks noGrp="1"/>
          </p:cNvSpPr>
          <p:nvPr>
            <p:ph type="sldNum" sz="quarter" idx="11"/>
          </p:nvPr>
        </p:nvSpPr>
        <p:spPr/>
        <p:txBody>
          <a:bodyPr/>
          <a:lstStyle/>
          <a:p>
            <a:pPr>
              <a:defRPr/>
            </a:pPr>
            <a:fld id="{279DEEB5-AEAE-45A6-BF9A-868FE2D85C7C}" type="slidenum">
              <a:rPr lang="en-US" smtClean="0"/>
              <a:pPr>
                <a:defRPr/>
              </a:pPr>
              <a:t>10</a:t>
            </a:fld>
            <a:endParaRPr lang="en-US" dirty="0"/>
          </a:p>
        </p:txBody>
      </p:sp>
    </p:spTree>
    <p:extLst>
      <p:ext uri="{BB962C8B-B14F-4D97-AF65-F5344CB8AC3E}">
        <p14:creationId xmlns:p14="http://schemas.microsoft.com/office/powerpoint/2010/main" val="2896744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there is no fiduciary net position</a:t>
            </a:r>
          </a:p>
        </p:txBody>
      </p:sp>
      <p:sp>
        <p:nvSpPr>
          <p:cNvPr id="4" name="Date Placeholder 3"/>
          <p:cNvSpPr>
            <a:spLocks noGrp="1"/>
          </p:cNvSpPr>
          <p:nvPr>
            <p:ph type="dt" idx="10"/>
          </p:nvPr>
        </p:nvSpPr>
        <p:spPr/>
        <p:txBody>
          <a:bodyPr/>
          <a:lstStyle/>
          <a:p>
            <a:pPr>
              <a:defRPr/>
            </a:pPr>
            <a:r>
              <a:rPr lang="en-US" dirty="0"/>
              <a:t>10/28/2014</a:t>
            </a:r>
          </a:p>
        </p:txBody>
      </p:sp>
      <p:sp>
        <p:nvSpPr>
          <p:cNvPr id="5" name="Slide Number Placeholder 4"/>
          <p:cNvSpPr>
            <a:spLocks noGrp="1"/>
          </p:cNvSpPr>
          <p:nvPr>
            <p:ph type="sldNum" sz="quarter" idx="11"/>
          </p:nvPr>
        </p:nvSpPr>
        <p:spPr/>
        <p:txBody>
          <a:bodyPr/>
          <a:lstStyle/>
          <a:p>
            <a:pPr>
              <a:defRPr/>
            </a:pPr>
            <a:fld id="{279DEEB5-AEAE-45A6-BF9A-868FE2D85C7C}" type="slidenum">
              <a:rPr lang="en-US" smtClean="0"/>
              <a:pPr>
                <a:defRPr/>
              </a:pPr>
              <a:t>11</a:t>
            </a:fld>
            <a:endParaRPr lang="en-US" dirty="0"/>
          </a:p>
        </p:txBody>
      </p:sp>
    </p:spTree>
    <p:extLst>
      <p:ext uri="{BB962C8B-B14F-4D97-AF65-F5344CB8AC3E}">
        <p14:creationId xmlns:p14="http://schemas.microsoft.com/office/powerpoint/2010/main" val="15242282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Members by type disclosed for single and agent plans</a:t>
            </a:r>
          </a:p>
        </p:txBody>
      </p:sp>
      <p:sp>
        <p:nvSpPr>
          <p:cNvPr id="4" name="Date Placeholder 3"/>
          <p:cNvSpPr>
            <a:spLocks noGrp="1"/>
          </p:cNvSpPr>
          <p:nvPr>
            <p:ph type="dt" idx="10"/>
          </p:nvPr>
        </p:nvSpPr>
        <p:spPr/>
        <p:txBody>
          <a:bodyPr/>
          <a:lstStyle/>
          <a:p>
            <a:pPr>
              <a:defRPr/>
            </a:pPr>
            <a:r>
              <a:rPr lang="en-US" dirty="0"/>
              <a:t>10/28/2014</a:t>
            </a:r>
          </a:p>
        </p:txBody>
      </p:sp>
      <p:sp>
        <p:nvSpPr>
          <p:cNvPr id="5" name="Slide Number Placeholder 4"/>
          <p:cNvSpPr>
            <a:spLocks noGrp="1"/>
          </p:cNvSpPr>
          <p:nvPr>
            <p:ph type="sldNum" sz="quarter" idx="11"/>
          </p:nvPr>
        </p:nvSpPr>
        <p:spPr/>
        <p:txBody>
          <a:bodyPr/>
          <a:lstStyle/>
          <a:p>
            <a:pPr>
              <a:defRPr/>
            </a:pPr>
            <a:fld id="{279DEEB5-AEAE-45A6-BF9A-868FE2D85C7C}" type="slidenum">
              <a:rPr lang="en-US" smtClean="0"/>
              <a:pPr>
                <a:defRPr/>
              </a:pPr>
              <a:t>12</a:t>
            </a:fld>
            <a:endParaRPr lang="en-US" dirty="0"/>
          </a:p>
        </p:txBody>
      </p:sp>
    </p:spTree>
    <p:extLst>
      <p:ext uri="{BB962C8B-B14F-4D97-AF65-F5344CB8AC3E}">
        <p14:creationId xmlns:p14="http://schemas.microsoft.com/office/powerpoint/2010/main" val="39033718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Disclose municipal bond rate, its source, and the periods it was applied to.</a:t>
            </a:r>
          </a:p>
        </p:txBody>
      </p:sp>
      <p:sp>
        <p:nvSpPr>
          <p:cNvPr id="4" name="Date Placeholder 3"/>
          <p:cNvSpPr>
            <a:spLocks noGrp="1"/>
          </p:cNvSpPr>
          <p:nvPr>
            <p:ph type="dt" idx="10"/>
          </p:nvPr>
        </p:nvSpPr>
        <p:spPr/>
        <p:txBody>
          <a:bodyPr/>
          <a:lstStyle/>
          <a:p>
            <a:pPr>
              <a:defRPr/>
            </a:pPr>
            <a:r>
              <a:rPr lang="en-US" dirty="0"/>
              <a:t>10/28/2014</a:t>
            </a:r>
          </a:p>
        </p:txBody>
      </p:sp>
      <p:sp>
        <p:nvSpPr>
          <p:cNvPr id="5" name="Slide Number Placeholder 4"/>
          <p:cNvSpPr>
            <a:spLocks noGrp="1"/>
          </p:cNvSpPr>
          <p:nvPr>
            <p:ph type="sldNum" sz="quarter" idx="11"/>
          </p:nvPr>
        </p:nvSpPr>
        <p:spPr/>
        <p:txBody>
          <a:bodyPr/>
          <a:lstStyle/>
          <a:p>
            <a:pPr>
              <a:defRPr/>
            </a:pPr>
            <a:fld id="{279DEEB5-AEAE-45A6-BF9A-868FE2D85C7C}" type="slidenum">
              <a:rPr lang="en-US" smtClean="0"/>
              <a:pPr>
                <a:defRPr/>
              </a:pPr>
              <a:t>14</a:t>
            </a:fld>
            <a:endParaRPr lang="en-US" dirty="0"/>
          </a:p>
        </p:txBody>
      </p:sp>
    </p:spTree>
    <p:extLst>
      <p:ext uri="{BB962C8B-B14F-4D97-AF65-F5344CB8AC3E}">
        <p14:creationId xmlns:p14="http://schemas.microsoft.com/office/powerpoint/2010/main" val="48794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a:t>
            </a:r>
          </a:p>
        </p:txBody>
      </p:sp>
      <p:sp>
        <p:nvSpPr>
          <p:cNvPr id="4" name="Date Placeholder 3"/>
          <p:cNvSpPr>
            <a:spLocks noGrp="1"/>
          </p:cNvSpPr>
          <p:nvPr>
            <p:ph type="dt" idx="10"/>
          </p:nvPr>
        </p:nvSpPr>
        <p:spPr/>
        <p:txBody>
          <a:bodyPr/>
          <a:lstStyle/>
          <a:p>
            <a:pPr>
              <a:defRPr/>
            </a:pPr>
            <a:r>
              <a:rPr lang="en-US" dirty="0"/>
              <a:t>10/28/2014</a:t>
            </a:r>
          </a:p>
        </p:txBody>
      </p:sp>
      <p:sp>
        <p:nvSpPr>
          <p:cNvPr id="5" name="Slide Number Placeholder 4"/>
          <p:cNvSpPr>
            <a:spLocks noGrp="1"/>
          </p:cNvSpPr>
          <p:nvPr>
            <p:ph type="sldNum" sz="quarter" idx="11"/>
          </p:nvPr>
        </p:nvSpPr>
        <p:spPr/>
        <p:txBody>
          <a:bodyPr/>
          <a:lstStyle/>
          <a:p>
            <a:pPr>
              <a:defRPr/>
            </a:pPr>
            <a:fld id="{279DEEB5-AEAE-45A6-BF9A-868FE2D85C7C}" type="slidenum">
              <a:rPr lang="en-US" smtClean="0"/>
              <a:pPr>
                <a:defRPr/>
              </a:pPr>
              <a:t>15</a:t>
            </a:fld>
            <a:endParaRPr lang="en-US" dirty="0"/>
          </a:p>
        </p:txBody>
      </p:sp>
    </p:spTree>
    <p:extLst>
      <p:ext uri="{BB962C8B-B14F-4D97-AF65-F5344CB8AC3E}">
        <p14:creationId xmlns:p14="http://schemas.microsoft.com/office/powerpoint/2010/main" val="3334168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Single and agent employers only</a:t>
            </a:r>
          </a:p>
        </p:txBody>
      </p:sp>
      <p:sp>
        <p:nvSpPr>
          <p:cNvPr id="4" name="Date Placeholder 3"/>
          <p:cNvSpPr>
            <a:spLocks noGrp="1"/>
          </p:cNvSpPr>
          <p:nvPr>
            <p:ph type="dt" idx="10"/>
          </p:nvPr>
        </p:nvSpPr>
        <p:spPr/>
        <p:txBody>
          <a:bodyPr/>
          <a:lstStyle/>
          <a:p>
            <a:pPr>
              <a:defRPr/>
            </a:pPr>
            <a:r>
              <a:rPr lang="en-US" dirty="0"/>
              <a:t>10/28/2014</a:t>
            </a:r>
          </a:p>
        </p:txBody>
      </p:sp>
      <p:sp>
        <p:nvSpPr>
          <p:cNvPr id="5" name="Slide Number Placeholder 4"/>
          <p:cNvSpPr>
            <a:spLocks noGrp="1"/>
          </p:cNvSpPr>
          <p:nvPr>
            <p:ph type="sldNum" sz="quarter" idx="11"/>
          </p:nvPr>
        </p:nvSpPr>
        <p:spPr/>
        <p:txBody>
          <a:bodyPr/>
          <a:lstStyle/>
          <a:p>
            <a:pPr>
              <a:defRPr/>
            </a:pPr>
            <a:fld id="{279DEEB5-AEAE-45A6-BF9A-868FE2D85C7C}" type="slidenum">
              <a:rPr lang="en-US" smtClean="0"/>
              <a:pPr>
                <a:defRPr/>
              </a:pPr>
              <a:t>17</a:t>
            </a:fld>
            <a:endParaRPr lang="en-US" dirty="0"/>
          </a:p>
        </p:txBody>
      </p:sp>
    </p:spTree>
    <p:extLst>
      <p:ext uri="{BB962C8B-B14F-4D97-AF65-F5344CB8AC3E}">
        <p14:creationId xmlns:p14="http://schemas.microsoft.com/office/powerpoint/2010/main" val="2594184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bwMode="auto">
          <a:xfrm>
            <a:off x="159337" y="537324"/>
            <a:ext cx="11570396" cy="897252"/>
          </a:xfrm>
          <a:prstGeom prst="rect">
            <a:avLst/>
          </a:prstGeom>
          <a:noFill/>
          <a:ln w="9525">
            <a:noFill/>
            <a:miter lim="800000"/>
            <a:headEnd/>
            <a:tailEnd/>
          </a:ln>
        </p:spPr>
        <p:txBody>
          <a:bodyPr lIns="91440" tIns="0" rIns="0" bIns="0"/>
          <a:lstStyle/>
          <a:p>
            <a:pPr lvl="0"/>
            <a:r>
              <a:rPr lang="en-US" dirty="0"/>
              <a:t>Headline in Arial Bold 36pt</a:t>
            </a:r>
          </a:p>
        </p:txBody>
      </p:sp>
      <p:sp>
        <p:nvSpPr>
          <p:cNvPr id="6" name="Slide Number Placeholder 5"/>
          <p:cNvSpPr>
            <a:spLocks noGrp="1"/>
          </p:cNvSpPr>
          <p:nvPr>
            <p:ph type="sldNum" sz="quarter" idx="4"/>
          </p:nvPr>
        </p:nvSpPr>
        <p:spPr>
          <a:xfrm>
            <a:off x="10939549" y="6355217"/>
            <a:ext cx="1252451" cy="304800"/>
          </a:xfrm>
          <a:prstGeom prst="rect">
            <a:avLst/>
          </a:prstGeom>
          <a:noFill/>
        </p:spPr>
        <p:txBody>
          <a:bodyPr vert="horz" lIns="91440" tIns="45720" rIns="91440" bIns="45720" rtlCol="0" anchor="ctr"/>
          <a:lstStyle>
            <a:lvl1pPr algn="ctr" fontAlgn="auto">
              <a:spcBef>
                <a:spcPts val="0"/>
              </a:spcBef>
              <a:spcAft>
                <a:spcPts val="0"/>
              </a:spcAft>
              <a:defRPr sz="1050" b="0">
                <a:ln>
                  <a:noFill/>
                </a:ln>
                <a:solidFill>
                  <a:srgbClr val="5F5F5F"/>
                </a:solidFill>
                <a:latin typeface="+mn-lt"/>
                <a:cs typeface="+mn-cs"/>
              </a:defRPr>
            </a:lvl1pPr>
          </a:lstStyle>
          <a:p>
            <a:fld id="{F9D544FA-073F-4A69-8689-A0E2531F6203}" type="slidenum">
              <a:rPr lang="en-US" smtClean="0"/>
              <a:t>‹#›</a:t>
            </a:fld>
            <a:endParaRPr lang="en-US"/>
          </a:p>
        </p:txBody>
      </p:sp>
    </p:spTree>
    <p:extLst>
      <p:ext uri="{BB962C8B-B14F-4D97-AF65-F5344CB8AC3E}">
        <p14:creationId xmlns:p14="http://schemas.microsoft.com/office/powerpoint/2010/main" val="4276631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Section Break">
    <p:bg>
      <p:bgPr>
        <a:solidFill>
          <a:schemeClr val="bg1"/>
        </a:solidFill>
        <a:effectLst/>
      </p:bgPr>
    </p:bg>
    <p:spTree>
      <p:nvGrpSpPr>
        <p:cNvPr id="1" name=""/>
        <p:cNvGrpSpPr/>
        <p:nvPr/>
      </p:nvGrpSpPr>
      <p:grpSpPr>
        <a:xfrm>
          <a:off x="0" y="0"/>
          <a:ext cx="0" cy="0"/>
          <a:chOff x="0" y="0"/>
          <a:chExt cx="0" cy="0"/>
        </a:xfrm>
      </p:grpSpPr>
      <p:sp>
        <p:nvSpPr>
          <p:cNvPr id="10" name="Title Placeholder 1"/>
          <p:cNvSpPr>
            <a:spLocks noGrp="1"/>
          </p:cNvSpPr>
          <p:nvPr>
            <p:ph type="title" hasCustomPrompt="1"/>
          </p:nvPr>
        </p:nvSpPr>
        <p:spPr bwMode="auto">
          <a:xfrm>
            <a:off x="316525" y="2313947"/>
            <a:ext cx="10955535" cy="897252"/>
          </a:xfrm>
          <a:prstGeom prst="rect">
            <a:avLst/>
          </a:prstGeom>
          <a:noFill/>
          <a:ln w="3175">
            <a:noFill/>
            <a:miter lim="800000"/>
            <a:headEnd/>
            <a:tailEnd/>
          </a:ln>
        </p:spPr>
        <p:txBody>
          <a:bodyPr/>
          <a:lstStyle>
            <a:lvl1pPr algn="l">
              <a:defRPr baseline="0">
                <a:solidFill>
                  <a:srgbClr val="355F9A"/>
                </a:solidFill>
              </a:defRPr>
            </a:lvl1pPr>
          </a:lstStyle>
          <a:p>
            <a:pPr lvl="0"/>
            <a:r>
              <a:rPr lang="en-US" dirty="0"/>
              <a:t>Section Break Title </a:t>
            </a:r>
            <a:br>
              <a:rPr lang="en-US" dirty="0"/>
            </a:br>
            <a:r>
              <a:rPr lang="en-US" dirty="0"/>
              <a:t>in Arial Bold 36/40</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3025" y="6335065"/>
            <a:ext cx="4352088" cy="250143"/>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76239" y="5275620"/>
            <a:ext cx="4211567" cy="1582381"/>
          </a:xfrm>
          <a:prstGeom prst="rect">
            <a:avLst/>
          </a:prstGeom>
        </p:spPr>
      </p:pic>
      <p:cxnSp>
        <p:nvCxnSpPr>
          <p:cNvPr id="3" name="Straight Connector 2"/>
          <p:cNvCxnSpPr/>
          <p:nvPr userDrawn="1"/>
        </p:nvCxnSpPr>
        <p:spPr>
          <a:xfrm>
            <a:off x="463026" y="3380282"/>
            <a:ext cx="1172478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 Placeholder 13"/>
          <p:cNvSpPr>
            <a:spLocks noGrp="1"/>
          </p:cNvSpPr>
          <p:nvPr>
            <p:ph type="body" sz="quarter" idx="11" hasCustomPrompt="1"/>
          </p:nvPr>
        </p:nvSpPr>
        <p:spPr>
          <a:xfrm>
            <a:off x="316523" y="3549367"/>
            <a:ext cx="10955535" cy="651231"/>
          </a:xfrm>
        </p:spPr>
        <p:txBody>
          <a:bodyPr/>
          <a:lstStyle>
            <a:lvl1pPr marL="0" indent="0">
              <a:buNone/>
              <a:defRPr sz="2800" baseline="0">
                <a:solidFill>
                  <a:srgbClr val="4374AB"/>
                </a:solidFill>
              </a:defRPr>
            </a:lvl1pPr>
          </a:lstStyle>
          <a:p>
            <a:pPr lvl="0"/>
            <a:r>
              <a:rPr lang="en-US" dirty="0"/>
              <a:t>Subtitle Arial 28</a:t>
            </a:r>
          </a:p>
        </p:txBody>
      </p:sp>
    </p:spTree>
    <p:extLst>
      <p:ext uri="{BB962C8B-B14F-4D97-AF65-F5344CB8AC3E}">
        <p14:creationId xmlns:p14="http://schemas.microsoft.com/office/powerpoint/2010/main" val="2273851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159337" y="1652677"/>
            <a:ext cx="11415183" cy="4624240"/>
          </a:xfrm>
        </p:spPr>
        <p:txBody>
          <a:bodyPr/>
          <a:lstStyle>
            <a:lvl1pPr marL="233363" indent="-227013">
              <a:lnSpc>
                <a:spcPct val="112000"/>
              </a:lnSpc>
              <a:buClr>
                <a:srgbClr val="EF4142"/>
              </a:buClr>
              <a:buFont typeface="Wingdings" charset="2"/>
              <a:buChar char="§"/>
              <a:tabLst/>
              <a:defRPr sz="2400" b="0">
                <a:solidFill>
                  <a:srgbClr val="000000"/>
                </a:solidFill>
                <a:latin typeface="Arial" pitchFamily="34" charset="0"/>
                <a:cs typeface="Arial" pitchFamily="34" charset="0"/>
              </a:defRPr>
            </a:lvl1pPr>
            <a:lvl2pPr marL="457200" indent="-223838">
              <a:lnSpc>
                <a:spcPct val="112000"/>
              </a:lnSpc>
              <a:buClr>
                <a:srgbClr val="EF4142"/>
              </a:buClr>
              <a:tabLst/>
              <a:defRPr sz="2200" baseline="0">
                <a:solidFill>
                  <a:schemeClr val="tx1">
                    <a:lumMod val="75000"/>
                    <a:lumOff val="25000"/>
                  </a:schemeClr>
                </a:solidFill>
                <a:latin typeface="Arial" pitchFamily="34" charset="0"/>
                <a:cs typeface="Arial" pitchFamily="34" charset="0"/>
              </a:defRPr>
            </a:lvl2pPr>
            <a:lvl3pPr marL="690563" indent="-222250">
              <a:lnSpc>
                <a:spcPct val="112000"/>
              </a:lnSpc>
              <a:buClr>
                <a:srgbClr val="EF4142"/>
              </a:buClr>
              <a:buFont typeface="Arial" pitchFamily="34" charset="0"/>
              <a:buChar char="•"/>
              <a:tabLst/>
              <a:defRPr sz="2000">
                <a:solidFill>
                  <a:schemeClr val="tx1">
                    <a:lumMod val="75000"/>
                    <a:lumOff val="25000"/>
                  </a:schemeClr>
                </a:solidFill>
                <a:latin typeface="Arial" pitchFamily="34" charset="0"/>
                <a:cs typeface="Arial" pitchFamily="34" charset="0"/>
              </a:defRPr>
            </a:lvl3pPr>
            <a:lvl4pPr marL="914400" indent="-227013">
              <a:lnSpc>
                <a:spcPct val="112000"/>
              </a:lnSpc>
              <a:buClr>
                <a:srgbClr val="EF4142"/>
              </a:buClr>
              <a:tabLst/>
              <a:defRPr sz="1800">
                <a:solidFill>
                  <a:schemeClr val="tx1">
                    <a:lumMod val="75000"/>
                    <a:lumOff val="25000"/>
                  </a:schemeClr>
                </a:solidFill>
                <a:latin typeface="Arial" pitchFamily="34" charset="0"/>
                <a:cs typeface="Arial" pitchFamily="34" charset="0"/>
              </a:defRPr>
            </a:lvl4pPr>
            <a:lvl5pPr marL="1147763" indent="-227013">
              <a:lnSpc>
                <a:spcPct val="112000"/>
              </a:lnSpc>
              <a:buClr>
                <a:srgbClr val="EF4142"/>
              </a:buClr>
              <a:defRPr sz="1800">
                <a:solidFill>
                  <a:schemeClr val="tx1">
                    <a:lumMod val="75000"/>
                    <a:lumOff val="25000"/>
                  </a:schemeClr>
                </a:solidFill>
                <a:latin typeface="Arial" pitchFamily="34" charset="0"/>
                <a:cs typeface="Arial" pitchFamily="34" charset="0"/>
              </a:defRPr>
            </a:lvl5pPr>
          </a:lstStyle>
          <a:p>
            <a:pPr lvl="0"/>
            <a:r>
              <a:rPr lang="en-US" dirty="0"/>
              <a:t>First level, Arial Regular 24pt</a:t>
            </a:r>
          </a:p>
          <a:p>
            <a:pPr lvl="1"/>
            <a:r>
              <a:rPr lang="en-US" dirty="0"/>
              <a:t>Second level, Arial Regular 22pt</a:t>
            </a:r>
          </a:p>
          <a:p>
            <a:pPr lvl="2"/>
            <a:r>
              <a:rPr lang="en-US" dirty="0"/>
              <a:t>Third level, Arial </a:t>
            </a:r>
            <a:r>
              <a:rPr lang="en-US" dirty="0" err="1"/>
              <a:t>Reglar</a:t>
            </a:r>
            <a:r>
              <a:rPr lang="en-US" dirty="0"/>
              <a:t> 18pt</a:t>
            </a:r>
          </a:p>
          <a:p>
            <a:pPr lvl="3"/>
            <a:r>
              <a:rPr lang="en-US" dirty="0"/>
              <a:t>Fourth level, Arial </a:t>
            </a:r>
            <a:r>
              <a:rPr lang="en-US" dirty="0" err="1"/>
              <a:t>Reglar</a:t>
            </a:r>
            <a:r>
              <a:rPr lang="en-US" dirty="0"/>
              <a:t> 18pt</a:t>
            </a:r>
          </a:p>
          <a:p>
            <a:pPr lvl="4"/>
            <a:r>
              <a:rPr lang="en-US" dirty="0"/>
              <a:t>Fifth level, Arial </a:t>
            </a:r>
            <a:r>
              <a:rPr lang="en-US" dirty="0" err="1"/>
              <a:t>Reglar</a:t>
            </a:r>
            <a:r>
              <a:rPr lang="en-US" dirty="0"/>
              <a:t> 18pt</a:t>
            </a:r>
          </a:p>
        </p:txBody>
      </p:sp>
      <p:sp>
        <p:nvSpPr>
          <p:cNvPr id="7" name="Title Placeholder 1"/>
          <p:cNvSpPr>
            <a:spLocks noGrp="1"/>
          </p:cNvSpPr>
          <p:nvPr>
            <p:ph type="title" hasCustomPrompt="1"/>
          </p:nvPr>
        </p:nvSpPr>
        <p:spPr bwMode="auto">
          <a:xfrm>
            <a:off x="159337" y="537324"/>
            <a:ext cx="11570396" cy="897252"/>
          </a:xfrm>
          <a:prstGeom prst="rect">
            <a:avLst/>
          </a:prstGeom>
          <a:noFill/>
          <a:ln w="9525">
            <a:noFill/>
            <a:miter lim="800000"/>
            <a:headEnd/>
            <a:tailEnd/>
          </a:ln>
        </p:spPr>
        <p:txBody>
          <a:bodyPr lIns="91440" tIns="0" rIns="0" bIns="0"/>
          <a:lstStyle/>
          <a:p>
            <a:pPr lvl="0"/>
            <a:r>
              <a:rPr lang="en-US" dirty="0"/>
              <a:t>Headline in Arial Bold 36pt</a:t>
            </a:r>
          </a:p>
        </p:txBody>
      </p:sp>
      <p:sp>
        <p:nvSpPr>
          <p:cNvPr id="6" name="Slide Number Placeholder 5"/>
          <p:cNvSpPr>
            <a:spLocks noGrp="1"/>
          </p:cNvSpPr>
          <p:nvPr>
            <p:ph type="sldNum" sz="quarter" idx="4"/>
          </p:nvPr>
        </p:nvSpPr>
        <p:spPr>
          <a:xfrm>
            <a:off x="10939549" y="6355217"/>
            <a:ext cx="1252451" cy="304800"/>
          </a:xfrm>
          <a:prstGeom prst="rect">
            <a:avLst/>
          </a:prstGeom>
          <a:noFill/>
        </p:spPr>
        <p:txBody>
          <a:bodyPr vert="horz" lIns="91440" tIns="45720" rIns="91440" bIns="45720" rtlCol="0" anchor="ctr"/>
          <a:lstStyle>
            <a:lvl1pPr algn="ctr" fontAlgn="auto">
              <a:spcBef>
                <a:spcPts val="0"/>
              </a:spcBef>
              <a:spcAft>
                <a:spcPts val="0"/>
              </a:spcAft>
              <a:defRPr sz="1050" b="0">
                <a:ln>
                  <a:noFill/>
                </a:ln>
                <a:solidFill>
                  <a:srgbClr val="5F5F5F"/>
                </a:solidFill>
                <a:latin typeface="+mn-lt"/>
                <a:cs typeface="+mn-cs"/>
              </a:defRPr>
            </a:lvl1pPr>
          </a:lstStyle>
          <a:p>
            <a:pPr>
              <a:defRPr/>
            </a:pPr>
            <a:fld id="{B8C3CD40-D32D-4A66-9ED6-B023972553E0}" type="slidenum">
              <a:rPr lang="en-US" smtClean="0"/>
              <a:pPr>
                <a:defRPr/>
              </a:pPr>
              <a:t>‹#›</a:t>
            </a:fld>
            <a:endParaRPr lang="en-US" dirty="0"/>
          </a:p>
        </p:txBody>
      </p:sp>
    </p:spTree>
    <p:extLst>
      <p:ext uri="{BB962C8B-B14F-4D97-AF65-F5344CB8AC3E}">
        <p14:creationId xmlns:p14="http://schemas.microsoft.com/office/powerpoint/2010/main" val="390621460"/>
      </p:ext>
    </p:extLst>
  </p:cSld>
  <p:clrMapOvr>
    <a:masterClrMapping/>
  </p:clrMapOvr>
  <p:extLst mod="1">
    <p:ext uri="{DCECCB84-F9BA-43D5-87BE-67443E8EF086}">
      <p15:sldGuideLst xmlns:p15="http://schemas.microsoft.com/office/powerpoint/2012/main">
        <p15:guide id="1" orient="horz" pos="2160">
          <p15:clr>
            <a:srgbClr val="FBAE40"/>
          </p15:clr>
        </p15:guide>
        <p15:guide id="2" pos="2880">
          <p15:clr>
            <a:srgbClr val="FBAE40"/>
          </p15:clr>
        </p15:guide>
        <p15:guide id="3" orient="horz" pos="96">
          <p15:clr>
            <a:srgbClr val="FBAE40"/>
          </p15:clr>
        </p15:guide>
        <p15:guide id="4" pos="216">
          <p15:clr>
            <a:srgbClr val="FBAE40"/>
          </p15:clr>
        </p15:guide>
        <p15:guide id="5" orient="horz" pos="110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Content (bullet title)">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buClr>
                <a:srgbClr val="EF4142"/>
              </a:buClr>
              <a:buFont typeface="Wingdings" charset="2"/>
              <a:buChar char="§"/>
              <a:defRPr>
                <a:solidFill>
                  <a:schemeClr val="tx1"/>
                </a:solidFill>
                <a:latin typeface="Arial" pitchFamily="34" charset="0"/>
                <a:cs typeface="Arial" pitchFamily="34" charset="0"/>
              </a:defRPr>
            </a:lvl1pPr>
            <a:lvl2pPr>
              <a:buClr>
                <a:srgbClr val="EF4142"/>
              </a:buClr>
              <a:defRPr>
                <a:solidFill>
                  <a:srgbClr val="595959"/>
                </a:solidFill>
                <a:latin typeface="Arial" pitchFamily="34" charset="0"/>
                <a:cs typeface="Arial" pitchFamily="34" charset="0"/>
              </a:defRPr>
            </a:lvl2pPr>
            <a:lvl3pPr>
              <a:buClr>
                <a:srgbClr val="EF4142"/>
              </a:buClr>
              <a:buFont typeface="Wingdings" charset="2"/>
              <a:buChar char="§"/>
              <a:defRPr>
                <a:solidFill>
                  <a:srgbClr val="595959"/>
                </a:solidFill>
                <a:latin typeface="Arial" pitchFamily="34" charset="0"/>
                <a:cs typeface="Arial" pitchFamily="34" charset="0"/>
              </a:defRPr>
            </a:lvl3pPr>
            <a:lvl4pPr>
              <a:buClr>
                <a:srgbClr val="EF4142"/>
              </a:buClr>
              <a:defRPr>
                <a:solidFill>
                  <a:srgbClr val="595959"/>
                </a:solidFill>
                <a:latin typeface="Arial" pitchFamily="34" charset="0"/>
                <a:cs typeface="Arial" pitchFamily="34" charset="0"/>
              </a:defRPr>
            </a:lvl4pPr>
            <a:lvl5pPr>
              <a:buClr>
                <a:srgbClr val="EF4142"/>
              </a:buClr>
              <a:defRPr>
                <a:solidFill>
                  <a:srgbClr val="595959"/>
                </a:solidFill>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Placeholder 1"/>
          <p:cNvSpPr>
            <a:spLocks noGrp="1"/>
          </p:cNvSpPr>
          <p:nvPr>
            <p:ph type="title"/>
          </p:nvPr>
        </p:nvSpPr>
        <p:spPr bwMode="auto">
          <a:xfrm>
            <a:off x="314772" y="537324"/>
            <a:ext cx="11414960" cy="897252"/>
          </a:xfrm>
          <a:prstGeom prst="rect">
            <a:avLst/>
          </a:prstGeom>
          <a:noFill/>
          <a:ln w="9525">
            <a:noFill/>
            <a:miter lim="800000"/>
            <a:headEnd/>
            <a:tailEnd/>
          </a:ln>
        </p:spPr>
        <p:txBody>
          <a:bodyPr/>
          <a:lstStyle/>
          <a:p>
            <a:pPr lvl="0"/>
            <a:r>
              <a:rPr lang="en-US"/>
              <a:t>Click to edit Master title style</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Slide Number Placeholder 5"/>
          <p:cNvSpPr>
            <a:spLocks noGrp="1"/>
          </p:cNvSpPr>
          <p:nvPr>
            <p:ph type="sldNum" sz="quarter" idx="11"/>
          </p:nvPr>
        </p:nvSpPr>
        <p:spPr/>
        <p:txBody>
          <a:bodyPr/>
          <a:lstStyle>
            <a:lvl1pPr>
              <a:defRPr/>
            </a:lvl1pPr>
          </a:lstStyle>
          <a:p>
            <a:pPr>
              <a:defRPr/>
            </a:pPr>
            <a:fld id="{E62A3572-4079-43A9-BCE0-477ECCB5662A}" type="slidenum">
              <a:rPr lang="en-US"/>
              <a:pPr>
                <a:defRPr/>
              </a:pPr>
              <a:t>‹#›</a:t>
            </a:fld>
            <a:endParaRPr lang="en-US" dirty="0"/>
          </a:p>
        </p:txBody>
      </p:sp>
    </p:spTree>
    <p:extLst>
      <p:ext uri="{BB962C8B-B14F-4D97-AF65-F5344CB8AC3E}">
        <p14:creationId xmlns:p14="http://schemas.microsoft.com/office/powerpoint/2010/main" val="483545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Title Slide">
    <p:bg>
      <p:bgPr>
        <a:solidFill>
          <a:schemeClr val="bg1"/>
        </a:solidFill>
        <a:effectLst/>
      </p:bgPr>
    </p:bg>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163656" y="2233557"/>
            <a:ext cx="10817755" cy="1509310"/>
          </a:xfrm>
        </p:spPr>
        <p:txBody>
          <a:bodyPr lIns="0" tIns="0" rIns="0" bIns="0" anchor="b">
            <a:normAutofit/>
          </a:bodyPr>
          <a:lstStyle>
            <a:lvl1pPr>
              <a:defRPr sz="3600" baseline="0">
                <a:solidFill>
                  <a:srgbClr val="355F9A"/>
                </a:solidFill>
                <a:latin typeface="Arial" pitchFamily="34" charset="0"/>
                <a:cs typeface="Arial" pitchFamily="34" charset="0"/>
              </a:defRPr>
            </a:lvl1pPr>
          </a:lstStyle>
          <a:p>
            <a:r>
              <a:rPr lang="en-US" dirty="0"/>
              <a:t>PRESENTATION TITLE </a:t>
            </a:r>
            <a:br>
              <a:rPr lang="en-US" dirty="0"/>
            </a:br>
            <a:r>
              <a:rPr lang="en-US" dirty="0"/>
              <a:t>IN ARIAL BOLD 36/40PT</a:t>
            </a:r>
          </a:p>
        </p:txBody>
      </p:sp>
      <p:sp>
        <p:nvSpPr>
          <p:cNvPr id="8" name="Text Placeholder 9"/>
          <p:cNvSpPr>
            <a:spLocks noGrp="1"/>
          </p:cNvSpPr>
          <p:nvPr>
            <p:ph type="body" sz="quarter" idx="12" hasCustomPrompt="1"/>
          </p:nvPr>
        </p:nvSpPr>
        <p:spPr>
          <a:xfrm>
            <a:off x="1163656" y="3817683"/>
            <a:ext cx="8166880" cy="374217"/>
          </a:xfrm>
        </p:spPr>
        <p:txBody>
          <a:bodyPr lIns="0" tIns="0" rIns="0" bIns="0"/>
          <a:lstStyle>
            <a:lvl1pPr marL="0" indent="0">
              <a:lnSpc>
                <a:spcPts val="2400"/>
              </a:lnSpc>
              <a:spcBef>
                <a:spcPts val="0"/>
              </a:spcBef>
              <a:buNone/>
              <a:defRPr sz="2000" b="1">
                <a:solidFill>
                  <a:schemeClr val="tx1">
                    <a:lumMod val="50000"/>
                    <a:lumOff val="50000"/>
                  </a:schemeClr>
                </a:solidFill>
              </a:defRPr>
            </a:lvl1pPr>
            <a:lvl2pPr marL="287337" indent="0">
              <a:buNone/>
              <a:defRPr b="1"/>
            </a:lvl2pPr>
            <a:lvl3pPr marL="574675" indent="0">
              <a:buNone/>
              <a:defRPr b="1"/>
            </a:lvl3pPr>
            <a:lvl4pPr marL="912812" indent="0">
              <a:buNone/>
              <a:defRPr b="1"/>
            </a:lvl4pPr>
            <a:lvl5pPr marL="1200150" indent="0">
              <a:buNone/>
              <a:defRPr b="1"/>
            </a:lvl5pPr>
          </a:lstStyle>
          <a:p>
            <a:r>
              <a:rPr lang="en-US" dirty="0"/>
              <a:t>Subtitle goes here in Arial Regular 16/20pt</a:t>
            </a:r>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8395" y="4573645"/>
            <a:ext cx="5608288" cy="2282679"/>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63657" y="1561530"/>
            <a:ext cx="2862532" cy="672192"/>
          </a:xfrm>
          <a:prstGeom prst="rect">
            <a:avLst/>
          </a:prstGeom>
        </p:spPr>
      </p:pic>
      <p:sp>
        <p:nvSpPr>
          <p:cNvPr id="11" name="Date Placeholder 3"/>
          <p:cNvSpPr>
            <a:spLocks noGrp="1"/>
          </p:cNvSpPr>
          <p:nvPr>
            <p:ph type="dt" sz="half" idx="10"/>
          </p:nvPr>
        </p:nvSpPr>
        <p:spPr>
          <a:xfrm>
            <a:off x="1163656" y="5109640"/>
            <a:ext cx="2804285" cy="2286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defRPr lang="en-US" sz="1400" smtClean="0">
                <a:solidFill>
                  <a:srgbClr val="78797B"/>
                </a:solidFill>
                <a:latin typeface="Arial" pitchFamily="34" charset="0"/>
                <a:cs typeface="Arial" pitchFamily="34" charset="0"/>
              </a:defRPr>
            </a:lvl1pPr>
          </a:lstStyle>
          <a:p>
            <a:pPr>
              <a:spcBef>
                <a:spcPts val="1500"/>
              </a:spcBef>
              <a:buClr>
                <a:srgbClr val="355F9A"/>
              </a:buClr>
            </a:pPr>
            <a:endParaRPr lang="en-US" dirty="0"/>
          </a:p>
        </p:txBody>
      </p:sp>
      <p:pic>
        <p:nvPicPr>
          <p:cNvPr id="3" name="Picture 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59731" y="6331297"/>
            <a:ext cx="4487253" cy="251835"/>
          </a:xfrm>
          <a:prstGeom prst="rect">
            <a:avLst/>
          </a:prstGeom>
        </p:spPr>
      </p:pic>
      <p:sp>
        <p:nvSpPr>
          <p:cNvPr id="10" name="Text Placeholder 9"/>
          <p:cNvSpPr>
            <a:spLocks noGrp="1"/>
          </p:cNvSpPr>
          <p:nvPr>
            <p:ph type="body" sz="quarter" idx="13" hasCustomPrompt="1"/>
          </p:nvPr>
        </p:nvSpPr>
        <p:spPr>
          <a:xfrm>
            <a:off x="1163656" y="4269596"/>
            <a:ext cx="8166880" cy="341572"/>
          </a:xfrm>
        </p:spPr>
        <p:txBody>
          <a:bodyPr lIns="0" tIns="0" rIns="0" bIns="0"/>
          <a:lstStyle>
            <a:lvl1pPr marL="0" indent="0">
              <a:buNone/>
              <a:defRPr>
                <a:solidFill>
                  <a:schemeClr val="tx1">
                    <a:lumMod val="50000"/>
                    <a:lumOff val="50000"/>
                  </a:schemeClr>
                </a:solidFill>
              </a:defRPr>
            </a:lvl1pPr>
          </a:lstStyle>
          <a:p>
            <a:pPr lvl="0"/>
            <a:r>
              <a:rPr lang="en-US" dirty="0"/>
              <a:t>Presenter Name(s) go here in Arial Regular 18pt</a:t>
            </a:r>
          </a:p>
        </p:txBody>
      </p:sp>
      <p:sp>
        <p:nvSpPr>
          <p:cNvPr id="12" name="Text Placeholder 9"/>
          <p:cNvSpPr>
            <a:spLocks noGrp="1"/>
          </p:cNvSpPr>
          <p:nvPr>
            <p:ph type="body" sz="quarter" idx="14" hasCustomPrompt="1"/>
          </p:nvPr>
        </p:nvSpPr>
        <p:spPr>
          <a:xfrm>
            <a:off x="1163656" y="433131"/>
            <a:ext cx="8166880" cy="374217"/>
          </a:xfrm>
        </p:spPr>
        <p:txBody>
          <a:bodyPr lIns="0" tIns="0" rIns="0" bIns="0"/>
          <a:lstStyle>
            <a:lvl1pPr marL="0" indent="0">
              <a:lnSpc>
                <a:spcPts val="2400"/>
              </a:lnSpc>
              <a:spcBef>
                <a:spcPts val="0"/>
              </a:spcBef>
              <a:buNone/>
              <a:defRPr sz="2000" b="1" baseline="0">
                <a:solidFill>
                  <a:schemeClr val="tx1">
                    <a:lumMod val="50000"/>
                    <a:lumOff val="50000"/>
                  </a:schemeClr>
                </a:solidFill>
              </a:defRPr>
            </a:lvl1pPr>
            <a:lvl2pPr marL="287337" indent="0">
              <a:buNone/>
              <a:defRPr b="1"/>
            </a:lvl2pPr>
            <a:lvl3pPr marL="574675" indent="0">
              <a:buNone/>
              <a:defRPr b="1"/>
            </a:lvl3pPr>
            <a:lvl4pPr marL="912812" indent="0">
              <a:buNone/>
              <a:defRPr b="1"/>
            </a:lvl4pPr>
            <a:lvl5pPr marL="1200150" indent="0">
              <a:buNone/>
              <a:defRPr b="1"/>
            </a:lvl5pPr>
          </a:lstStyle>
          <a:p>
            <a:r>
              <a:rPr lang="en-US" dirty="0"/>
              <a:t>Event Name goes here in Arial Regular 16/20pt</a:t>
            </a:r>
          </a:p>
        </p:txBody>
      </p:sp>
      <p:sp>
        <p:nvSpPr>
          <p:cNvPr id="14" name="Date Placeholder 3"/>
          <p:cNvSpPr txBox="1">
            <a:spLocks/>
          </p:cNvSpPr>
          <p:nvPr userDrawn="1"/>
        </p:nvSpPr>
        <p:spPr>
          <a:xfrm>
            <a:off x="141874" y="6707728"/>
            <a:ext cx="6619145" cy="13086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defPPr>
              <a:defRPr lang="en-US"/>
            </a:defPPr>
            <a:lvl1pPr algn="l" rtl="0" fontAlgn="base">
              <a:spcBef>
                <a:spcPct val="0"/>
              </a:spcBef>
              <a:spcAft>
                <a:spcPct val="0"/>
              </a:spcAft>
              <a:defRPr lang="en-US" sz="1400" kern="1200" smtClean="0">
                <a:solidFill>
                  <a:srgbClr val="78797B"/>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ts val="1500"/>
              </a:spcBef>
              <a:buClr>
                <a:srgbClr val="355F9A"/>
              </a:buClr>
              <a:buFont typeface="Wingdings" pitchFamily="2" charset="2"/>
              <a:buNone/>
            </a:pPr>
            <a:r>
              <a:rPr lang="en-US" sz="700" dirty="0"/>
              <a:t>Copyright 2017 by Financial</a:t>
            </a:r>
            <a:r>
              <a:rPr lang="en-US" sz="700" baseline="0" dirty="0"/>
              <a:t> Accounting Foundation, Norwalk CT.  For non-commercial, educational/academic purposes only.</a:t>
            </a:r>
            <a:endParaRPr lang="en-US" sz="700" dirty="0"/>
          </a:p>
        </p:txBody>
      </p:sp>
      <p:sp>
        <p:nvSpPr>
          <p:cNvPr id="4" name="TextBox 3"/>
          <p:cNvSpPr txBox="1"/>
          <p:nvPr userDrawn="1"/>
        </p:nvSpPr>
        <p:spPr>
          <a:xfrm>
            <a:off x="1158752" y="5367968"/>
            <a:ext cx="5730240" cy="274320"/>
          </a:xfrm>
          <a:prstGeom prst="rect">
            <a:avLst/>
          </a:prstGeom>
          <a:noFill/>
        </p:spPr>
        <p:txBody>
          <a:bodyPr wrap="none" lIns="0" tIns="0" rIns="0" bIns="0" rtlCol="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 i="0" kern="1200" dirty="0">
                <a:solidFill>
                  <a:srgbClr val="7F7F7F"/>
                </a:solidFill>
                <a:effectLst/>
                <a:latin typeface="Arial" charset="0"/>
                <a:ea typeface="+mn-ea"/>
                <a:cs typeface="+mn-cs"/>
              </a:rPr>
              <a:t>The views expressed in this presentation are those of</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800" i="0" kern="1200" dirty="0">
                <a:solidFill>
                  <a:srgbClr val="7F7F7F"/>
                </a:solidFill>
                <a:effectLst/>
                <a:latin typeface="Arial" charset="0"/>
                <a:ea typeface="+mn-ea"/>
                <a:cs typeface="+mn-cs"/>
              </a:rPr>
              <a:t>Official positions of the GASB are reached only after extensive due process and deliberations.</a:t>
            </a:r>
          </a:p>
        </p:txBody>
      </p:sp>
      <p:sp>
        <p:nvSpPr>
          <p:cNvPr id="18" name="Text Placeholder 9"/>
          <p:cNvSpPr>
            <a:spLocks noGrp="1"/>
          </p:cNvSpPr>
          <p:nvPr>
            <p:ph type="body" sz="quarter" idx="15" hasCustomPrompt="1"/>
          </p:nvPr>
        </p:nvSpPr>
        <p:spPr>
          <a:xfrm>
            <a:off x="4414016" y="5367968"/>
            <a:ext cx="5608320" cy="137160"/>
          </a:xfrm>
        </p:spPr>
        <p:txBody>
          <a:bodyPr lIns="0" tIns="0" rIns="0" bIns="0"/>
          <a:lstStyle>
            <a:lvl1pPr marL="0" indent="0">
              <a:buNone/>
              <a:defRPr sz="800">
                <a:solidFill>
                  <a:schemeClr val="tx1">
                    <a:lumMod val="50000"/>
                    <a:lumOff val="50000"/>
                  </a:schemeClr>
                </a:solidFill>
              </a:defRPr>
            </a:lvl1pPr>
          </a:lstStyle>
          <a:p>
            <a:pPr lvl="0"/>
            <a:r>
              <a:rPr lang="en-US" dirty="0"/>
              <a:t>[Mr./Ms. Name]</a:t>
            </a:r>
          </a:p>
        </p:txBody>
      </p:sp>
    </p:spTree>
    <p:extLst>
      <p:ext uri="{BB962C8B-B14F-4D97-AF65-F5344CB8AC3E}">
        <p14:creationId xmlns:p14="http://schemas.microsoft.com/office/powerpoint/2010/main" val="272903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D40C13-267B-484B-A582-0F175B52A169}" type="datetime1">
              <a:rPr lang="en-US" smtClean="0"/>
              <a:t>3/13/2018</a:t>
            </a:fld>
            <a:endParaRPr lang="en-US" dirty="0"/>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B678A430-2B5E-9C4F-A94E-0139B75F11B5}" type="slidenum">
              <a:rPr lang="en-US" smtClean="0"/>
              <a:pPr/>
              <a:t>‹#›</a:t>
            </a:fld>
            <a:endParaRPr lang="en-US" dirty="0"/>
          </a:p>
        </p:txBody>
      </p:sp>
    </p:spTree>
    <p:extLst>
      <p:ext uri="{BB962C8B-B14F-4D97-AF65-F5344CB8AC3E}">
        <p14:creationId xmlns:p14="http://schemas.microsoft.com/office/powerpoint/2010/main" val="3013560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2" name="Picture 2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976239" y="5275620"/>
            <a:ext cx="4211567" cy="1582381"/>
          </a:xfrm>
          <a:prstGeom prst="rect">
            <a:avLst/>
          </a:prstGeom>
        </p:spPr>
      </p:pic>
      <p:sp>
        <p:nvSpPr>
          <p:cNvPr id="1026" name="Title Placeholder 1"/>
          <p:cNvSpPr>
            <a:spLocks noGrp="1"/>
          </p:cNvSpPr>
          <p:nvPr>
            <p:ph type="title"/>
          </p:nvPr>
        </p:nvSpPr>
        <p:spPr bwMode="auto">
          <a:xfrm>
            <a:off x="314773" y="537323"/>
            <a:ext cx="11877228" cy="89554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Headline in Arial Bold 36/40pt</a:t>
            </a:r>
          </a:p>
        </p:txBody>
      </p:sp>
      <p:sp>
        <p:nvSpPr>
          <p:cNvPr id="1027" name="Text Placeholder 2"/>
          <p:cNvSpPr>
            <a:spLocks noGrp="1"/>
          </p:cNvSpPr>
          <p:nvPr>
            <p:ph type="body" idx="1"/>
          </p:nvPr>
        </p:nvSpPr>
        <p:spPr bwMode="auto">
          <a:xfrm>
            <a:off x="323721" y="1652678"/>
            <a:ext cx="11415183" cy="44621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First level, Arial Regular 24pt</a:t>
            </a:r>
          </a:p>
          <a:p>
            <a:pPr lvl="1"/>
            <a:r>
              <a:rPr lang="en-US" dirty="0"/>
              <a:t>Second level, Arial Regular 22pt</a:t>
            </a:r>
          </a:p>
          <a:p>
            <a:pPr lvl="2"/>
            <a:r>
              <a:rPr lang="en-US" dirty="0"/>
              <a:t>Third level, Arial </a:t>
            </a:r>
            <a:r>
              <a:rPr lang="en-US" dirty="0" err="1"/>
              <a:t>Reglar</a:t>
            </a:r>
            <a:r>
              <a:rPr lang="en-US" dirty="0"/>
              <a:t> 18pt</a:t>
            </a:r>
          </a:p>
          <a:p>
            <a:pPr lvl="3"/>
            <a:r>
              <a:rPr lang="en-US" dirty="0"/>
              <a:t>Fourth level, Arial </a:t>
            </a:r>
            <a:r>
              <a:rPr lang="en-US" dirty="0" err="1"/>
              <a:t>Reglar</a:t>
            </a:r>
            <a:r>
              <a:rPr lang="en-US" dirty="0"/>
              <a:t> 18pt</a:t>
            </a:r>
          </a:p>
          <a:p>
            <a:pPr lvl="4"/>
            <a:r>
              <a:rPr lang="en-US" dirty="0"/>
              <a:t>Fifth level, Arial </a:t>
            </a:r>
            <a:r>
              <a:rPr lang="en-US" dirty="0" err="1"/>
              <a:t>Reglar</a:t>
            </a:r>
            <a:r>
              <a:rPr lang="en-US" dirty="0"/>
              <a:t> 18pt</a:t>
            </a:r>
          </a:p>
        </p:txBody>
      </p:sp>
      <p:sp>
        <p:nvSpPr>
          <p:cNvPr id="23" name="Slide Number Placeholder 5"/>
          <p:cNvSpPr>
            <a:spLocks noGrp="1"/>
          </p:cNvSpPr>
          <p:nvPr>
            <p:ph type="sldNum" sz="quarter" idx="4"/>
          </p:nvPr>
        </p:nvSpPr>
        <p:spPr>
          <a:xfrm>
            <a:off x="10939549" y="6355217"/>
            <a:ext cx="1252451" cy="304800"/>
          </a:xfrm>
          <a:prstGeom prst="rect">
            <a:avLst/>
          </a:prstGeom>
          <a:noFill/>
        </p:spPr>
        <p:txBody>
          <a:bodyPr vert="horz" lIns="91440" tIns="45720" rIns="91440" bIns="45720" rtlCol="0" anchor="ctr"/>
          <a:lstStyle>
            <a:lvl1pPr algn="ctr" fontAlgn="auto">
              <a:spcBef>
                <a:spcPts val="0"/>
              </a:spcBef>
              <a:spcAft>
                <a:spcPts val="0"/>
              </a:spcAft>
              <a:defRPr sz="1050" b="0">
                <a:ln>
                  <a:noFill/>
                </a:ln>
                <a:solidFill>
                  <a:srgbClr val="5F5F5F"/>
                </a:solidFill>
                <a:latin typeface="+mn-lt"/>
                <a:cs typeface="+mn-cs"/>
              </a:defRPr>
            </a:lvl1pPr>
          </a:lstStyle>
          <a:p>
            <a:fld id="{F9D544FA-073F-4A69-8689-A0E2531F6203}" type="slidenum">
              <a:rPr lang="en-US" smtClean="0"/>
              <a:t>‹#›</a:t>
            </a:fld>
            <a:endParaRPr lang="en-US"/>
          </a:p>
        </p:txBody>
      </p:sp>
      <p:pic>
        <p:nvPicPr>
          <p:cNvPr id="17" name="Picture 16"/>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63025" y="6335065"/>
            <a:ext cx="4352088" cy="250143"/>
          </a:xfrm>
          <a:prstGeom prst="rect">
            <a:avLst/>
          </a:prstGeom>
        </p:spPr>
      </p:pic>
      <p:sp>
        <p:nvSpPr>
          <p:cNvPr id="9" name="Date Placeholder 3"/>
          <p:cNvSpPr txBox="1">
            <a:spLocks/>
          </p:cNvSpPr>
          <p:nvPr/>
        </p:nvSpPr>
        <p:spPr>
          <a:xfrm>
            <a:off x="141874" y="6707728"/>
            <a:ext cx="6619145" cy="13086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defPPr>
              <a:defRPr lang="en-US"/>
            </a:defPPr>
            <a:lvl1pPr algn="l" rtl="0" fontAlgn="base">
              <a:spcBef>
                <a:spcPct val="0"/>
              </a:spcBef>
              <a:spcAft>
                <a:spcPct val="0"/>
              </a:spcAft>
              <a:defRPr lang="en-US" sz="1400" kern="1200" smtClean="0">
                <a:solidFill>
                  <a:srgbClr val="78797B"/>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ts val="1500"/>
              </a:spcBef>
              <a:buClr>
                <a:srgbClr val="355F9A"/>
              </a:buClr>
              <a:buFont typeface="Wingdings" pitchFamily="2" charset="2"/>
              <a:buNone/>
            </a:pPr>
            <a:r>
              <a:rPr lang="en-US" sz="700" dirty="0"/>
              <a:t>Copyright 2017 by Financial</a:t>
            </a:r>
            <a:r>
              <a:rPr lang="en-US" sz="700" baseline="0" dirty="0"/>
              <a:t> Accounting Foundation, Norwalk CT.  For non-commercial, educational/academic purposes only.</a:t>
            </a:r>
            <a:endParaRPr lang="en-US" sz="700" dirty="0"/>
          </a:p>
        </p:txBody>
      </p:sp>
    </p:spTree>
    <p:extLst>
      <p:ext uri="{BB962C8B-B14F-4D97-AF65-F5344CB8AC3E}">
        <p14:creationId xmlns:p14="http://schemas.microsoft.com/office/powerpoint/2010/main" val="74024807"/>
      </p:ext>
    </p:extLst>
  </p:cSld>
  <p:clrMap bg1="lt1" tx1="dk1" bg2="lt2" tx2="dk2" accent1="accent1" accent2="accent2" accent3="accent3" accent4="accent4" accent5="accent5" accent6="accent6" hlink="hlink" folHlink="folHlink"/>
  <p:sldLayoutIdLst>
    <p:sldLayoutId id="2147483664" r:id="rId1"/>
    <p:sldLayoutId id="2147483666" r:id="rId2"/>
    <p:sldLayoutId id="2147483667" r:id="rId3"/>
    <p:sldLayoutId id="2147483668" r:id="rId4"/>
    <p:sldLayoutId id="2147483669" r:id="rId5"/>
    <p:sldLayoutId id="2147483670" r:id="rId6"/>
  </p:sldLayoutIdLst>
  <p:txStyles>
    <p:titleStyle>
      <a:lvl1pPr algn="l" rtl="0" eaLnBrk="1" fontAlgn="base" hangingPunct="1">
        <a:lnSpc>
          <a:spcPts val="3700"/>
        </a:lnSpc>
        <a:spcBef>
          <a:spcPct val="0"/>
        </a:spcBef>
        <a:spcAft>
          <a:spcPct val="0"/>
        </a:spcAft>
        <a:defRPr sz="3600" b="1" kern="1200">
          <a:solidFill>
            <a:srgbClr val="355F9A"/>
          </a:solidFill>
          <a:effectLst/>
          <a:latin typeface="Arial" charset="0"/>
          <a:ea typeface="Arial" charset="0"/>
          <a:cs typeface="Arial" charset="0"/>
        </a:defRPr>
      </a:lvl1pPr>
      <a:lvl2pPr algn="l" rtl="0" eaLnBrk="1" fontAlgn="base" hangingPunct="1">
        <a:lnSpc>
          <a:spcPts val="3500"/>
        </a:lnSpc>
        <a:spcBef>
          <a:spcPct val="0"/>
        </a:spcBef>
        <a:spcAft>
          <a:spcPct val="0"/>
        </a:spcAft>
        <a:defRPr sz="3400">
          <a:solidFill>
            <a:srgbClr val="32607E"/>
          </a:solidFill>
          <a:latin typeface="Arial" charset="0"/>
          <a:cs typeface="Arial" charset="0"/>
        </a:defRPr>
      </a:lvl2pPr>
      <a:lvl3pPr algn="l" rtl="0" eaLnBrk="1" fontAlgn="base" hangingPunct="1">
        <a:lnSpc>
          <a:spcPts val="3500"/>
        </a:lnSpc>
        <a:spcBef>
          <a:spcPct val="0"/>
        </a:spcBef>
        <a:spcAft>
          <a:spcPct val="0"/>
        </a:spcAft>
        <a:defRPr sz="3400">
          <a:solidFill>
            <a:srgbClr val="32607E"/>
          </a:solidFill>
          <a:latin typeface="Arial" charset="0"/>
          <a:cs typeface="Arial" charset="0"/>
        </a:defRPr>
      </a:lvl3pPr>
      <a:lvl4pPr algn="l" rtl="0" eaLnBrk="1" fontAlgn="base" hangingPunct="1">
        <a:lnSpc>
          <a:spcPts val="3500"/>
        </a:lnSpc>
        <a:spcBef>
          <a:spcPct val="0"/>
        </a:spcBef>
        <a:spcAft>
          <a:spcPct val="0"/>
        </a:spcAft>
        <a:defRPr sz="3400">
          <a:solidFill>
            <a:srgbClr val="32607E"/>
          </a:solidFill>
          <a:latin typeface="Arial" charset="0"/>
          <a:cs typeface="Arial" charset="0"/>
        </a:defRPr>
      </a:lvl4pPr>
      <a:lvl5pPr algn="l" rtl="0" eaLnBrk="1" fontAlgn="base" hangingPunct="1">
        <a:lnSpc>
          <a:spcPts val="3500"/>
        </a:lnSpc>
        <a:spcBef>
          <a:spcPct val="0"/>
        </a:spcBef>
        <a:spcAft>
          <a:spcPct val="0"/>
        </a:spcAft>
        <a:defRPr sz="3400">
          <a:solidFill>
            <a:srgbClr val="32607E"/>
          </a:solidFill>
          <a:latin typeface="Arial" charset="0"/>
          <a:cs typeface="Arial" charset="0"/>
        </a:defRPr>
      </a:lvl5pPr>
      <a:lvl6pPr marL="457200" algn="l" rtl="0" eaLnBrk="1" fontAlgn="base" hangingPunct="1">
        <a:spcBef>
          <a:spcPct val="0"/>
        </a:spcBef>
        <a:spcAft>
          <a:spcPct val="0"/>
        </a:spcAft>
        <a:defRPr sz="3600" b="1">
          <a:solidFill>
            <a:schemeClr val="tx1"/>
          </a:solidFill>
          <a:latin typeface="Arial" charset="0"/>
          <a:cs typeface="Arial" charset="0"/>
        </a:defRPr>
      </a:lvl6pPr>
      <a:lvl7pPr marL="914400" algn="l" rtl="0" eaLnBrk="1" fontAlgn="base" hangingPunct="1">
        <a:spcBef>
          <a:spcPct val="0"/>
        </a:spcBef>
        <a:spcAft>
          <a:spcPct val="0"/>
        </a:spcAft>
        <a:defRPr sz="3600" b="1">
          <a:solidFill>
            <a:schemeClr val="tx1"/>
          </a:solidFill>
          <a:latin typeface="Arial" charset="0"/>
          <a:cs typeface="Arial" charset="0"/>
        </a:defRPr>
      </a:lvl7pPr>
      <a:lvl8pPr marL="1371600" algn="l" rtl="0" eaLnBrk="1" fontAlgn="base" hangingPunct="1">
        <a:spcBef>
          <a:spcPct val="0"/>
        </a:spcBef>
        <a:spcAft>
          <a:spcPct val="0"/>
        </a:spcAft>
        <a:defRPr sz="3600" b="1">
          <a:solidFill>
            <a:schemeClr val="tx1"/>
          </a:solidFill>
          <a:latin typeface="Arial" charset="0"/>
          <a:cs typeface="Arial" charset="0"/>
        </a:defRPr>
      </a:lvl8pPr>
      <a:lvl9pPr marL="1828800" algn="l" rtl="0" eaLnBrk="1" fontAlgn="base" hangingPunct="1">
        <a:spcBef>
          <a:spcPct val="0"/>
        </a:spcBef>
        <a:spcAft>
          <a:spcPct val="0"/>
        </a:spcAft>
        <a:defRPr sz="3600" b="1">
          <a:solidFill>
            <a:schemeClr val="tx1"/>
          </a:solidFill>
          <a:latin typeface="Arial" charset="0"/>
          <a:cs typeface="Arial" charset="0"/>
        </a:defRPr>
      </a:lvl9pPr>
    </p:titleStyle>
    <p:bodyStyle>
      <a:lvl1pPr marL="287338" indent="-287338" algn="l" rtl="0" eaLnBrk="1" fontAlgn="base" hangingPunct="1">
        <a:lnSpc>
          <a:spcPct val="112000"/>
        </a:lnSpc>
        <a:spcBef>
          <a:spcPts val="1500"/>
        </a:spcBef>
        <a:spcAft>
          <a:spcPct val="0"/>
        </a:spcAft>
        <a:buClr>
          <a:srgbClr val="EF4142"/>
        </a:buClr>
        <a:buFont typeface="Wingdings" pitchFamily="2" charset="2"/>
        <a:buChar char="§"/>
        <a:defRPr sz="1800" kern="1200">
          <a:solidFill>
            <a:schemeClr val="tx1"/>
          </a:solidFill>
          <a:latin typeface="Arial" pitchFamily="34" charset="0"/>
          <a:ea typeface="+mn-ea"/>
          <a:cs typeface="Arial" pitchFamily="34" charset="0"/>
        </a:defRPr>
      </a:lvl1pPr>
      <a:lvl2pPr marL="574675" indent="-287338" algn="l" rtl="0" eaLnBrk="1" fontAlgn="base" hangingPunct="1">
        <a:lnSpc>
          <a:spcPct val="112000"/>
        </a:lnSpc>
        <a:spcBef>
          <a:spcPts val="400"/>
        </a:spcBef>
        <a:spcAft>
          <a:spcPct val="0"/>
        </a:spcAft>
        <a:buClr>
          <a:srgbClr val="EF4142"/>
        </a:buClr>
        <a:buFont typeface="Lucida Grande"/>
        <a:buChar char="-"/>
        <a:defRPr sz="1800" kern="1200">
          <a:solidFill>
            <a:srgbClr val="3D3D3D"/>
          </a:solidFill>
          <a:latin typeface="Arial" pitchFamily="34" charset="0"/>
          <a:ea typeface="+mn-ea"/>
          <a:cs typeface="Arial" pitchFamily="34" charset="0"/>
        </a:defRPr>
      </a:lvl2pPr>
      <a:lvl3pPr marL="860425" indent="-285750" algn="l" rtl="0" eaLnBrk="1" fontAlgn="base" hangingPunct="1">
        <a:lnSpc>
          <a:spcPct val="112000"/>
        </a:lnSpc>
        <a:spcBef>
          <a:spcPts val="300"/>
        </a:spcBef>
        <a:spcAft>
          <a:spcPct val="0"/>
        </a:spcAft>
        <a:buClr>
          <a:srgbClr val="EF4142"/>
        </a:buClr>
        <a:buFont typeface="Arial" pitchFamily="34" charset="0"/>
        <a:buChar char="•"/>
        <a:defRPr sz="1800" kern="1200">
          <a:solidFill>
            <a:srgbClr val="3D3D3D"/>
          </a:solidFill>
          <a:latin typeface="Arial" pitchFamily="34" charset="0"/>
          <a:ea typeface="+mn-ea"/>
          <a:cs typeface="Arial" pitchFamily="34" charset="0"/>
        </a:defRPr>
      </a:lvl3pPr>
      <a:lvl4pPr marL="1200150" indent="-287338" algn="l" rtl="0" eaLnBrk="1" fontAlgn="base" hangingPunct="1">
        <a:lnSpc>
          <a:spcPct val="112000"/>
        </a:lnSpc>
        <a:spcBef>
          <a:spcPts val="300"/>
        </a:spcBef>
        <a:spcAft>
          <a:spcPct val="0"/>
        </a:spcAft>
        <a:buClr>
          <a:srgbClr val="EF4142"/>
        </a:buClr>
        <a:buFont typeface="Courier New" pitchFamily="49" charset="0"/>
        <a:buChar char="o"/>
        <a:defRPr sz="1800" kern="1200">
          <a:solidFill>
            <a:srgbClr val="3D3D3D"/>
          </a:solidFill>
          <a:latin typeface="Arial" pitchFamily="34" charset="0"/>
          <a:ea typeface="+mn-ea"/>
          <a:cs typeface="Arial" pitchFamily="34" charset="0"/>
        </a:defRPr>
      </a:lvl4pPr>
      <a:lvl5pPr marL="1427163" indent="-227013" algn="l" rtl="0" eaLnBrk="1" fontAlgn="base" hangingPunct="1">
        <a:lnSpc>
          <a:spcPct val="112000"/>
        </a:lnSpc>
        <a:spcBef>
          <a:spcPts val="300"/>
        </a:spcBef>
        <a:spcAft>
          <a:spcPct val="0"/>
        </a:spcAft>
        <a:buClr>
          <a:srgbClr val="EF4142"/>
        </a:buClr>
        <a:buFont typeface="Arial" charset="0"/>
        <a:buChar char="»"/>
        <a:defRPr sz="1800" kern="1200">
          <a:solidFill>
            <a:srgbClr val="3D3D3D"/>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880">
          <p15:clr>
            <a:srgbClr val="F26B43"/>
          </p15:clr>
        </p15:guide>
        <p15:guide id="3" pos="216">
          <p15:clr>
            <a:srgbClr val="F26B43"/>
          </p15:clr>
        </p15:guide>
        <p15:guide id="4" pos="5544">
          <p15:clr>
            <a:srgbClr val="F26B43"/>
          </p15:clr>
        </p15:guide>
        <p15:guide id="5" orient="horz" pos="4128">
          <p15:clr>
            <a:srgbClr val="F26B43"/>
          </p15:clr>
        </p15:guide>
        <p15:guide id="6" pos="5468">
          <p15:clr>
            <a:srgbClr val="F26B43"/>
          </p15:clr>
        </p15:guide>
        <p15:guide id="7" orient="horz" pos="1104">
          <p15:clr>
            <a:srgbClr val="F26B43"/>
          </p15:clr>
        </p15:guide>
        <p15:guide id="8" orient="horz" pos="4009">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image" Target="../media/image12.emf"/><Relationship Id="rId4" Type="http://schemas.openxmlformats.org/officeDocument/2006/relationships/image" Target="../media/image11.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hyperlink" Target="http://www.gasb.org/"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19164" y="3721168"/>
            <a:ext cx="9740686" cy="1408274"/>
          </a:xfrm>
        </p:spPr>
        <p:txBody>
          <a:bodyPr vert="horz" wrap="square" lIns="91440" tIns="45720" rIns="91440" bIns="45720" numCol="1" anchor="b" anchorCtr="0" compatLnSpc="1">
            <a:prstTxWarp prst="textNoShape">
              <a:avLst/>
            </a:prstTxWarp>
            <a:normAutofit fontScale="90000"/>
          </a:bodyPr>
          <a:lstStyle/>
          <a:p>
            <a:br>
              <a:rPr lang="en-US" dirty="0">
                <a:latin typeface="Arial" pitchFamily="-64" charset="0"/>
                <a:ea typeface="ヒラギノ角ゴ Pro W3" pitchFamily="-64" charset="-128"/>
                <a:cs typeface="ヒラギノ角ゴ Pro W3" pitchFamily="-64" charset="-128"/>
              </a:rPr>
            </a:br>
            <a:br>
              <a:rPr lang="en-US" dirty="0">
                <a:latin typeface="Arial" pitchFamily="-64" charset="0"/>
                <a:ea typeface="ヒラギノ角ゴ Pro W3" pitchFamily="-64" charset="-128"/>
                <a:cs typeface="ヒラギノ角ゴ Pro W3" pitchFamily="-64" charset="-128"/>
              </a:rPr>
            </a:br>
            <a:br>
              <a:rPr lang="en-US" dirty="0">
                <a:latin typeface="Arial" pitchFamily="-64" charset="0"/>
                <a:ea typeface="ヒラギノ角ゴ Pro W3" pitchFamily="-64" charset="-128"/>
                <a:cs typeface="ヒラギノ角ゴ Pro W3" pitchFamily="-64" charset="-128"/>
              </a:rPr>
            </a:br>
            <a:br>
              <a:rPr lang="en-US" dirty="0">
                <a:latin typeface="Arial" pitchFamily="-64" charset="0"/>
                <a:ea typeface="ヒラギノ角ゴ Pro W3" pitchFamily="-64" charset="-128"/>
                <a:cs typeface="ヒラギノ角ゴ Pro W3" pitchFamily="-64" charset="-128"/>
              </a:rPr>
            </a:br>
            <a:r>
              <a:rPr lang="en-US" sz="4000" dirty="0">
                <a:latin typeface="Arial" pitchFamily="-64" charset="0"/>
                <a:ea typeface="ヒラギノ角ゴ Pro W3" pitchFamily="-64" charset="-128"/>
                <a:cs typeface="ヒラギノ角ゴ Pro W3" pitchFamily="-64" charset="-128"/>
              </a:rPr>
              <a:t>The Municipal Analysts Group of New York</a:t>
            </a:r>
            <a:br>
              <a:rPr lang="en-US" dirty="0">
                <a:latin typeface="Arial" pitchFamily="-64" charset="0"/>
                <a:ea typeface="ヒラギノ角ゴ Pro W3" pitchFamily="-64" charset="-128"/>
                <a:cs typeface="ヒラギノ角ゴ Pro W3" pitchFamily="-64" charset="-128"/>
              </a:rPr>
            </a:br>
            <a:br>
              <a:rPr lang="en-US" dirty="0">
                <a:latin typeface="Arial" pitchFamily="-64" charset="0"/>
                <a:ea typeface="ヒラギノ角ゴ Pro W3" pitchFamily="-64" charset="-128"/>
                <a:cs typeface="ヒラギノ角ゴ Pro W3" pitchFamily="-64" charset="-128"/>
              </a:rPr>
            </a:br>
            <a:r>
              <a:rPr lang="en-US" dirty="0">
                <a:latin typeface="Arial" pitchFamily="-64" charset="0"/>
                <a:ea typeface="ヒラギノ角ゴ Pro W3" pitchFamily="-64" charset="-128"/>
                <a:cs typeface="ヒラギノ角ゴ Pro W3" pitchFamily="-64" charset="-128"/>
              </a:rPr>
              <a:t>What’s New With the GASB and What Does It Mean for Municipal Credit?</a:t>
            </a:r>
            <a:br>
              <a:rPr lang="en-US" dirty="0">
                <a:latin typeface="Arial" pitchFamily="-64" charset="0"/>
                <a:ea typeface="ヒラギノ角ゴ Pro W3" pitchFamily="-64" charset="-128"/>
                <a:cs typeface="ヒラギノ角ゴ Pro W3" pitchFamily="-64" charset="-128"/>
              </a:rPr>
            </a:br>
            <a:endParaRPr dirty="0">
              <a:latin typeface="Arial" pitchFamily="-64" charset="0"/>
              <a:ea typeface="ヒラギノ角ゴ Pro W3" pitchFamily="-64" charset="-128"/>
              <a:cs typeface="ヒラギノ角ゴ Pro W3" pitchFamily="-64" charset="-128"/>
            </a:endParaRPr>
          </a:p>
        </p:txBody>
      </p:sp>
      <p:sp>
        <p:nvSpPr>
          <p:cNvPr id="5" name="Text Placeholder 4">
            <a:extLst>
              <a:ext uri="{FF2B5EF4-FFF2-40B4-BE49-F238E27FC236}">
                <a16:creationId xmlns:a16="http://schemas.microsoft.com/office/drawing/2014/main" id="{8BF2C0B8-DB6E-41DE-B202-62A21C8E9FCD}"/>
              </a:ext>
            </a:extLst>
          </p:cNvPr>
          <p:cNvSpPr>
            <a:spLocks noGrp="1"/>
          </p:cNvSpPr>
          <p:nvPr>
            <p:ph type="body" sz="quarter" idx="15"/>
          </p:nvPr>
        </p:nvSpPr>
        <p:spPr>
          <a:xfrm>
            <a:off x="3607193" y="5353298"/>
            <a:ext cx="5608320" cy="137160"/>
          </a:xfrm>
        </p:spPr>
        <p:txBody>
          <a:bodyPr/>
          <a:lstStyle/>
          <a:p>
            <a:r>
              <a:rPr lang="en-US" dirty="0"/>
              <a:t>Mr. Bean.</a:t>
            </a:r>
          </a:p>
        </p:txBody>
      </p:sp>
    </p:spTree>
    <p:extLst>
      <p:ext uri="{BB962C8B-B14F-4D97-AF65-F5344CB8AC3E}">
        <p14:creationId xmlns:p14="http://schemas.microsoft.com/office/powerpoint/2010/main" val="31695424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815390" y="350411"/>
            <a:ext cx="8561220" cy="897252"/>
          </a:xfrm>
        </p:spPr>
        <p:txBody>
          <a:bodyPr/>
          <a:lstStyle/>
          <a:p>
            <a:r>
              <a:rPr lang="en-US" dirty="0"/>
              <a:t>Changes in the NOL</a:t>
            </a:r>
          </a:p>
        </p:txBody>
      </p:sp>
      <p:sp>
        <p:nvSpPr>
          <p:cNvPr id="4" name="Slide Number Placeholder 3"/>
          <p:cNvSpPr>
            <a:spLocks noGrp="1"/>
          </p:cNvSpPr>
          <p:nvPr>
            <p:ph type="sldNum" sz="quarter" idx="11"/>
          </p:nvPr>
        </p:nvSpPr>
        <p:spPr/>
        <p:txBody>
          <a:bodyPr/>
          <a:lstStyle/>
          <a:p>
            <a:pPr>
              <a:defRPr/>
            </a:pPr>
            <a:fld id="{E62A3572-4079-43A9-BCE0-477ECCB5662A}" type="slidenum">
              <a:rPr lang="en-US" smtClean="0"/>
              <a:pPr>
                <a:defRPr/>
              </a:pPr>
              <a:t>10</a:t>
            </a:fld>
            <a:endParaRPr lang="en-US" dirty="0"/>
          </a:p>
        </p:txBody>
      </p:sp>
      <p:pic>
        <p:nvPicPr>
          <p:cNvPr id="2" name="Picture 1">
            <a:extLst>
              <a:ext uri="{FF2B5EF4-FFF2-40B4-BE49-F238E27FC236}">
                <a16:creationId xmlns:a16="http://schemas.microsoft.com/office/drawing/2014/main" id="{14B220D7-7B49-47AD-9720-D75A228E72E8}"/>
              </a:ext>
            </a:extLst>
          </p:cNvPr>
          <p:cNvPicPr>
            <a:picLocks noChangeAspect="1"/>
          </p:cNvPicPr>
          <p:nvPr/>
        </p:nvPicPr>
        <p:blipFill>
          <a:blip r:embed="rId3"/>
          <a:stretch>
            <a:fillRect/>
          </a:stretch>
        </p:blipFill>
        <p:spPr>
          <a:xfrm>
            <a:off x="1815391" y="1420586"/>
            <a:ext cx="7774171" cy="4016828"/>
          </a:xfrm>
          <a:prstGeom prst="rect">
            <a:avLst/>
          </a:prstGeom>
        </p:spPr>
      </p:pic>
      <p:sp>
        <p:nvSpPr>
          <p:cNvPr id="6" name="Rectangle: Rounded Corners 5">
            <a:extLst>
              <a:ext uri="{FF2B5EF4-FFF2-40B4-BE49-F238E27FC236}">
                <a16:creationId xmlns:a16="http://schemas.microsoft.com/office/drawing/2014/main" id="{568C0FAC-7E50-4978-A4F8-8ED648523B89}"/>
              </a:ext>
            </a:extLst>
          </p:cNvPr>
          <p:cNvSpPr/>
          <p:nvPr/>
        </p:nvSpPr>
        <p:spPr bwMode="auto">
          <a:xfrm>
            <a:off x="8441194" y="2298706"/>
            <a:ext cx="1287468" cy="442674"/>
          </a:xfrm>
          <a:prstGeom prst="roundRect">
            <a:avLst/>
          </a:prstGeom>
          <a:noFill/>
          <a:ln w="57150">
            <a:solidFill>
              <a:srgbClr val="00B050"/>
            </a:solidFill>
            <a:miter lim="800000"/>
            <a:headEnd/>
            <a:tailEnd/>
          </a:ln>
        </p:spPr>
        <p:txBody>
          <a:bodyPr wrap="square" rtlCol="0" anchor="ctr">
            <a:spAutoFit/>
          </a:bodyPr>
          <a:lstStyle/>
          <a:p>
            <a:pPr algn="ctr" fontAlgn="base">
              <a:spcBef>
                <a:spcPct val="0"/>
              </a:spcBef>
              <a:spcAft>
                <a:spcPct val="0"/>
              </a:spcAft>
            </a:pPr>
            <a:endParaRPr lang="en-US" sz="2000" dirty="0">
              <a:solidFill>
                <a:prstClr val="black"/>
              </a:solidFill>
              <a:latin typeface="Arial" charset="0"/>
              <a:cs typeface="Arial" charset="0"/>
            </a:endParaRPr>
          </a:p>
        </p:txBody>
      </p:sp>
      <p:sp>
        <p:nvSpPr>
          <p:cNvPr id="5" name="Arrow: Curved Left 4">
            <a:extLst>
              <a:ext uri="{FF2B5EF4-FFF2-40B4-BE49-F238E27FC236}">
                <a16:creationId xmlns:a16="http://schemas.microsoft.com/office/drawing/2014/main" id="{8809ED75-26B2-498F-AF9F-C68CDC290372}"/>
              </a:ext>
            </a:extLst>
          </p:cNvPr>
          <p:cNvSpPr/>
          <p:nvPr/>
        </p:nvSpPr>
        <p:spPr bwMode="auto">
          <a:xfrm>
            <a:off x="9869905" y="2522621"/>
            <a:ext cx="802106" cy="2933495"/>
          </a:xfrm>
          <a:prstGeom prst="curvedLeftArrow">
            <a:avLst/>
          </a:prstGeom>
          <a:solidFill>
            <a:srgbClr val="92D050"/>
          </a:solidFill>
          <a:ln w="9525">
            <a:solidFill>
              <a:srgbClr val="00B050"/>
            </a:solidFill>
            <a:miter lim="800000"/>
            <a:headEnd/>
            <a:tailEnd/>
          </a:ln>
        </p:spPr>
        <p:txBody>
          <a:bodyPr wrap="square" rtlCol="0" anchor="ctr">
            <a:spAutoFit/>
          </a:bodyPr>
          <a:lstStyle/>
          <a:p>
            <a:pPr algn="ctr" fontAlgn="base">
              <a:spcBef>
                <a:spcPct val="0"/>
              </a:spcBef>
              <a:spcAft>
                <a:spcPct val="0"/>
              </a:spcAft>
            </a:pPr>
            <a:endParaRPr lang="en-US" sz="2000" dirty="0">
              <a:solidFill>
                <a:prstClr val="black"/>
              </a:solidFill>
              <a:latin typeface="Arial" charset="0"/>
              <a:cs typeface="Arial" charset="0"/>
            </a:endParaRPr>
          </a:p>
        </p:txBody>
      </p:sp>
      <p:sp>
        <p:nvSpPr>
          <p:cNvPr id="8" name="Rectangle: Rounded Corners 7">
            <a:extLst>
              <a:ext uri="{FF2B5EF4-FFF2-40B4-BE49-F238E27FC236}">
                <a16:creationId xmlns:a16="http://schemas.microsoft.com/office/drawing/2014/main" id="{6FB8AA00-8118-4BBC-B95A-40E87E685A71}"/>
              </a:ext>
            </a:extLst>
          </p:cNvPr>
          <p:cNvSpPr/>
          <p:nvPr/>
        </p:nvSpPr>
        <p:spPr bwMode="auto">
          <a:xfrm>
            <a:off x="8441194" y="5013443"/>
            <a:ext cx="1287468" cy="442674"/>
          </a:xfrm>
          <a:prstGeom prst="roundRect">
            <a:avLst/>
          </a:prstGeom>
          <a:noFill/>
          <a:ln w="57150">
            <a:solidFill>
              <a:srgbClr val="00B050"/>
            </a:solidFill>
            <a:miter lim="800000"/>
            <a:headEnd/>
            <a:tailEnd/>
          </a:ln>
        </p:spPr>
        <p:txBody>
          <a:bodyPr wrap="square" rtlCol="0" anchor="ctr">
            <a:spAutoFit/>
          </a:bodyPr>
          <a:lstStyle/>
          <a:p>
            <a:pPr algn="ctr" fontAlgn="base">
              <a:spcBef>
                <a:spcPct val="0"/>
              </a:spcBef>
              <a:spcAft>
                <a:spcPct val="0"/>
              </a:spcAft>
            </a:pPr>
            <a:endParaRPr lang="en-US" sz="2000" dirty="0">
              <a:solidFill>
                <a:prstClr val="black"/>
              </a:solidFill>
              <a:latin typeface="Arial" charset="0"/>
              <a:cs typeface="Arial" charset="0"/>
            </a:endParaRPr>
          </a:p>
        </p:txBody>
      </p:sp>
    </p:spTree>
    <p:extLst>
      <p:ext uri="{BB962C8B-B14F-4D97-AF65-F5344CB8AC3E}">
        <p14:creationId xmlns:p14="http://schemas.microsoft.com/office/powerpoint/2010/main" val="2274951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up)">
                                      <p:cBhvr>
                                        <p:cTn id="12" dur="500"/>
                                        <p:tgtEl>
                                          <p:spTgt spid="5"/>
                                        </p:tgtEl>
                                      </p:cBhvr>
                                    </p:animEffect>
                                  </p:childTnLst>
                                </p:cTn>
                              </p:par>
                            </p:childTnLst>
                          </p:cTn>
                        </p:par>
                        <p:par>
                          <p:cTn id="13" fill="hold">
                            <p:stCondLst>
                              <p:cond delay="500"/>
                            </p:stCondLst>
                            <p:childTnLst>
                              <p:par>
                                <p:cTn id="14" presetID="22" presetClass="entr" presetSubtype="2"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right)">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815390" y="350411"/>
            <a:ext cx="8561220" cy="897252"/>
          </a:xfrm>
        </p:spPr>
        <p:txBody>
          <a:bodyPr/>
          <a:lstStyle/>
          <a:p>
            <a:r>
              <a:rPr lang="en-US" dirty="0"/>
              <a:t>Changes in the TOL</a:t>
            </a:r>
          </a:p>
        </p:txBody>
      </p:sp>
      <p:sp>
        <p:nvSpPr>
          <p:cNvPr id="4" name="Slide Number Placeholder 3"/>
          <p:cNvSpPr>
            <a:spLocks noGrp="1"/>
          </p:cNvSpPr>
          <p:nvPr>
            <p:ph type="sldNum" sz="quarter" idx="11"/>
          </p:nvPr>
        </p:nvSpPr>
        <p:spPr/>
        <p:txBody>
          <a:bodyPr/>
          <a:lstStyle/>
          <a:p>
            <a:pPr>
              <a:defRPr/>
            </a:pPr>
            <a:fld id="{E62A3572-4079-43A9-BCE0-477ECCB5662A}" type="slidenum">
              <a:rPr lang="en-US" smtClean="0"/>
              <a:pPr>
                <a:defRPr/>
              </a:pPr>
              <a:t>11</a:t>
            </a:fld>
            <a:endParaRPr lang="en-US" dirty="0"/>
          </a:p>
        </p:txBody>
      </p:sp>
      <p:pic>
        <p:nvPicPr>
          <p:cNvPr id="2" name="Picture 1">
            <a:extLst>
              <a:ext uri="{FF2B5EF4-FFF2-40B4-BE49-F238E27FC236}">
                <a16:creationId xmlns:a16="http://schemas.microsoft.com/office/drawing/2014/main" id="{E45503CE-D68A-4257-8AB4-6C1C87BA518F}"/>
              </a:ext>
            </a:extLst>
          </p:cNvPr>
          <p:cNvPicPr>
            <a:picLocks noChangeAspect="1"/>
          </p:cNvPicPr>
          <p:nvPr/>
        </p:nvPicPr>
        <p:blipFill>
          <a:blip r:embed="rId3"/>
          <a:stretch>
            <a:fillRect/>
          </a:stretch>
        </p:blipFill>
        <p:spPr>
          <a:xfrm>
            <a:off x="3118339" y="1458550"/>
            <a:ext cx="6547319" cy="4332651"/>
          </a:xfrm>
          <a:prstGeom prst="rect">
            <a:avLst/>
          </a:prstGeom>
        </p:spPr>
      </p:pic>
    </p:spTree>
    <p:extLst>
      <p:ext uri="{BB962C8B-B14F-4D97-AF65-F5344CB8AC3E}">
        <p14:creationId xmlns:p14="http://schemas.microsoft.com/office/powerpoint/2010/main" val="266186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16536" y="197983"/>
            <a:ext cx="8561220" cy="897252"/>
          </a:xfrm>
        </p:spPr>
        <p:txBody>
          <a:bodyPr/>
          <a:lstStyle/>
          <a:p>
            <a:r>
              <a:rPr lang="en-US" dirty="0"/>
              <a:t>Descriptive Information</a:t>
            </a:r>
          </a:p>
        </p:txBody>
      </p:sp>
      <p:sp>
        <p:nvSpPr>
          <p:cNvPr id="4" name="Slide Number Placeholder 3"/>
          <p:cNvSpPr>
            <a:spLocks noGrp="1"/>
          </p:cNvSpPr>
          <p:nvPr>
            <p:ph type="sldNum" sz="quarter" idx="11"/>
          </p:nvPr>
        </p:nvSpPr>
        <p:spPr/>
        <p:txBody>
          <a:bodyPr/>
          <a:lstStyle/>
          <a:p>
            <a:pPr>
              <a:defRPr/>
            </a:pPr>
            <a:fld id="{E62A3572-4079-43A9-BCE0-477ECCB5662A}" type="slidenum">
              <a:rPr lang="en-US" smtClean="0"/>
              <a:pPr>
                <a:defRPr/>
              </a:pPr>
              <a:t>12</a:t>
            </a:fld>
            <a:endParaRPr lang="en-US" dirty="0"/>
          </a:p>
        </p:txBody>
      </p:sp>
      <p:sp>
        <p:nvSpPr>
          <p:cNvPr id="9" name="Rectangle 8"/>
          <p:cNvSpPr/>
          <p:nvPr/>
        </p:nvSpPr>
        <p:spPr bwMode="auto">
          <a:xfrm>
            <a:off x="2809164" y="4386731"/>
            <a:ext cx="147852" cy="400110"/>
          </a:xfrm>
          <a:prstGeom prst="rect">
            <a:avLst/>
          </a:prstGeom>
          <a:solidFill>
            <a:schemeClr val="bg1"/>
          </a:solidFill>
          <a:ln w="9525">
            <a:noFill/>
            <a:miter lim="800000"/>
            <a:headEnd/>
            <a:tailEnd/>
          </a:ln>
        </p:spPr>
        <p:txBody>
          <a:bodyPr wrap="square" rtlCol="0" anchor="ctr">
            <a:spAutoFit/>
          </a:bodyPr>
          <a:lstStyle/>
          <a:p>
            <a:pPr algn="ctr" fontAlgn="base">
              <a:spcBef>
                <a:spcPct val="0"/>
              </a:spcBef>
              <a:spcAft>
                <a:spcPct val="0"/>
              </a:spcAft>
            </a:pPr>
            <a:endParaRPr lang="en-US" sz="2000" dirty="0">
              <a:solidFill>
                <a:prstClr val="black"/>
              </a:solidFill>
              <a:latin typeface="Arial" charset="0"/>
              <a:cs typeface="Arial" charset="0"/>
            </a:endParaRPr>
          </a:p>
        </p:txBody>
      </p:sp>
      <p:sp>
        <p:nvSpPr>
          <p:cNvPr id="10" name="Rectangle 9"/>
          <p:cNvSpPr/>
          <p:nvPr/>
        </p:nvSpPr>
        <p:spPr bwMode="auto">
          <a:xfrm>
            <a:off x="3125337" y="4689256"/>
            <a:ext cx="147852" cy="400110"/>
          </a:xfrm>
          <a:prstGeom prst="rect">
            <a:avLst/>
          </a:prstGeom>
          <a:solidFill>
            <a:schemeClr val="bg1"/>
          </a:solidFill>
          <a:ln w="9525">
            <a:noFill/>
            <a:miter lim="800000"/>
            <a:headEnd/>
            <a:tailEnd/>
          </a:ln>
        </p:spPr>
        <p:txBody>
          <a:bodyPr wrap="square" rtlCol="0" anchor="ctr">
            <a:spAutoFit/>
          </a:bodyPr>
          <a:lstStyle/>
          <a:p>
            <a:pPr algn="ctr" fontAlgn="base">
              <a:spcBef>
                <a:spcPct val="0"/>
              </a:spcBef>
              <a:spcAft>
                <a:spcPct val="0"/>
              </a:spcAft>
            </a:pPr>
            <a:endParaRPr lang="en-US" sz="2000" dirty="0">
              <a:solidFill>
                <a:prstClr val="black"/>
              </a:solidFill>
              <a:latin typeface="Arial" charset="0"/>
              <a:cs typeface="Arial" charset="0"/>
            </a:endParaRPr>
          </a:p>
        </p:txBody>
      </p:sp>
      <p:pic>
        <p:nvPicPr>
          <p:cNvPr id="7" name="Picture 6">
            <a:extLst>
              <a:ext uri="{FF2B5EF4-FFF2-40B4-BE49-F238E27FC236}">
                <a16:creationId xmlns:a16="http://schemas.microsoft.com/office/drawing/2014/main" id="{A410F06B-C9F0-4F7A-8CEE-5676924819DC}"/>
              </a:ext>
            </a:extLst>
          </p:cNvPr>
          <p:cNvPicPr>
            <a:picLocks noChangeAspect="1"/>
          </p:cNvPicPr>
          <p:nvPr/>
        </p:nvPicPr>
        <p:blipFill>
          <a:blip r:embed="rId3"/>
          <a:stretch>
            <a:fillRect/>
          </a:stretch>
        </p:blipFill>
        <p:spPr>
          <a:xfrm>
            <a:off x="3926744" y="1163021"/>
            <a:ext cx="5809613" cy="1091461"/>
          </a:xfrm>
          <a:prstGeom prst="rect">
            <a:avLst/>
          </a:prstGeom>
        </p:spPr>
      </p:pic>
      <p:cxnSp>
        <p:nvCxnSpPr>
          <p:cNvPr id="13" name="Straight Connector 12">
            <a:extLst>
              <a:ext uri="{FF2B5EF4-FFF2-40B4-BE49-F238E27FC236}">
                <a16:creationId xmlns:a16="http://schemas.microsoft.com/office/drawing/2014/main" id="{C6D805E5-6FBD-4652-AF4A-59A7A2484C92}"/>
              </a:ext>
            </a:extLst>
          </p:cNvPr>
          <p:cNvCxnSpPr/>
          <p:nvPr/>
        </p:nvCxnSpPr>
        <p:spPr>
          <a:xfrm>
            <a:off x="2079171" y="2503715"/>
            <a:ext cx="8119160" cy="0"/>
          </a:xfrm>
          <a:prstGeom prst="line">
            <a:avLst/>
          </a:prstGeom>
        </p:spPr>
        <p:style>
          <a:lnRef idx="3">
            <a:schemeClr val="accent3"/>
          </a:lnRef>
          <a:fillRef idx="0">
            <a:schemeClr val="accent3"/>
          </a:fillRef>
          <a:effectRef idx="2">
            <a:schemeClr val="accent3"/>
          </a:effectRef>
          <a:fontRef idx="minor">
            <a:schemeClr val="tx1"/>
          </a:fontRef>
        </p:style>
      </p:cxnSp>
      <p:pic>
        <p:nvPicPr>
          <p:cNvPr id="14" name="Picture 13">
            <a:extLst>
              <a:ext uri="{FF2B5EF4-FFF2-40B4-BE49-F238E27FC236}">
                <a16:creationId xmlns:a16="http://schemas.microsoft.com/office/drawing/2014/main" id="{690DA5BA-2696-4EBB-AD6F-B8221980BA67}"/>
              </a:ext>
            </a:extLst>
          </p:cNvPr>
          <p:cNvPicPr>
            <a:picLocks noChangeAspect="1"/>
          </p:cNvPicPr>
          <p:nvPr/>
        </p:nvPicPr>
        <p:blipFill>
          <a:blip r:embed="rId4"/>
          <a:stretch>
            <a:fillRect/>
          </a:stretch>
        </p:blipFill>
        <p:spPr>
          <a:xfrm>
            <a:off x="3926743" y="2635787"/>
            <a:ext cx="6102000" cy="1586426"/>
          </a:xfrm>
          <a:prstGeom prst="rect">
            <a:avLst/>
          </a:prstGeom>
        </p:spPr>
      </p:pic>
      <p:pic>
        <p:nvPicPr>
          <p:cNvPr id="15" name="Picture 14">
            <a:extLst>
              <a:ext uri="{FF2B5EF4-FFF2-40B4-BE49-F238E27FC236}">
                <a16:creationId xmlns:a16="http://schemas.microsoft.com/office/drawing/2014/main" id="{9D4CC137-21DA-4DD8-8B63-4D533CBE94C6}"/>
              </a:ext>
            </a:extLst>
          </p:cNvPr>
          <p:cNvPicPr>
            <a:picLocks noChangeAspect="1"/>
          </p:cNvPicPr>
          <p:nvPr/>
        </p:nvPicPr>
        <p:blipFill>
          <a:blip r:embed="rId5"/>
          <a:stretch>
            <a:fillRect/>
          </a:stretch>
        </p:blipFill>
        <p:spPr>
          <a:xfrm>
            <a:off x="3926743" y="4278707"/>
            <a:ext cx="5139920" cy="2228910"/>
          </a:xfrm>
          <a:prstGeom prst="rect">
            <a:avLst/>
          </a:prstGeom>
        </p:spPr>
      </p:pic>
      <p:sp>
        <p:nvSpPr>
          <p:cNvPr id="16" name="TextBox 15">
            <a:extLst>
              <a:ext uri="{FF2B5EF4-FFF2-40B4-BE49-F238E27FC236}">
                <a16:creationId xmlns:a16="http://schemas.microsoft.com/office/drawing/2014/main" id="{253EC0D2-5772-4990-8612-1E13DBCEC460}"/>
              </a:ext>
            </a:extLst>
          </p:cNvPr>
          <p:cNvSpPr txBox="1"/>
          <p:nvPr/>
        </p:nvSpPr>
        <p:spPr>
          <a:xfrm>
            <a:off x="2079171" y="1314134"/>
            <a:ext cx="1393372" cy="646331"/>
          </a:xfrm>
          <a:prstGeom prst="rect">
            <a:avLst/>
          </a:prstGeom>
          <a:solidFill>
            <a:schemeClr val="accent1">
              <a:lumMod val="20000"/>
              <a:lumOff val="80000"/>
            </a:schemeClr>
          </a:solidFill>
          <a:ln>
            <a:solidFill>
              <a:schemeClr val="accent1">
                <a:lumMod val="75000"/>
              </a:schemeClr>
            </a:solidFill>
          </a:ln>
        </p:spPr>
        <p:txBody>
          <a:bodyPr wrap="square" rtlCol="0">
            <a:spAutoFit/>
          </a:bodyPr>
          <a:lstStyle/>
          <a:p>
            <a:pPr algn="ctr"/>
            <a:r>
              <a:rPr lang="en-US" dirty="0"/>
              <a:t>Members by type</a:t>
            </a:r>
          </a:p>
        </p:txBody>
      </p:sp>
      <p:sp>
        <p:nvSpPr>
          <p:cNvPr id="17" name="TextBox 16">
            <a:extLst>
              <a:ext uri="{FF2B5EF4-FFF2-40B4-BE49-F238E27FC236}">
                <a16:creationId xmlns:a16="http://schemas.microsoft.com/office/drawing/2014/main" id="{D4EB9718-5FAF-4D50-BF43-5BB39CC48D71}"/>
              </a:ext>
            </a:extLst>
          </p:cNvPr>
          <p:cNvSpPr txBox="1"/>
          <p:nvPr/>
        </p:nvSpPr>
        <p:spPr>
          <a:xfrm>
            <a:off x="2079171" y="2916719"/>
            <a:ext cx="1502229" cy="1200329"/>
          </a:xfrm>
          <a:prstGeom prst="rect">
            <a:avLst/>
          </a:prstGeom>
          <a:solidFill>
            <a:schemeClr val="accent1">
              <a:lumMod val="20000"/>
              <a:lumOff val="80000"/>
            </a:schemeClr>
          </a:solidFill>
          <a:ln>
            <a:solidFill>
              <a:schemeClr val="accent1">
                <a:lumMod val="75000"/>
              </a:schemeClr>
            </a:solidFill>
          </a:ln>
        </p:spPr>
        <p:txBody>
          <a:bodyPr wrap="square" rtlCol="0">
            <a:spAutoFit/>
          </a:bodyPr>
          <a:lstStyle/>
          <a:p>
            <a:pPr algn="ctr"/>
            <a:r>
              <a:rPr lang="en-US" dirty="0"/>
              <a:t>Assumptions used to measure the liability</a:t>
            </a:r>
          </a:p>
        </p:txBody>
      </p:sp>
    </p:spTree>
    <p:extLst>
      <p:ext uri="{BB962C8B-B14F-4D97-AF65-F5344CB8AC3E}">
        <p14:creationId xmlns:p14="http://schemas.microsoft.com/office/powerpoint/2010/main" val="132283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animBg="1"/>
      <p:bldP spid="10" grpId="0" animBg="1"/>
      <p:bldP spid="1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B0AC59F-A741-45D5-9467-9F8DC8B4C1B2}"/>
              </a:ext>
            </a:extLst>
          </p:cNvPr>
          <p:cNvSpPr txBox="1"/>
          <p:nvPr/>
        </p:nvSpPr>
        <p:spPr>
          <a:xfrm>
            <a:off x="1791945" y="2070578"/>
            <a:ext cx="8561220" cy="1477328"/>
          </a:xfrm>
          <a:prstGeom prst="rect">
            <a:avLst/>
          </a:prstGeom>
          <a:noFill/>
        </p:spPr>
        <p:txBody>
          <a:bodyPr wrap="square" rtlCol="0">
            <a:spAutoFit/>
          </a:bodyPr>
          <a:lstStyle/>
          <a:p>
            <a:pPr algn="just"/>
            <a:r>
              <a:rPr lang="en-US" dirty="0"/>
              <a:t>The county’s net OPEB liability for the fiscal year ended June 30, 2018, was measured as of June 30, 2017. The total OPEB liability used to calculate the net pension liability was determined by an actuarial valuation performed as of June 30, 2016, using update actuarial assumptions, applied to all periods included in the measurement and rolled forward to the measurement date of June 30, 2017.</a:t>
            </a:r>
          </a:p>
        </p:txBody>
      </p:sp>
      <p:sp>
        <p:nvSpPr>
          <p:cNvPr id="3" name="Title 2"/>
          <p:cNvSpPr>
            <a:spLocks noGrp="1"/>
          </p:cNvSpPr>
          <p:nvPr>
            <p:ph type="title"/>
          </p:nvPr>
        </p:nvSpPr>
        <p:spPr/>
        <p:txBody>
          <a:bodyPr/>
          <a:lstStyle/>
          <a:p>
            <a:r>
              <a:rPr lang="en-US" dirty="0"/>
              <a:t>Measurement of the NOL</a:t>
            </a:r>
          </a:p>
        </p:txBody>
      </p:sp>
      <p:sp>
        <p:nvSpPr>
          <p:cNvPr id="4" name="Slide Number Placeholder 3"/>
          <p:cNvSpPr>
            <a:spLocks noGrp="1"/>
          </p:cNvSpPr>
          <p:nvPr>
            <p:ph type="sldNum" sz="quarter" idx="11"/>
          </p:nvPr>
        </p:nvSpPr>
        <p:spPr/>
        <p:txBody>
          <a:bodyPr/>
          <a:lstStyle/>
          <a:p>
            <a:pPr>
              <a:defRPr/>
            </a:pPr>
            <a:fld id="{E62A3572-4079-43A9-BCE0-477ECCB5662A}" type="slidenum">
              <a:rPr lang="en-US" smtClean="0"/>
              <a:pPr>
                <a:defRPr/>
              </a:pPr>
              <a:t>13</a:t>
            </a:fld>
            <a:endParaRPr lang="en-US" dirty="0"/>
          </a:p>
        </p:txBody>
      </p:sp>
      <p:sp>
        <p:nvSpPr>
          <p:cNvPr id="6" name="Rounded Rectangle 5"/>
          <p:cNvSpPr/>
          <p:nvPr/>
        </p:nvSpPr>
        <p:spPr bwMode="auto">
          <a:xfrm>
            <a:off x="1815476" y="2303716"/>
            <a:ext cx="3291840" cy="442674"/>
          </a:xfrm>
          <a:prstGeom prst="roundRect">
            <a:avLst/>
          </a:prstGeom>
          <a:solidFill>
            <a:srgbClr val="0070C0">
              <a:alpha val="25000"/>
            </a:srgbClr>
          </a:solidFill>
          <a:ln w="34925">
            <a:solidFill>
              <a:srgbClr val="C00000"/>
            </a:solidFill>
            <a:miter lim="800000"/>
            <a:headEnd/>
            <a:tailEnd/>
          </a:ln>
        </p:spPr>
        <p:txBody>
          <a:bodyPr wrap="square" rtlCol="0" anchor="ctr">
            <a:spAutoFit/>
          </a:bodyPr>
          <a:lstStyle/>
          <a:p>
            <a:pPr algn="ctr" fontAlgn="base">
              <a:spcBef>
                <a:spcPct val="0"/>
              </a:spcBef>
              <a:spcAft>
                <a:spcPct val="0"/>
              </a:spcAft>
            </a:pPr>
            <a:endParaRPr lang="en-US" sz="2000" dirty="0">
              <a:solidFill>
                <a:prstClr val="black"/>
              </a:solidFill>
              <a:latin typeface="Arial" charset="0"/>
              <a:cs typeface="Arial" charset="0"/>
            </a:endParaRPr>
          </a:p>
        </p:txBody>
      </p:sp>
      <p:sp>
        <p:nvSpPr>
          <p:cNvPr id="7" name="Rounded Rectangle 6"/>
          <p:cNvSpPr/>
          <p:nvPr/>
        </p:nvSpPr>
        <p:spPr bwMode="auto">
          <a:xfrm>
            <a:off x="5756031" y="2608522"/>
            <a:ext cx="4597134" cy="442674"/>
          </a:xfrm>
          <a:prstGeom prst="roundRect">
            <a:avLst/>
          </a:prstGeom>
          <a:solidFill>
            <a:srgbClr val="C00000">
              <a:alpha val="14000"/>
            </a:srgbClr>
          </a:solidFill>
          <a:ln w="34925">
            <a:solidFill>
              <a:srgbClr val="C00000"/>
            </a:solidFill>
            <a:miter lim="800000"/>
            <a:headEnd/>
            <a:tailEnd/>
          </a:ln>
        </p:spPr>
        <p:txBody>
          <a:bodyPr wrap="square" rtlCol="0" anchor="ctr">
            <a:spAutoFit/>
          </a:bodyPr>
          <a:lstStyle/>
          <a:p>
            <a:pPr algn="ctr" fontAlgn="base">
              <a:spcBef>
                <a:spcPct val="0"/>
              </a:spcBef>
              <a:spcAft>
                <a:spcPct val="0"/>
              </a:spcAft>
            </a:pPr>
            <a:endParaRPr lang="en-US" sz="2000" dirty="0">
              <a:solidFill>
                <a:prstClr val="black"/>
              </a:solidFill>
              <a:latin typeface="Arial" charset="0"/>
              <a:cs typeface="Arial" charset="0"/>
            </a:endParaRPr>
          </a:p>
        </p:txBody>
      </p:sp>
      <p:sp>
        <p:nvSpPr>
          <p:cNvPr id="8" name="Rounded Rectangle 7"/>
          <p:cNvSpPr/>
          <p:nvPr/>
        </p:nvSpPr>
        <p:spPr bwMode="auto">
          <a:xfrm>
            <a:off x="3765363" y="3161357"/>
            <a:ext cx="4053929" cy="442674"/>
          </a:xfrm>
          <a:prstGeom prst="roundRect">
            <a:avLst/>
          </a:prstGeom>
          <a:solidFill>
            <a:srgbClr val="00B050">
              <a:alpha val="25000"/>
            </a:srgbClr>
          </a:solidFill>
          <a:ln w="34925">
            <a:solidFill>
              <a:srgbClr val="C00000"/>
            </a:solidFill>
            <a:miter lim="800000"/>
            <a:headEnd/>
            <a:tailEnd/>
          </a:ln>
        </p:spPr>
        <p:txBody>
          <a:bodyPr wrap="square" rtlCol="0" anchor="ctr">
            <a:spAutoFit/>
          </a:bodyPr>
          <a:lstStyle/>
          <a:p>
            <a:pPr algn="ctr" fontAlgn="base">
              <a:spcBef>
                <a:spcPct val="0"/>
              </a:spcBef>
              <a:spcAft>
                <a:spcPct val="0"/>
              </a:spcAft>
            </a:pPr>
            <a:endParaRPr lang="en-US" sz="2000" dirty="0">
              <a:solidFill>
                <a:prstClr val="black"/>
              </a:solidFill>
              <a:latin typeface="Arial" charset="0"/>
              <a:cs typeface="Arial" charset="0"/>
            </a:endParaRPr>
          </a:p>
        </p:txBody>
      </p:sp>
      <p:sp>
        <p:nvSpPr>
          <p:cNvPr id="11" name="Rounded Rectangle 6">
            <a:extLst>
              <a:ext uri="{FF2B5EF4-FFF2-40B4-BE49-F238E27FC236}">
                <a16:creationId xmlns:a16="http://schemas.microsoft.com/office/drawing/2014/main" id="{E00313E7-813C-4A02-9C3F-96667DE3BCFF}"/>
              </a:ext>
            </a:extLst>
          </p:cNvPr>
          <p:cNvSpPr/>
          <p:nvPr/>
        </p:nvSpPr>
        <p:spPr bwMode="auto">
          <a:xfrm>
            <a:off x="1791945" y="2883923"/>
            <a:ext cx="705070" cy="442674"/>
          </a:xfrm>
          <a:prstGeom prst="roundRect">
            <a:avLst/>
          </a:prstGeom>
          <a:solidFill>
            <a:srgbClr val="C00000">
              <a:alpha val="14000"/>
            </a:srgbClr>
          </a:solidFill>
          <a:ln w="34925">
            <a:solidFill>
              <a:srgbClr val="C00000"/>
            </a:solidFill>
            <a:miter lim="800000"/>
            <a:headEnd/>
            <a:tailEnd/>
          </a:ln>
        </p:spPr>
        <p:txBody>
          <a:bodyPr wrap="square" rtlCol="0" anchor="ctr">
            <a:spAutoFit/>
          </a:bodyPr>
          <a:lstStyle/>
          <a:p>
            <a:pPr algn="ctr" fontAlgn="base">
              <a:spcBef>
                <a:spcPct val="0"/>
              </a:spcBef>
              <a:spcAft>
                <a:spcPct val="0"/>
              </a:spcAft>
            </a:pPr>
            <a:endParaRPr lang="en-US" sz="2000" dirty="0">
              <a:solidFill>
                <a:prstClr val="black"/>
              </a:solidFill>
              <a:latin typeface="Arial" charset="0"/>
              <a:cs typeface="Arial" charset="0"/>
            </a:endParaRPr>
          </a:p>
        </p:txBody>
      </p:sp>
    </p:spTree>
    <p:extLst>
      <p:ext uri="{BB962C8B-B14F-4D97-AF65-F5344CB8AC3E}">
        <p14:creationId xmlns:p14="http://schemas.microsoft.com/office/powerpoint/2010/main" val="2853319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left)">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left)">
                                      <p:cBhvr>
                                        <p:cTn id="2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895010-B85A-4A30-920B-C047E7E5CB94}"/>
              </a:ext>
            </a:extLst>
          </p:cNvPr>
          <p:cNvSpPr txBox="1"/>
          <p:nvPr/>
        </p:nvSpPr>
        <p:spPr>
          <a:xfrm>
            <a:off x="1798264" y="1944315"/>
            <a:ext cx="8484850" cy="1477328"/>
          </a:xfrm>
          <a:prstGeom prst="rect">
            <a:avLst/>
          </a:prstGeom>
          <a:noFill/>
        </p:spPr>
        <p:txBody>
          <a:bodyPr wrap="square" rtlCol="0">
            <a:spAutoFit/>
          </a:bodyPr>
          <a:lstStyle/>
          <a:p>
            <a:pPr algn="just"/>
            <a:r>
              <a:rPr lang="en-US" dirty="0"/>
              <a:t>The city does not make actuarially determined employer contributions to the plan. Consequently, there is no fiduciary net position available to make project future benefit payments of current plan members. Therefore, a municipal bond index rate based on the 20-year Bond Buyer GO Index (4.29% at June 30, 2017) was applied to all periods of projected benefit payments to determine the total OPEB liability.</a:t>
            </a:r>
          </a:p>
        </p:txBody>
      </p:sp>
      <p:sp>
        <p:nvSpPr>
          <p:cNvPr id="3" name="Title 2"/>
          <p:cNvSpPr>
            <a:spLocks noGrp="1"/>
          </p:cNvSpPr>
          <p:nvPr>
            <p:ph type="title"/>
          </p:nvPr>
        </p:nvSpPr>
        <p:spPr/>
        <p:txBody>
          <a:bodyPr/>
          <a:lstStyle/>
          <a:p>
            <a:r>
              <a:rPr lang="en-US" dirty="0"/>
              <a:t>Use of a Municipal Bond Rate</a:t>
            </a:r>
          </a:p>
        </p:txBody>
      </p:sp>
      <p:sp>
        <p:nvSpPr>
          <p:cNvPr id="4" name="Slide Number Placeholder 3"/>
          <p:cNvSpPr>
            <a:spLocks noGrp="1"/>
          </p:cNvSpPr>
          <p:nvPr>
            <p:ph type="sldNum" sz="quarter" idx="11"/>
          </p:nvPr>
        </p:nvSpPr>
        <p:spPr/>
        <p:txBody>
          <a:bodyPr/>
          <a:lstStyle/>
          <a:p>
            <a:pPr>
              <a:defRPr/>
            </a:pPr>
            <a:fld id="{E62A3572-4079-43A9-BCE0-477ECCB5662A}" type="slidenum">
              <a:rPr lang="en-US" smtClean="0"/>
              <a:pPr>
                <a:defRPr/>
              </a:pPr>
              <a:t>14</a:t>
            </a:fld>
            <a:endParaRPr lang="en-US" dirty="0"/>
          </a:p>
        </p:txBody>
      </p:sp>
      <p:sp>
        <p:nvSpPr>
          <p:cNvPr id="6" name="Rounded Rectangle 5"/>
          <p:cNvSpPr/>
          <p:nvPr/>
        </p:nvSpPr>
        <p:spPr bwMode="auto">
          <a:xfrm>
            <a:off x="2331596" y="2736848"/>
            <a:ext cx="4678804" cy="442674"/>
          </a:xfrm>
          <a:prstGeom prst="roundRect">
            <a:avLst/>
          </a:prstGeom>
          <a:solidFill>
            <a:srgbClr val="0070C0">
              <a:alpha val="25000"/>
            </a:srgbClr>
          </a:solidFill>
          <a:ln w="34925">
            <a:solidFill>
              <a:srgbClr val="C00000"/>
            </a:solidFill>
            <a:miter lim="800000"/>
            <a:headEnd/>
            <a:tailEnd/>
          </a:ln>
        </p:spPr>
        <p:txBody>
          <a:bodyPr wrap="square" rtlCol="0" anchor="ctr">
            <a:spAutoFit/>
          </a:bodyPr>
          <a:lstStyle/>
          <a:p>
            <a:pPr algn="ctr" fontAlgn="base">
              <a:spcBef>
                <a:spcPct val="0"/>
              </a:spcBef>
              <a:spcAft>
                <a:spcPct val="0"/>
              </a:spcAft>
            </a:pPr>
            <a:endParaRPr lang="en-US" sz="2000" dirty="0">
              <a:solidFill>
                <a:prstClr val="black"/>
              </a:solidFill>
              <a:latin typeface="Arial" charset="0"/>
              <a:cs typeface="Arial" charset="0"/>
            </a:endParaRPr>
          </a:p>
        </p:txBody>
      </p:sp>
      <p:sp>
        <p:nvSpPr>
          <p:cNvPr id="7" name="Rounded Rectangle 6"/>
          <p:cNvSpPr/>
          <p:nvPr/>
        </p:nvSpPr>
        <p:spPr bwMode="auto">
          <a:xfrm>
            <a:off x="7034937" y="2737230"/>
            <a:ext cx="793020" cy="442674"/>
          </a:xfrm>
          <a:prstGeom prst="roundRect">
            <a:avLst/>
          </a:prstGeom>
          <a:solidFill>
            <a:srgbClr val="00B050">
              <a:alpha val="25000"/>
            </a:srgbClr>
          </a:solidFill>
          <a:ln w="34925">
            <a:solidFill>
              <a:srgbClr val="C00000"/>
            </a:solidFill>
            <a:miter lim="800000"/>
            <a:headEnd/>
            <a:tailEnd/>
          </a:ln>
        </p:spPr>
        <p:txBody>
          <a:bodyPr wrap="square" rtlCol="0" anchor="ctr">
            <a:spAutoFit/>
          </a:bodyPr>
          <a:lstStyle/>
          <a:p>
            <a:pPr algn="ctr" fontAlgn="base">
              <a:spcBef>
                <a:spcPct val="0"/>
              </a:spcBef>
              <a:spcAft>
                <a:spcPct val="0"/>
              </a:spcAft>
            </a:pPr>
            <a:endParaRPr lang="en-US" sz="2000" dirty="0">
              <a:solidFill>
                <a:prstClr val="black"/>
              </a:solidFill>
              <a:latin typeface="Arial" charset="0"/>
              <a:cs typeface="Arial" charset="0"/>
            </a:endParaRPr>
          </a:p>
        </p:txBody>
      </p:sp>
      <p:sp>
        <p:nvSpPr>
          <p:cNvPr id="10" name="Rounded Rectangle 6">
            <a:extLst>
              <a:ext uri="{FF2B5EF4-FFF2-40B4-BE49-F238E27FC236}">
                <a16:creationId xmlns:a16="http://schemas.microsoft.com/office/drawing/2014/main" id="{C0AF3F80-EBAE-4C04-9C88-B831F240403D}"/>
              </a:ext>
            </a:extLst>
          </p:cNvPr>
          <p:cNvSpPr/>
          <p:nvPr/>
        </p:nvSpPr>
        <p:spPr bwMode="auto">
          <a:xfrm>
            <a:off x="1798264" y="3015542"/>
            <a:ext cx="5452472" cy="442674"/>
          </a:xfrm>
          <a:prstGeom prst="roundRect">
            <a:avLst/>
          </a:prstGeom>
          <a:solidFill>
            <a:srgbClr val="C00000">
              <a:alpha val="14000"/>
            </a:srgbClr>
          </a:solidFill>
          <a:ln w="34925">
            <a:solidFill>
              <a:srgbClr val="C00000"/>
            </a:solidFill>
            <a:miter lim="800000"/>
            <a:headEnd/>
            <a:tailEnd/>
          </a:ln>
        </p:spPr>
        <p:txBody>
          <a:bodyPr wrap="square" rtlCol="0" anchor="ctr">
            <a:spAutoFit/>
          </a:bodyPr>
          <a:lstStyle/>
          <a:p>
            <a:pPr algn="ctr" fontAlgn="base">
              <a:spcBef>
                <a:spcPct val="0"/>
              </a:spcBef>
              <a:spcAft>
                <a:spcPct val="0"/>
              </a:spcAft>
            </a:pPr>
            <a:endParaRPr lang="en-US" sz="2000" dirty="0">
              <a:solidFill>
                <a:prstClr val="black"/>
              </a:solidFill>
              <a:latin typeface="Arial" charset="0"/>
              <a:cs typeface="Arial" charset="0"/>
            </a:endParaRPr>
          </a:p>
        </p:txBody>
      </p:sp>
    </p:spTree>
    <p:extLst>
      <p:ext uri="{BB962C8B-B14F-4D97-AF65-F5344CB8AC3E}">
        <p14:creationId xmlns:p14="http://schemas.microsoft.com/office/powerpoint/2010/main" val="3010893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24910" y="197983"/>
            <a:ext cx="8561220" cy="897252"/>
          </a:xfrm>
        </p:spPr>
        <p:txBody>
          <a:bodyPr/>
          <a:lstStyle/>
          <a:p>
            <a:r>
              <a:rPr lang="en-US" dirty="0"/>
              <a:t>Sensitivity Analysis</a:t>
            </a:r>
          </a:p>
        </p:txBody>
      </p:sp>
      <p:sp>
        <p:nvSpPr>
          <p:cNvPr id="4" name="Slide Number Placeholder 3"/>
          <p:cNvSpPr>
            <a:spLocks noGrp="1"/>
          </p:cNvSpPr>
          <p:nvPr>
            <p:ph type="sldNum" sz="quarter" idx="11"/>
          </p:nvPr>
        </p:nvSpPr>
        <p:spPr/>
        <p:txBody>
          <a:bodyPr/>
          <a:lstStyle/>
          <a:p>
            <a:pPr>
              <a:defRPr/>
            </a:pPr>
            <a:fld id="{E62A3572-4079-43A9-BCE0-477ECCB5662A}" type="slidenum">
              <a:rPr lang="en-US" smtClean="0"/>
              <a:pPr>
                <a:defRPr/>
              </a:pPr>
              <a:t>15</a:t>
            </a:fld>
            <a:endParaRPr lang="en-US" dirty="0"/>
          </a:p>
        </p:txBody>
      </p:sp>
      <p:pic>
        <p:nvPicPr>
          <p:cNvPr id="2" name="Picture 1">
            <a:extLst>
              <a:ext uri="{FF2B5EF4-FFF2-40B4-BE49-F238E27FC236}">
                <a16:creationId xmlns:a16="http://schemas.microsoft.com/office/drawing/2014/main" id="{B6221562-00DF-458B-9C9B-35611CEA4217}"/>
              </a:ext>
            </a:extLst>
          </p:cNvPr>
          <p:cNvPicPr>
            <a:picLocks noChangeAspect="1"/>
          </p:cNvPicPr>
          <p:nvPr/>
        </p:nvPicPr>
        <p:blipFill>
          <a:blip r:embed="rId3"/>
          <a:stretch>
            <a:fillRect/>
          </a:stretch>
        </p:blipFill>
        <p:spPr>
          <a:xfrm>
            <a:off x="1473812" y="1835592"/>
            <a:ext cx="6316588" cy="1371129"/>
          </a:xfrm>
          <a:prstGeom prst="rect">
            <a:avLst/>
          </a:prstGeom>
        </p:spPr>
      </p:pic>
      <p:pic>
        <p:nvPicPr>
          <p:cNvPr id="5" name="Picture 4">
            <a:extLst>
              <a:ext uri="{FF2B5EF4-FFF2-40B4-BE49-F238E27FC236}">
                <a16:creationId xmlns:a16="http://schemas.microsoft.com/office/drawing/2014/main" id="{EB1CBF13-6EC0-4179-A49E-2436A1FA6A6A}"/>
              </a:ext>
            </a:extLst>
          </p:cNvPr>
          <p:cNvPicPr>
            <a:picLocks noChangeAspect="1"/>
          </p:cNvPicPr>
          <p:nvPr/>
        </p:nvPicPr>
        <p:blipFill>
          <a:blip r:embed="rId4"/>
          <a:stretch>
            <a:fillRect/>
          </a:stretch>
        </p:blipFill>
        <p:spPr>
          <a:xfrm>
            <a:off x="1473811" y="3803371"/>
            <a:ext cx="6316588" cy="1932412"/>
          </a:xfrm>
          <a:prstGeom prst="rect">
            <a:avLst/>
          </a:prstGeom>
        </p:spPr>
      </p:pic>
    </p:spTree>
    <p:extLst>
      <p:ext uri="{BB962C8B-B14F-4D97-AF65-F5344CB8AC3E}">
        <p14:creationId xmlns:p14="http://schemas.microsoft.com/office/powerpoint/2010/main" val="1824323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7B5B97D-E592-4580-B3F1-B5C93E0BBA68}"/>
              </a:ext>
            </a:extLst>
          </p:cNvPr>
          <p:cNvSpPr>
            <a:spLocks noGrp="1"/>
          </p:cNvSpPr>
          <p:nvPr>
            <p:ph type="title"/>
          </p:nvPr>
        </p:nvSpPr>
        <p:spPr>
          <a:xfrm>
            <a:off x="1662753" y="84937"/>
            <a:ext cx="8677797" cy="897252"/>
          </a:xfrm>
        </p:spPr>
        <p:txBody>
          <a:bodyPr/>
          <a:lstStyle/>
          <a:p>
            <a:r>
              <a:rPr lang="en-US" dirty="0"/>
              <a:t>Deferrals</a:t>
            </a:r>
          </a:p>
        </p:txBody>
      </p:sp>
      <p:sp>
        <p:nvSpPr>
          <p:cNvPr id="4" name="Slide Number Placeholder 3">
            <a:extLst>
              <a:ext uri="{FF2B5EF4-FFF2-40B4-BE49-F238E27FC236}">
                <a16:creationId xmlns:a16="http://schemas.microsoft.com/office/drawing/2014/main" id="{49F615C8-6916-48B5-8640-E7DC2A1075C7}"/>
              </a:ext>
            </a:extLst>
          </p:cNvPr>
          <p:cNvSpPr>
            <a:spLocks noGrp="1"/>
          </p:cNvSpPr>
          <p:nvPr>
            <p:ph type="sldNum" sz="quarter" idx="4"/>
          </p:nvPr>
        </p:nvSpPr>
        <p:spPr/>
        <p:txBody>
          <a:bodyPr/>
          <a:lstStyle/>
          <a:p>
            <a:pPr>
              <a:defRPr/>
            </a:pPr>
            <a:fld id="{B8C3CD40-D32D-4A66-9ED6-B023972553E0}" type="slidenum">
              <a:rPr lang="en-US" smtClean="0"/>
              <a:pPr>
                <a:defRPr/>
              </a:pPr>
              <a:t>16</a:t>
            </a:fld>
            <a:endParaRPr lang="en-US" dirty="0"/>
          </a:p>
        </p:txBody>
      </p:sp>
      <p:pic>
        <p:nvPicPr>
          <p:cNvPr id="2" name="Picture 1">
            <a:extLst>
              <a:ext uri="{FF2B5EF4-FFF2-40B4-BE49-F238E27FC236}">
                <a16:creationId xmlns:a16="http://schemas.microsoft.com/office/drawing/2014/main" id="{9E4BB24F-60A6-4CBD-A76F-FB5173779532}"/>
              </a:ext>
            </a:extLst>
          </p:cNvPr>
          <p:cNvPicPr>
            <a:picLocks noChangeAspect="1"/>
          </p:cNvPicPr>
          <p:nvPr/>
        </p:nvPicPr>
        <p:blipFill>
          <a:blip r:embed="rId2"/>
          <a:stretch>
            <a:fillRect/>
          </a:stretch>
        </p:blipFill>
        <p:spPr>
          <a:xfrm>
            <a:off x="2771681" y="1081090"/>
            <a:ext cx="6648638" cy="2347910"/>
          </a:xfrm>
          <a:prstGeom prst="rect">
            <a:avLst/>
          </a:prstGeom>
        </p:spPr>
      </p:pic>
      <p:pic>
        <p:nvPicPr>
          <p:cNvPr id="7" name="Picture 6">
            <a:extLst>
              <a:ext uri="{FF2B5EF4-FFF2-40B4-BE49-F238E27FC236}">
                <a16:creationId xmlns:a16="http://schemas.microsoft.com/office/drawing/2014/main" id="{9DACC91D-4228-4692-BECA-76EF4C322C42}"/>
              </a:ext>
            </a:extLst>
          </p:cNvPr>
          <p:cNvPicPr>
            <a:picLocks noChangeAspect="1"/>
          </p:cNvPicPr>
          <p:nvPr/>
        </p:nvPicPr>
        <p:blipFill>
          <a:blip r:embed="rId3"/>
          <a:stretch>
            <a:fillRect/>
          </a:stretch>
        </p:blipFill>
        <p:spPr>
          <a:xfrm>
            <a:off x="2771682" y="4301936"/>
            <a:ext cx="3279825" cy="1954477"/>
          </a:xfrm>
          <a:prstGeom prst="rect">
            <a:avLst/>
          </a:prstGeom>
        </p:spPr>
      </p:pic>
      <p:sp>
        <p:nvSpPr>
          <p:cNvPr id="8" name="TextBox 7">
            <a:extLst>
              <a:ext uri="{FF2B5EF4-FFF2-40B4-BE49-F238E27FC236}">
                <a16:creationId xmlns:a16="http://schemas.microsoft.com/office/drawing/2014/main" id="{2CA7681B-1364-4469-B0BE-055683462508}"/>
              </a:ext>
            </a:extLst>
          </p:cNvPr>
          <p:cNvSpPr txBox="1"/>
          <p:nvPr/>
        </p:nvSpPr>
        <p:spPr>
          <a:xfrm>
            <a:off x="2727187" y="3746810"/>
            <a:ext cx="6648638" cy="461665"/>
          </a:xfrm>
          <a:prstGeom prst="rect">
            <a:avLst/>
          </a:prstGeom>
          <a:noFill/>
        </p:spPr>
        <p:txBody>
          <a:bodyPr wrap="square" rtlCol="0">
            <a:spAutoFit/>
          </a:bodyPr>
          <a:lstStyle/>
          <a:p>
            <a:r>
              <a:rPr lang="en-US" sz="1200" dirty="0"/>
              <a:t>Amounts reported as deferred inflows of resources and deferred outflows of resources will be recognized in OPEB expense over an additional 5–7 years, as follows:</a:t>
            </a:r>
          </a:p>
        </p:txBody>
      </p:sp>
    </p:spTree>
    <p:extLst>
      <p:ext uri="{BB962C8B-B14F-4D97-AF65-F5344CB8AC3E}">
        <p14:creationId xmlns:p14="http://schemas.microsoft.com/office/powerpoint/2010/main" val="38754059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815390" y="350411"/>
            <a:ext cx="8561220" cy="897252"/>
          </a:xfrm>
        </p:spPr>
        <p:txBody>
          <a:bodyPr/>
          <a:lstStyle/>
          <a:p>
            <a:r>
              <a:rPr lang="en-US" dirty="0"/>
              <a:t>Asset Sufficiency (like a funding ratio)</a:t>
            </a:r>
          </a:p>
        </p:txBody>
      </p:sp>
      <p:sp>
        <p:nvSpPr>
          <p:cNvPr id="4" name="Slide Number Placeholder 3"/>
          <p:cNvSpPr>
            <a:spLocks noGrp="1"/>
          </p:cNvSpPr>
          <p:nvPr>
            <p:ph type="sldNum" sz="quarter" idx="11"/>
          </p:nvPr>
        </p:nvSpPr>
        <p:spPr/>
        <p:txBody>
          <a:bodyPr/>
          <a:lstStyle/>
          <a:p>
            <a:pPr>
              <a:defRPr/>
            </a:pPr>
            <a:fld id="{E62A3572-4079-43A9-BCE0-477ECCB5662A}" type="slidenum">
              <a:rPr lang="en-US" smtClean="0"/>
              <a:pPr>
                <a:defRPr/>
              </a:pPr>
              <a:t>17</a:t>
            </a:fld>
            <a:endParaRPr lang="en-US" dirty="0"/>
          </a:p>
        </p:txBody>
      </p:sp>
      <p:pic>
        <p:nvPicPr>
          <p:cNvPr id="2" name="Picture 1">
            <a:extLst>
              <a:ext uri="{FF2B5EF4-FFF2-40B4-BE49-F238E27FC236}">
                <a16:creationId xmlns:a16="http://schemas.microsoft.com/office/drawing/2014/main" id="{14B220D7-7B49-47AD-9720-D75A228E72E8}"/>
              </a:ext>
            </a:extLst>
          </p:cNvPr>
          <p:cNvPicPr>
            <a:picLocks noChangeAspect="1"/>
          </p:cNvPicPr>
          <p:nvPr/>
        </p:nvPicPr>
        <p:blipFill>
          <a:blip r:embed="rId3"/>
          <a:stretch>
            <a:fillRect/>
          </a:stretch>
        </p:blipFill>
        <p:spPr>
          <a:xfrm>
            <a:off x="2177313" y="1404258"/>
            <a:ext cx="7774171" cy="4016828"/>
          </a:xfrm>
          <a:prstGeom prst="rect">
            <a:avLst/>
          </a:prstGeom>
        </p:spPr>
      </p:pic>
      <p:sp>
        <p:nvSpPr>
          <p:cNvPr id="5" name="Rounded Rectangle 5">
            <a:extLst>
              <a:ext uri="{FF2B5EF4-FFF2-40B4-BE49-F238E27FC236}">
                <a16:creationId xmlns:a16="http://schemas.microsoft.com/office/drawing/2014/main" id="{2F76A948-D918-4DF3-AF08-049F95757F40}"/>
              </a:ext>
            </a:extLst>
          </p:cNvPr>
          <p:cNvSpPr/>
          <p:nvPr/>
        </p:nvSpPr>
        <p:spPr bwMode="auto">
          <a:xfrm>
            <a:off x="5842866" y="4957607"/>
            <a:ext cx="2743200" cy="469761"/>
          </a:xfrm>
          <a:prstGeom prst="roundRect">
            <a:avLst>
              <a:gd name="adj" fmla="val 26667"/>
            </a:avLst>
          </a:prstGeom>
          <a:noFill/>
          <a:ln w="34925">
            <a:solidFill>
              <a:srgbClr val="C00000"/>
            </a:solidFill>
            <a:miter lim="800000"/>
            <a:headEnd/>
            <a:tailEnd/>
          </a:ln>
        </p:spPr>
        <p:txBody>
          <a:bodyPr wrap="square" rtlCol="0" anchor="ctr">
            <a:spAutoFit/>
          </a:bodyPr>
          <a:lstStyle/>
          <a:p>
            <a:pPr algn="ctr" fontAlgn="base">
              <a:spcBef>
                <a:spcPct val="0"/>
              </a:spcBef>
              <a:spcAft>
                <a:spcPct val="0"/>
              </a:spcAft>
            </a:pPr>
            <a:endParaRPr lang="en-US" sz="2000" dirty="0">
              <a:solidFill>
                <a:prstClr val="black"/>
              </a:solidFill>
              <a:latin typeface="Arial" charset="0"/>
              <a:cs typeface="Arial" charset="0"/>
            </a:endParaRPr>
          </a:p>
        </p:txBody>
      </p:sp>
      <p:cxnSp>
        <p:nvCxnSpPr>
          <p:cNvPr id="6" name="Elbow Connector 6">
            <a:extLst>
              <a:ext uri="{FF2B5EF4-FFF2-40B4-BE49-F238E27FC236}">
                <a16:creationId xmlns:a16="http://schemas.microsoft.com/office/drawing/2014/main" id="{5A75B651-FBEE-4C2D-BEB2-C717BF6A21E0}"/>
              </a:ext>
            </a:extLst>
          </p:cNvPr>
          <p:cNvCxnSpPr>
            <a:cxnSpLocks/>
            <a:stCxn id="5" idx="1"/>
          </p:cNvCxnSpPr>
          <p:nvPr/>
        </p:nvCxnSpPr>
        <p:spPr>
          <a:xfrm rot="10800000">
            <a:off x="5225147" y="3429002"/>
            <a:ext cx="617721" cy="1763487"/>
          </a:xfrm>
          <a:prstGeom prst="bentConnector2">
            <a:avLst/>
          </a:prstGeom>
          <a:ln w="38100">
            <a:tailEnd type="triangle" w="lg" len="med"/>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1F603FF7-5780-4B03-BA31-6F94275D13C5}"/>
              </a:ext>
            </a:extLst>
          </p:cNvPr>
          <p:cNvSpPr txBox="1"/>
          <p:nvPr/>
        </p:nvSpPr>
        <p:spPr>
          <a:xfrm>
            <a:off x="4628214" y="2905780"/>
            <a:ext cx="1214653" cy="523220"/>
          </a:xfrm>
          <a:prstGeom prst="rect">
            <a:avLst/>
          </a:prstGeom>
          <a:noFill/>
        </p:spPr>
        <p:txBody>
          <a:bodyPr wrap="square" rtlCol="0">
            <a:spAutoFit/>
          </a:bodyPr>
          <a:lstStyle/>
          <a:p>
            <a:r>
              <a:rPr lang="en-US" sz="2800" b="1" dirty="0">
                <a:solidFill>
                  <a:schemeClr val="tx2">
                    <a:lumMod val="75000"/>
                  </a:schemeClr>
                </a:solidFill>
              </a:rPr>
              <a:t>24.8%</a:t>
            </a:r>
          </a:p>
        </p:txBody>
      </p:sp>
    </p:spTree>
    <p:extLst>
      <p:ext uri="{BB962C8B-B14F-4D97-AF65-F5344CB8AC3E}">
        <p14:creationId xmlns:p14="http://schemas.microsoft.com/office/powerpoint/2010/main" val="360588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right)">
                                      <p:cBhvr>
                                        <p:cTn id="12" dur="500"/>
                                        <p:tgtEl>
                                          <p:spTgt spid="6"/>
                                        </p:tgtEl>
                                      </p:cBhvr>
                                    </p:animEffect>
                                  </p:childTnLst>
                                </p:cTn>
                              </p:par>
                            </p:childTnLst>
                          </p:cTn>
                        </p:par>
                        <p:par>
                          <p:cTn id="13" fill="hold">
                            <p:stCondLst>
                              <p:cond delay="500"/>
                            </p:stCondLst>
                            <p:childTnLst>
                              <p:par>
                                <p:cTn id="14" presetID="1" presetClass="entr" presetSubtype="0" fill="hold" grpId="0" nodeType="afterEffect">
                                  <p:stCondLst>
                                    <p:cond delay="50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Information in the Supporting Schedules</a:t>
            </a:r>
          </a:p>
        </p:txBody>
      </p:sp>
      <p:sp>
        <p:nvSpPr>
          <p:cNvPr id="3" name="Slide Number Placeholder 2"/>
          <p:cNvSpPr>
            <a:spLocks noGrp="1"/>
          </p:cNvSpPr>
          <p:nvPr>
            <p:ph type="sldNum" sz="quarter" idx="4294967295"/>
          </p:nvPr>
        </p:nvSpPr>
        <p:spPr>
          <a:xfrm>
            <a:off x="11652250" y="6400800"/>
            <a:ext cx="539750" cy="304800"/>
          </a:xfrm>
        </p:spPr>
        <p:txBody>
          <a:bodyPr/>
          <a:lstStyle/>
          <a:p>
            <a:pPr>
              <a:defRPr/>
            </a:pPr>
            <a:fld id="{B8C3CD40-D32D-4A66-9ED6-B023972553E0}" type="slidenum">
              <a:rPr lang="en-US" smtClean="0"/>
              <a:pPr>
                <a:defRPr/>
              </a:pPr>
              <a:t>18</a:t>
            </a:fld>
            <a:endParaRPr lang="en-US" dirty="0"/>
          </a:p>
        </p:txBody>
      </p:sp>
    </p:spTree>
    <p:extLst>
      <p:ext uri="{BB962C8B-B14F-4D97-AF65-F5344CB8AC3E}">
        <p14:creationId xmlns:p14="http://schemas.microsoft.com/office/powerpoint/2010/main" val="2972999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E62A3572-4079-43A9-BCE0-477ECCB5662A}" type="slidenum">
              <a:rPr lang="en-US" smtClean="0"/>
              <a:pPr>
                <a:defRPr/>
              </a:pPr>
              <a:t>19</a:t>
            </a:fld>
            <a:endParaRPr lang="en-US" dirty="0"/>
          </a:p>
        </p:txBody>
      </p:sp>
      <p:pic>
        <p:nvPicPr>
          <p:cNvPr id="2" name="Picture 1">
            <a:extLst>
              <a:ext uri="{FF2B5EF4-FFF2-40B4-BE49-F238E27FC236}">
                <a16:creationId xmlns:a16="http://schemas.microsoft.com/office/drawing/2014/main" id="{555326DB-DEE3-449A-B1A1-998FF6763EE3}"/>
              </a:ext>
            </a:extLst>
          </p:cNvPr>
          <p:cNvPicPr>
            <a:picLocks noChangeAspect="1"/>
          </p:cNvPicPr>
          <p:nvPr/>
        </p:nvPicPr>
        <p:blipFill>
          <a:blip r:embed="rId3"/>
          <a:stretch>
            <a:fillRect/>
          </a:stretch>
        </p:blipFill>
        <p:spPr>
          <a:xfrm>
            <a:off x="1713820" y="125867"/>
            <a:ext cx="7610475" cy="6229350"/>
          </a:xfrm>
          <a:prstGeom prst="rect">
            <a:avLst/>
          </a:prstGeom>
        </p:spPr>
      </p:pic>
      <p:sp>
        <p:nvSpPr>
          <p:cNvPr id="8" name="TextBox 7">
            <a:extLst>
              <a:ext uri="{FF2B5EF4-FFF2-40B4-BE49-F238E27FC236}">
                <a16:creationId xmlns:a16="http://schemas.microsoft.com/office/drawing/2014/main" id="{31853B91-F4CA-4C9F-A817-AB15824E9045}"/>
              </a:ext>
            </a:extLst>
          </p:cNvPr>
          <p:cNvSpPr txBox="1"/>
          <p:nvPr/>
        </p:nvSpPr>
        <p:spPr>
          <a:xfrm>
            <a:off x="9496068" y="1965715"/>
            <a:ext cx="2528047" cy="1384995"/>
          </a:xfrm>
          <a:prstGeom prst="rect">
            <a:avLst/>
          </a:prstGeom>
          <a:noFill/>
        </p:spPr>
        <p:txBody>
          <a:bodyPr wrap="square" rtlCol="0">
            <a:spAutoFit/>
          </a:bodyPr>
          <a:lstStyle/>
          <a:p>
            <a:r>
              <a:rPr lang="en-US" sz="2800" b="1" dirty="0">
                <a:solidFill>
                  <a:schemeClr val="tx2"/>
                </a:solidFill>
              </a:rPr>
              <a:t>Changes</a:t>
            </a:r>
          </a:p>
          <a:p>
            <a:r>
              <a:rPr lang="en-US" sz="2800" b="1" dirty="0">
                <a:solidFill>
                  <a:schemeClr val="tx2"/>
                </a:solidFill>
              </a:rPr>
              <a:t>in NOL and ratios</a:t>
            </a:r>
          </a:p>
        </p:txBody>
      </p:sp>
    </p:spTree>
    <p:extLst>
      <p:ext uri="{BB962C8B-B14F-4D97-AF65-F5344CB8AC3E}">
        <p14:creationId xmlns:p14="http://schemas.microsoft.com/office/powerpoint/2010/main" val="1805689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t>What information is and will be available in the financial statements for pensions and other postemployment benefits (OPEB)</a:t>
            </a:r>
          </a:p>
          <a:p>
            <a:r>
              <a:rPr lang="en-US"/>
              <a:t>What are the new debt disclosure requirements</a:t>
            </a:r>
          </a:p>
          <a:p>
            <a:r>
              <a:rPr lang="en-US"/>
              <a:t>What else is coming down the road</a:t>
            </a:r>
            <a:endParaRPr lang="en-US" dirty="0"/>
          </a:p>
        </p:txBody>
      </p:sp>
      <p:sp>
        <p:nvSpPr>
          <p:cNvPr id="2" name="Title 1"/>
          <p:cNvSpPr>
            <a:spLocks noGrp="1"/>
          </p:cNvSpPr>
          <p:nvPr>
            <p:ph type="title"/>
          </p:nvPr>
        </p:nvSpPr>
        <p:spPr/>
        <p:txBody>
          <a:bodyPr/>
          <a:lstStyle/>
          <a:p>
            <a:r>
              <a:rPr lang="en-US"/>
              <a:t>Presentation Overview</a:t>
            </a:r>
            <a:endParaRPr lang="en-US" dirty="0"/>
          </a:p>
        </p:txBody>
      </p:sp>
      <p:sp>
        <p:nvSpPr>
          <p:cNvPr id="4" name="Slide Number Placeholder 3"/>
          <p:cNvSpPr>
            <a:spLocks noGrp="1"/>
          </p:cNvSpPr>
          <p:nvPr>
            <p:ph type="sldNum" sz="quarter" idx="4"/>
          </p:nvPr>
        </p:nvSpPr>
        <p:spPr/>
        <p:txBody>
          <a:bodyPr/>
          <a:lstStyle/>
          <a:p>
            <a:fld id="{B678A430-2B5E-9C4F-A94E-0139B75F11B5}" type="slidenum">
              <a:rPr lang="en-US" smtClean="0"/>
              <a:pPr/>
              <a:t>2</a:t>
            </a:fld>
            <a:endParaRPr lang="en-US" dirty="0"/>
          </a:p>
        </p:txBody>
      </p:sp>
    </p:spTree>
    <p:extLst>
      <p:ext uri="{BB962C8B-B14F-4D97-AF65-F5344CB8AC3E}">
        <p14:creationId xmlns:p14="http://schemas.microsoft.com/office/powerpoint/2010/main" val="39227102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60079" y="537324"/>
            <a:ext cx="8790690" cy="897252"/>
          </a:xfrm>
        </p:spPr>
        <p:txBody>
          <a:bodyPr/>
          <a:lstStyle/>
          <a:p>
            <a:r>
              <a:rPr lang="en-US" sz="3200" dirty="0"/>
              <a:t>Actuarially Determined Contributions</a:t>
            </a:r>
          </a:p>
        </p:txBody>
      </p:sp>
      <p:sp>
        <p:nvSpPr>
          <p:cNvPr id="4" name="Slide Number Placeholder 3"/>
          <p:cNvSpPr>
            <a:spLocks noGrp="1"/>
          </p:cNvSpPr>
          <p:nvPr>
            <p:ph type="sldNum" sz="quarter" idx="11"/>
          </p:nvPr>
        </p:nvSpPr>
        <p:spPr/>
        <p:txBody>
          <a:bodyPr/>
          <a:lstStyle/>
          <a:p>
            <a:pPr>
              <a:defRPr/>
            </a:pPr>
            <a:fld id="{E62A3572-4079-43A9-BCE0-477ECCB5662A}" type="slidenum">
              <a:rPr lang="en-US" smtClean="0"/>
              <a:pPr>
                <a:defRPr/>
              </a:pPr>
              <a:t>20</a:t>
            </a:fld>
            <a:endParaRPr lang="en-US" dirty="0"/>
          </a:p>
        </p:txBody>
      </p:sp>
      <p:pic>
        <p:nvPicPr>
          <p:cNvPr id="2" name="Picture 1">
            <a:extLst>
              <a:ext uri="{FF2B5EF4-FFF2-40B4-BE49-F238E27FC236}">
                <a16:creationId xmlns:a16="http://schemas.microsoft.com/office/drawing/2014/main" id="{0C8D2C22-23F0-4CDE-8551-A0A14273D209}"/>
              </a:ext>
            </a:extLst>
          </p:cNvPr>
          <p:cNvPicPr>
            <a:picLocks noChangeAspect="1"/>
          </p:cNvPicPr>
          <p:nvPr/>
        </p:nvPicPr>
        <p:blipFill>
          <a:blip r:embed="rId3"/>
          <a:stretch>
            <a:fillRect/>
          </a:stretch>
        </p:blipFill>
        <p:spPr>
          <a:xfrm>
            <a:off x="1914405" y="2209800"/>
            <a:ext cx="8400530" cy="2449286"/>
          </a:xfrm>
          <a:prstGeom prst="rect">
            <a:avLst/>
          </a:prstGeom>
        </p:spPr>
      </p:pic>
    </p:spTree>
    <p:extLst>
      <p:ext uri="{BB962C8B-B14F-4D97-AF65-F5344CB8AC3E}">
        <p14:creationId xmlns:p14="http://schemas.microsoft.com/office/powerpoint/2010/main" val="4503482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815390" y="197983"/>
            <a:ext cx="8561220" cy="897252"/>
          </a:xfrm>
        </p:spPr>
        <p:txBody>
          <a:bodyPr/>
          <a:lstStyle/>
          <a:p>
            <a:r>
              <a:rPr lang="en-US" sz="3200" dirty="0"/>
              <a:t>Notes to the Contributions Schedule</a:t>
            </a:r>
          </a:p>
        </p:txBody>
      </p:sp>
      <p:sp>
        <p:nvSpPr>
          <p:cNvPr id="4" name="Slide Number Placeholder 3"/>
          <p:cNvSpPr>
            <a:spLocks noGrp="1"/>
          </p:cNvSpPr>
          <p:nvPr>
            <p:ph type="sldNum" sz="quarter" idx="11"/>
          </p:nvPr>
        </p:nvSpPr>
        <p:spPr/>
        <p:txBody>
          <a:bodyPr/>
          <a:lstStyle/>
          <a:p>
            <a:pPr>
              <a:defRPr/>
            </a:pPr>
            <a:fld id="{E62A3572-4079-43A9-BCE0-477ECCB5662A}" type="slidenum">
              <a:rPr lang="en-US" smtClean="0"/>
              <a:pPr>
                <a:defRPr/>
              </a:pPr>
              <a:t>21</a:t>
            </a:fld>
            <a:endParaRPr lang="en-US" dirty="0"/>
          </a:p>
        </p:txBody>
      </p:sp>
      <p:pic>
        <p:nvPicPr>
          <p:cNvPr id="2" name="Picture 1">
            <a:extLst>
              <a:ext uri="{FF2B5EF4-FFF2-40B4-BE49-F238E27FC236}">
                <a16:creationId xmlns:a16="http://schemas.microsoft.com/office/drawing/2014/main" id="{3292F2FB-89AC-4852-AD1C-4DC9C05F001F}"/>
              </a:ext>
            </a:extLst>
          </p:cNvPr>
          <p:cNvPicPr>
            <a:picLocks noChangeAspect="1"/>
          </p:cNvPicPr>
          <p:nvPr/>
        </p:nvPicPr>
        <p:blipFill>
          <a:blip r:embed="rId3"/>
          <a:stretch>
            <a:fillRect/>
          </a:stretch>
        </p:blipFill>
        <p:spPr>
          <a:xfrm>
            <a:off x="1973675" y="1230086"/>
            <a:ext cx="8244652" cy="4397828"/>
          </a:xfrm>
          <a:prstGeom prst="rect">
            <a:avLst/>
          </a:prstGeom>
        </p:spPr>
      </p:pic>
    </p:spTree>
    <p:extLst>
      <p:ext uri="{BB962C8B-B14F-4D97-AF65-F5344CB8AC3E}">
        <p14:creationId xmlns:p14="http://schemas.microsoft.com/office/powerpoint/2010/main" val="18796033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t>Debt Disclosures</a:t>
            </a:r>
          </a:p>
        </p:txBody>
      </p:sp>
    </p:spTree>
    <p:extLst>
      <p:ext uri="{BB962C8B-B14F-4D97-AF65-F5344CB8AC3E}">
        <p14:creationId xmlns:p14="http://schemas.microsoft.com/office/powerpoint/2010/main" val="40064192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048F37D-090E-40FE-BD0F-449BA97343DF}"/>
              </a:ext>
            </a:extLst>
          </p:cNvPr>
          <p:cNvSpPr>
            <a:spLocks noGrp="1"/>
          </p:cNvSpPr>
          <p:nvPr>
            <p:ph type="title"/>
          </p:nvPr>
        </p:nvSpPr>
        <p:spPr/>
        <p:txBody>
          <a:bodyPr/>
          <a:lstStyle/>
          <a:p>
            <a:r>
              <a:rPr lang="en-US" dirty="0"/>
              <a:t>Definition of Debt for Disclosure Purposes</a:t>
            </a:r>
          </a:p>
        </p:txBody>
      </p:sp>
      <p:sp>
        <p:nvSpPr>
          <p:cNvPr id="5" name="Content Placeholder 4">
            <a:extLst>
              <a:ext uri="{FF2B5EF4-FFF2-40B4-BE49-F238E27FC236}">
                <a16:creationId xmlns:a16="http://schemas.microsoft.com/office/drawing/2014/main" id="{82140927-82B2-4A13-998B-D9D3181905CA}"/>
              </a:ext>
            </a:extLst>
          </p:cNvPr>
          <p:cNvSpPr>
            <a:spLocks noGrp="1"/>
          </p:cNvSpPr>
          <p:nvPr>
            <p:ph idx="1"/>
          </p:nvPr>
        </p:nvSpPr>
        <p:spPr/>
        <p:txBody>
          <a:bodyPr>
            <a:normAutofit/>
          </a:bodyPr>
          <a:lstStyle/>
          <a:p>
            <a:r>
              <a:rPr lang="en-US" dirty="0"/>
              <a:t>For purposes of disclosure in notes to financial statements, debt is defined as: </a:t>
            </a:r>
          </a:p>
          <a:p>
            <a:pPr lvl="1"/>
            <a:r>
              <a:rPr lang="en-US" dirty="0"/>
              <a:t>A liability that arises from a contractual obligation to pay cash (or other assets that may be used in lieu of cash) in one or more payments to settle an amount that is fixed at the date the contractual obligation is established. </a:t>
            </a:r>
          </a:p>
          <a:p>
            <a:pPr lvl="2"/>
            <a:r>
              <a:rPr lang="en-US" dirty="0"/>
              <a:t>For disclosure purposes, debt does not include leases, except those contracts reported as a financed purchase of the underlying asset, or accounts payable.</a:t>
            </a:r>
          </a:p>
          <a:p>
            <a:pPr lvl="2"/>
            <a:r>
              <a:rPr lang="en-US" dirty="0"/>
              <a:t>For purposes of this determination, interest to be accrued and subsequently paid (such as interest on variable-rate debt) or interest to be added to the principal amount of the obligation (such as interest on capital appreciation bonds) does not preclude the amount to be settled from being considered fixed at the date the contractual obligation is established.</a:t>
            </a:r>
            <a:endParaRPr lang="en-US" sz="2000" dirty="0"/>
          </a:p>
          <a:p>
            <a:pPr marL="0" indent="0">
              <a:buNone/>
            </a:pPr>
            <a:endParaRPr lang="en-US" dirty="0"/>
          </a:p>
        </p:txBody>
      </p:sp>
    </p:spTree>
    <p:extLst>
      <p:ext uri="{BB962C8B-B14F-4D97-AF65-F5344CB8AC3E}">
        <p14:creationId xmlns:p14="http://schemas.microsoft.com/office/powerpoint/2010/main" val="35200231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496D7-6F18-4C76-8061-90C71968A6E7}"/>
              </a:ext>
            </a:extLst>
          </p:cNvPr>
          <p:cNvSpPr>
            <a:spLocks noGrp="1"/>
          </p:cNvSpPr>
          <p:nvPr>
            <p:ph type="title"/>
          </p:nvPr>
        </p:nvSpPr>
        <p:spPr/>
        <p:txBody>
          <a:bodyPr>
            <a:normAutofit/>
          </a:bodyPr>
          <a:lstStyle/>
          <a:p>
            <a:r>
              <a:rPr lang="en-US" dirty="0"/>
              <a:t>New Note Disclosures</a:t>
            </a:r>
          </a:p>
        </p:txBody>
      </p:sp>
      <p:sp>
        <p:nvSpPr>
          <p:cNvPr id="3" name="Content Placeholder 2">
            <a:extLst>
              <a:ext uri="{FF2B5EF4-FFF2-40B4-BE49-F238E27FC236}">
                <a16:creationId xmlns:a16="http://schemas.microsoft.com/office/drawing/2014/main" id="{80AEDD17-63B5-40A4-B9A4-C0F908589ED0}"/>
              </a:ext>
            </a:extLst>
          </p:cNvPr>
          <p:cNvSpPr>
            <a:spLocks noGrp="1"/>
          </p:cNvSpPr>
          <p:nvPr>
            <p:ph idx="1"/>
          </p:nvPr>
        </p:nvSpPr>
        <p:spPr/>
        <p:txBody>
          <a:bodyPr>
            <a:normAutofit/>
          </a:bodyPr>
          <a:lstStyle/>
          <a:p>
            <a:r>
              <a:rPr lang="en-US" dirty="0"/>
              <a:t>Summarized information about the following items: </a:t>
            </a:r>
          </a:p>
          <a:p>
            <a:pPr lvl="1"/>
            <a:r>
              <a:rPr lang="en-US" dirty="0"/>
              <a:t>Amount of unused lines of credit</a:t>
            </a:r>
          </a:p>
          <a:p>
            <a:pPr lvl="2"/>
            <a:r>
              <a:rPr lang="en-US" dirty="0"/>
              <a:t>Not limited to lines of credit associated with debt</a:t>
            </a:r>
          </a:p>
          <a:p>
            <a:pPr lvl="1"/>
            <a:r>
              <a:rPr lang="en-US" dirty="0"/>
              <a:t>Assets pledged as collateral for debt</a:t>
            </a:r>
          </a:p>
          <a:p>
            <a:pPr lvl="2"/>
            <a:r>
              <a:rPr lang="en-US" dirty="0"/>
              <a:t>Does not include assets constructed with the related debt proceeds</a:t>
            </a:r>
          </a:p>
          <a:p>
            <a:pPr lvl="1"/>
            <a:r>
              <a:rPr lang="en-US" dirty="0"/>
              <a:t>Terms specified in debt agreements related to significant: </a:t>
            </a:r>
          </a:p>
          <a:p>
            <a:pPr lvl="2"/>
            <a:r>
              <a:rPr lang="en-US" dirty="0"/>
              <a:t>Events of default with finance-related consequences </a:t>
            </a:r>
          </a:p>
          <a:p>
            <a:pPr lvl="2"/>
            <a:r>
              <a:rPr lang="en-US" dirty="0"/>
              <a:t>Termination events with finance-related consequences </a:t>
            </a:r>
          </a:p>
          <a:p>
            <a:pPr lvl="2"/>
            <a:r>
              <a:rPr lang="en-US" dirty="0"/>
              <a:t>Subjective acceleration clauses. </a:t>
            </a:r>
          </a:p>
          <a:p>
            <a:r>
              <a:rPr lang="en-US" dirty="0"/>
              <a:t>Separate information in debt disclosures regarding (a) direct borrowings and direct placements of debt from (b) other debt</a:t>
            </a:r>
          </a:p>
        </p:txBody>
      </p:sp>
    </p:spTree>
    <p:extLst>
      <p:ext uri="{BB962C8B-B14F-4D97-AF65-F5344CB8AC3E}">
        <p14:creationId xmlns:p14="http://schemas.microsoft.com/office/powerpoint/2010/main" val="33656986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tabLst>
                <a:tab pos="7143750" algn="l"/>
              </a:tabLst>
            </a:pPr>
            <a:r>
              <a:rPr lang="en-US" dirty="0"/>
              <a:t>What Is Coming Down the Road</a:t>
            </a:r>
          </a:p>
        </p:txBody>
      </p:sp>
    </p:spTree>
    <p:extLst>
      <p:ext uri="{BB962C8B-B14F-4D97-AF65-F5344CB8AC3E}">
        <p14:creationId xmlns:p14="http://schemas.microsoft.com/office/powerpoint/2010/main" val="37168344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D1B1032-46F9-4E28-AFF5-40D8794D8CF1}"/>
              </a:ext>
            </a:extLst>
          </p:cNvPr>
          <p:cNvSpPr>
            <a:spLocks noGrp="1"/>
          </p:cNvSpPr>
          <p:nvPr>
            <p:ph idx="1"/>
          </p:nvPr>
        </p:nvSpPr>
        <p:spPr/>
        <p:txBody>
          <a:bodyPr/>
          <a:lstStyle/>
          <a:p>
            <a:r>
              <a:rPr lang="en-US" b="1" dirty="0"/>
              <a:t>2019—</a:t>
            </a:r>
            <a:r>
              <a:rPr lang="en-US" dirty="0"/>
              <a:t>Statement 83—</a:t>
            </a:r>
            <a:r>
              <a:rPr lang="en-US" i="1" dirty="0"/>
              <a:t>Certain Asset Retirement Obligations</a:t>
            </a:r>
          </a:p>
          <a:p>
            <a:r>
              <a:rPr lang="en-US" b="1" dirty="0"/>
              <a:t>2020—</a:t>
            </a:r>
            <a:r>
              <a:rPr lang="en-US" dirty="0"/>
              <a:t>Statement 84—</a:t>
            </a:r>
            <a:r>
              <a:rPr lang="en-US" i="1" dirty="0"/>
              <a:t>Fiduciary Activities</a:t>
            </a:r>
          </a:p>
          <a:p>
            <a:r>
              <a:rPr lang="en-US" b="1" dirty="0"/>
              <a:t>2021—</a:t>
            </a:r>
            <a:r>
              <a:rPr lang="en-US" dirty="0"/>
              <a:t>Statement</a:t>
            </a:r>
            <a:r>
              <a:rPr lang="en-US" b="1" dirty="0"/>
              <a:t> </a:t>
            </a:r>
            <a:r>
              <a:rPr lang="en-US" dirty="0"/>
              <a:t>87—</a:t>
            </a:r>
            <a:r>
              <a:rPr lang="en-US" i="1" dirty="0"/>
              <a:t>Leases</a:t>
            </a:r>
          </a:p>
          <a:p>
            <a:endParaRPr lang="en-US" dirty="0"/>
          </a:p>
        </p:txBody>
      </p:sp>
      <p:sp>
        <p:nvSpPr>
          <p:cNvPr id="3" name="Title 2">
            <a:extLst>
              <a:ext uri="{FF2B5EF4-FFF2-40B4-BE49-F238E27FC236}">
                <a16:creationId xmlns:a16="http://schemas.microsoft.com/office/drawing/2014/main" id="{BA628D72-0372-4D1E-AB94-73E193B88419}"/>
              </a:ext>
            </a:extLst>
          </p:cNvPr>
          <p:cNvSpPr>
            <a:spLocks noGrp="1"/>
          </p:cNvSpPr>
          <p:nvPr>
            <p:ph type="title"/>
          </p:nvPr>
        </p:nvSpPr>
        <p:spPr/>
        <p:txBody>
          <a:bodyPr/>
          <a:lstStyle/>
          <a:p>
            <a:r>
              <a:rPr lang="en-US" dirty="0"/>
              <a:t>Effective Date—June 30</a:t>
            </a:r>
          </a:p>
        </p:txBody>
      </p:sp>
    </p:spTree>
    <p:extLst>
      <p:ext uri="{BB962C8B-B14F-4D97-AF65-F5344CB8AC3E}">
        <p14:creationId xmlns:p14="http://schemas.microsoft.com/office/powerpoint/2010/main" val="40482445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Technical Agenda—What Should Be On Your Radar</a:t>
            </a:r>
          </a:p>
        </p:txBody>
      </p:sp>
      <p:sp>
        <p:nvSpPr>
          <p:cNvPr id="3" name="Content Placeholder 2"/>
          <p:cNvSpPr>
            <a:spLocks noGrp="1"/>
          </p:cNvSpPr>
          <p:nvPr>
            <p:ph idx="1"/>
          </p:nvPr>
        </p:nvSpPr>
        <p:spPr/>
        <p:txBody>
          <a:bodyPr/>
          <a:lstStyle/>
          <a:p>
            <a:r>
              <a:rPr lang="en-US" dirty="0"/>
              <a:t>Current Agenda</a:t>
            </a:r>
          </a:p>
          <a:p>
            <a:pPr lvl="1"/>
            <a:r>
              <a:rPr lang="en-US" dirty="0"/>
              <a:t>Reporting model (reexamination)</a:t>
            </a:r>
          </a:p>
          <a:p>
            <a:pPr lvl="1"/>
            <a:r>
              <a:rPr lang="en-US" dirty="0"/>
              <a:t>Revenue and expense recognition</a:t>
            </a:r>
          </a:p>
          <a:p>
            <a:r>
              <a:rPr lang="en-US" dirty="0"/>
              <a:t>Research Agenda</a:t>
            </a:r>
          </a:p>
          <a:p>
            <a:pPr lvl="1"/>
            <a:r>
              <a:rPr lang="en-US" dirty="0"/>
              <a:t>Note disclosures (reexamination)</a:t>
            </a:r>
          </a:p>
          <a:p>
            <a:pPr lvl="1"/>
            <a:r>
              <a:rPr lang="en-US" dirty="0"/>
              <a:t>Going concern</a:t>
            </a:r>
          </a:p>
          <a:p>
            <a:pPr lvl="1"/>
            <a:r>
              <a:rPr lang="en-US" dirty="0"/>
              <a:t>Information technology, including cloud computing</a:t>
            </a:r>
          </a:p>
          <a:p>
            <a:pPr lvl="1"/>
            <a:r>
              <a:rPr lang="en-US" dirty="0"/>
              <a:t>Public </a:t>
            </a:r>
            <a:r>
              <a:rPr lang="en-US"/>
              <a:t>private partnerships</a:t>
            </a:r>
            <a:endParaRPr lang="en-US" dirty="0"/>
          </a:p>
        </p:txBody>
      </p:sp>
      <p:sp>
        <p:nvSpPr>
          <p:cNvPr id="4" name="Slide Number Placeholder 3"/>
          <p:cNvSpPr>
            <a:spLocks noGrp="1"/>
          </p:cNvSpPr>
          <p:nvPr>
            <p:ph type="sldNum" sz="quarter" idx="12"/>
          </p:nvPr>
        </p:nvSpPr>
        <p:spPr>
          <a:xfrm>
            <a:off x="10421938" y="6372225"/>
            <a:ext cx="2844800" cy="365125"/>
          </a:xfrm>
        </p:spPr>
        <p:txBody>
          <a:bodyPr/>
          <a:lstStyle/>
          <a:p>
            <a:fld id="{5DC8179A-7C45-4DBD-80E2-1561B4450C71}" type="slidenum">
              <a:rPr lang="en-US" smtClean="0"/>
              <a:pPr/>
              <a:t>27</a:t>
            </a:fld>
            <a:endParaRPr lang="en-US" dirty="0"/>
          </a:p>
        </p:txBody>
      </p:sp>
    </p:spTree>
    <p:extLst>
      <p:ext uri="{BB962C8B-B14F-4D97-AF65-F5344CB8AC3E}">
        <p14:creationId xmlns:p14="http://schemas.microsoft.com/office/powerpoint/2010/main" val="20711358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66791" y="2133600"/>
            <a:ext cx="8561387" cy="3981180"/>
          </a:xfrm>
        </p:spPr>
        <p:txBody>
          <a:bodyPr/>
          <a:lstStyle/>
          <a:p>
            <a:pPr marL="0" indent="0">
              <a:buNone/>
            </a:pPr>
            <a:r>
              <a:rPr lang="en-US" sz="2000" dirty="0"/>
              <a:t>For more information, </a:t>
            </a:r>
            <a:r>
              <a:rPr lang="en-US" sz="2000"/>
              <a:t>check out </a:t>
            </a:r>
            <a:r>
              <a:rPr lang="en-US" sz="2000" dirty="0">
                <a:hlinkClick r:id="rId2"/>
              </a:rPr>
              <a:t>www.gasb.org</a:t>
            </a:r>
            <a:r>
              <a:rPr lang="en-US" sz="2000" dirty="0"/>
              <a:t>.</a:t>
            </a:r>
          </a:p>
        </p:txBody>
      </p:sp>
      <p:sp>
        <p:nvSpPr>
          <p:cNvPr id="3" name="Title 2"/>
          <p:cNvSpPr>
            <a:spLocks noGrp="1"/>
          </p:cNvSpPr>
          <p:nvPr>
            <p:ph type="title"/>
          </p:nvPr>
        </p:nvSpPr>
        <p:spPr/>
        <p:txBody>
          <a:bodyPr/>
          <a:lstStyle/>
          <a:p>
            <a:r>
              <a:rPr lang="en-US" dirty="0"/>
              <a:t>Questions?</a:t>
            </a:r>
          </a:p>
        </p:txBody>
      </p:sp>
      <p:sp>
        <p:nvSpPr>
          <p:cNvPr id="4" name="Slide Number Placeholder 3"/>
          <p:cNvSpPr>
            <a:spLocks noGrp="1"/>
          </p:cNvSpPr>
          <p:nvPr>
            <p:ph type="sldNum" sz="quarter" idx="11"/>
          </p:nvPr>
        </p:nvSpPr>
        <p:spPr/>
        <p:txBody>
          <a:bodyPr/>
          <a:lstStyle/>
          <a:p>
            <a:pPr>
              <a:defRPr/>
            </a:pPr>
            <a:fld id="{E62A3572-4079-43A9-BCE0-477ECCB5662A}" type="slidenum">
              <a:rPr lang="en-US" smtClean="0"/>
              <a:pPr>
                <a:defRPr/>
              </a:pPr>
              <a:t>28</a:t>
            </a:fld>
            <a:endParaRPr lang="en-US" dirty="0"/>
          </a:p>
        </p:txBody>
      </p:sp>
    </p:spTree>
    <p:extLst>
      <p:ext uri="{BB962C8B-B14F-4D97-AF65-F5344CB8AC3E}">
        <p14:creationId xmlns:p14="http://schemas.microsoft.com/office/powerpoint/2010/main" val="355687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Pensions and OPEB</a:t>
            </a:r>
          </a:p>
        </p:txBody>
      </p:sp>
    </p:spTree>
    <p:extLst>
      <p:ext uri="{BB962C8B-B14F-4D97-AF65-F5344CB8AC3E}">
        <p14:creationId xmlns:p14="http://schemas.microsoft.com/office/powerpoint/2010/main" val="726571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17FAD-79A7-4F92-98B1-3C620F84B1DB}"/>
              </a:ext>
            </a:extLst>
          </p:cNvPr>
          <p:cNvSpPr>
            <a:spLocks noGrp="1"/>
          </p:cNvSpPr>
          <p:nvPr>
            <p:ph type="title"/>
          </p:nvPr>
        </p:nvSpPr>
        <p:spPr>
          <a:xfrm>
            <a:off x="435197" y="2313947"/>
            <a:ext cx="11183062" cy="897252"/>
          </a:xfrm>
        </p:spPr>
        <p:txBody>
          <a:bodyPr/>
          <a:lstStyle/>
          <a:p>
            <a:r>
              <a:rPr lang="en-US" dirty="0"/>
              <a:t>Information Displayed in the Financial Statements</a:t>
            </a:r>
          </a:p>
        </p:txBody>
      </p:sp>
    </p:spTree>
    <p:extLst>
      <p:ext uri="{BB962C8B-B14F-4D97-AF65-F5344CB8AC3E}">
        <p14:creationId xmlns:p14="http://schemas.microsoft.com/office/powerpoint/2010/main" val="1263517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154AC5-4167-4F66-BFB9-4B51B84DE09B}"/>
              </a:ext>
            </a:extLst>
          </p:cNvPr>
          <p:cNvSpPr>
            <a:spLocks noGrp="1"/>
          </p:cNvSpPr>
          <p:nvPr>
            <p:ph idx="1"/>
          </p:nvPr>
        </p:nvSpPr>
        <p:spPr>
          <a:xfrm>
            <a:off x="1643503" y="1029709"/>
            <a:ext cx="8561387" cy="5247208"/>
          </a:xfrm>
        </p:spPr>
        <p:txBody>
          <a:bodyPr/>
          <a:lstStyle/>
          <a:p>
            <a:r>
              <a:rPr lang="en-US" dirty="0"/>
              <a:t>Government-wide and other accrual-basis statements</a:t>
            </a:r>
          </a:p>
          <a:p>
            <a:pPr lvl="1"/>
            <a:r>
              <a:rPr lang="en-US" i="1" dirty="0">
                <a:solidFill>
                  <a:srgbClr val="FF0000"/>
                </a:solidFill>
              </a:rPr>
              <a:t>Net</a:t>
            </a:r>
            <a:r>
              <a:rPr lang="en-US" dirty="0">
                <a:solidFill>
                  <a:srgbClr val="FF0000"/>
                </a:solidFill>
              </a:rPr>
              <a:t> OPEB liability</a:t>
            </a:r>
            <a:r>
              <a:rPr lang="en-US" dirty="0"/>
              <a:t> and deferrals, in the statement of net position</a:t>
            </a:r>
          </a:p>
          <a:p>
            <a:pPr lvl="1"/>
            <a:r>
              <a:rPr lang="en-US" dirty="0"/>
              <a:t>However, </a:t>
            </a:r>
            <a:r>
              <a:rPr lang="en-US" i="1" dirty="0">
                <a:solidFill>
                  <a:srgbClr val="FF0000"/>
                </a:solidFill>
              </a:rPr>
              <a:t>total</a:t>
            </a:r>
            <a:r>
              <a:rPr lang="en-US" dirty="0">
                <a:solidFill>
                  <a:srgbClr val="FF0000"/>
                </a:solidFill>
              </a:rPr>
              <a:t> OPEB liability </a:t>
            </a:r>
            <a:r>
              <a:rPr lang="en-US" dirty="0"/>
              <a:t>if no assets have been set aside in a trust that meets specified criteria</a:t>
            </a:r>
          </a:p>
          <a:p>
            <a:pPr lvl="1"/>
            <a:r>
              <a:rPr lang="en-US" dirty="0"/>
              <a:t>OPEB expense allocated among programs and functions, in the statement of activities (total expense disclosed in notes)</a:t>
            </a:r>
          </a:p>
          <a:p>
            <a:r>
              <a:rPr lang="en-US" dirty="0"/>
              <a:t>Governmental funds</a:t>
            </a:r>
          </a:p>
          <a:p>
            <a:pPr lvl="1"/>
            <a:r>
              <a:rPr lang="en-US" dirty="0"/>
              <a:t>Payable to OPEB plan for contributions/payments normally due and payable but not made prior to FYE, in the balance sheet</a:t>
            </a:r>
          </a:p>
          <a:p>
            <a:pPr lvl="1"/>
            <a:r>
              <a:rPr lang="en-US" dirty="0"/>
              <a:t>OPEB expenditure equal to contributions/payments normally due and payable, in statement of revenues, expenditures, and changes in fund balance</a:t>
            </a:r>
          </a:p>
        </p:txBody>
      </p:sp>
      <p:sp>
        <p:nvSpPr>
          <p:cNvPr id="3" name="Title 2">
            <a:extLst>
              <a:ext uri="{FF2B5EF4-FFF2-40B4-BE49-F238E27FC236}">
                <a16:creationId xmlns:a16="http://schemas.microsoft.com/office/drawing/2014/main" id="{D9C1687E-EA21-4569-80AA-FC51A0274D18}"/>
              </a:ext>
            </a:extLst>
          </p:cNvPr>
          <p:cNvSpPr>
            <a:spLocks noGrp="1"/>
          </p:cNvSpPr>
          <p:nvPr>
            <p:ph type="title"/>
          </p:nvPr>
        </p:nvSpPr>
        <p:spPr>
          <a:xfrm>
            <a:off x="1643502" y="132457"/>
            <a:ext cx="8872098" cy="897252"/>
          </a:xfrm>
        </p:spPr>
        <p:txBody>
          <a:bodyPr/>
          <a:lstStyle/>
          <a:p>
            <a:r>
              <a:rPr lang="en-US" sz="3400" dirty="0"/>
              <a:t>What Is Reported in Financial Statements?</a:t>
            </a:r>
          </a:p>
        </p:txBody>
      </p:sp>
      <p:sp>
        <p:nvSpPr>
          <p:cNvPr id="4" name="Slide Number Placeholder 3">
            <a:extLst>
              <a:ext uri="{FF2B5EF4-FFF2-40B4-BE49-F238E27FC236}">
                <a16:creationId xmlns:a16="http://schemas.microsoft.com/office/drawing/2014/main" id="{DFB1DCDA-33A4-4574-8619-2E639D21AD1D}"/>
              </a:ext>
            </a:extLst>
          </p:cNvPr>
          <p:cNvSpPr>
            <a:spLocks noGrp="1"/>
          </p:cNvSpPr>
          <p:nvPr>
            <p:ph type="sldNum" sz="quarter" idx="4"/>
          </p:nvPr>
        </p:nvSpPr>
        <p:spPr/>
        <p:txBody>
          <a:bodyPr/>
          <a:lstStyle/>
          <a:p>
            <a:pPr>
              <a:defRPr/>
            </a:pPr>
            <a:fld id="{B8C3CD40-D32D-4A66-9ED6-B023972553E0}" type="slidenum">
              <a:rPr lang="en-US" smtClean="0"/>
              <a:pPr>
                <a:defRPr/>
              </a:pPr>
              <a:t>5</a:t>
            </a:fld>
            <a:endParaRPr lang="en-US" dirty="0"/>
          </a:p>
        </p:txBody>
      </p:sp>
    </p:spTree>
    <p:extLst>
      <p:ext uri="{BB962C8B-B14F-4D97-AF65-F5344CB8AC3E}">
        <p14:creationId xmlns:p14="http://schemas.microsoft.com/office/powerpoint/2010/main" val="2483073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50" name="Rectangle 2"/>
          <p:cNvSpPr>
            <a:spLocks noGrp="1" noChangeArrowheads="1"/>
          </p:cNvSpPr>
          <p:nvPr>
            <p:ph type="title"/>
          </p:nvPr>
        </p:nvSpPr>
        <p:spPr/>
        <p:txBody>
          <a:bodyPr>
            <a:normAutofit/>
          </a:bodyPr>
          <a:lstStyle/>
          <a:p>
            <a:r>
              <a:rPr lang="en-US" dirty="0"/>
              <a:t>How Is the Long-Term Obligation Measured?</a:t>
            </a:r>
          </a:p>
        </p:txBody>
      </p:sp>
      <p:sp>
        <p:nvSpPr>
          <p:cNvPr id="411651" name="Rectangle 3"/>
          <p:cNvSpPr>
            <a:spLocks noGrp="1" noChangeArrowheads="1"/>
          </p:cNvSpPr>
          <p:nvPr>
            <p:ph idx="1"/>
          </p:nvPr>
        </p:nvSpPr>
        <p:spPr/>
        <p:txBody>
          <a:bodyPr/>
          <a:lstStyle/>
          <a:p>
            <a:pPr marL="457200" indent="-457200">
              <a:buFont typeface="+mj-lt"/>
              <a:buAutoNum type="arabicPeriod"/>
            </a:pPr>
            <a:r>
              <a:rPr lang="en-US" sz="2400" dirty="0"/>
              <a:t>Project cash outflows for benefits</a:t>
            </a:r>
          </a:p>
          <a:p>
            <a:pPr marL="457200" indent="-457200">
              <a:buFont typeface="+mj-lt"/>
              <a:buAutoNum type="arabicPeriod"/>
            </a:pPr>
            <a:r>
              <a:rPr lang="en-US" sz="2400" dirty="0"/>
              <a:t>Discount projected benefits to actuarial present value (APV)</a:t>
            </a:r>
          </a:p>
          <a:p>
            <a:pPr marL="457200" indent="-457200">
              <a:buFont typeface="+mj-lt"/>
              <a:buAutoNum type="arabicPeriod"/>
            </a:pPr>
            <a:r>
              <a:rPr lang="en-US" sz="2400" dirty="0"/>
              <a:t>Allocate the APV of projected benefits to periods</a:t>
            </a:r>
          </a:p>
          <a:p>
            <a:pPr marL="457200" indent="-457200">
              <a:buFont typeface="+mj-lt"/>
              <a:buAutoNum type="arabicPeriod"/>
            </a:pPr>
            <a:endParaRPr lang="en-US" sz="2400" dirty="0"/>
          </a:p>
          <a:p>
            <a:pPr marL="0" indent="0" algn="ctr">
              <a:buNone/>
            </a:pPr>
            <a:r>
              <a:rPr lang="en-US" sz="2400" b="1" dirty="0">
                <a:solidFill>
                  <a:srgbClr val="355F9A"/>
                </a:solidFill>
              </a:rPr>
              <a:t>APV allocated to past periods of service</a:t>
            </a:r>
          </a:p>
          <a:p>
            <a:pPr marL="0" indent="0" algn="ctr">
              <a:buNone/>
            </a:pPr>
            <a:r>
              <a:rPr lang="en-US" sz="2400" b="1" dirty="0">
                <a:solidFill>
                  <a:srgbClr val="355F9A"/>
                </a:solidFill>
              </a:rPr>
              <a:t>= total OPEB liability</a:t>
            </a:r>
          </a:p>
        </p:txBody>
      </p:sp>
      <p:sp>
        <p:nvSpPr>
          <p:cNvPr id="4" name="Slide Number Placeholder 3"/>
          <p:cNvSpPr>
            <a:spLocks noGrp="1"/>
          </p:cNvSpPr>
          <p:nvPr>
            <p:ph type="sldNum" sz="quarter" idx="12"/>
          </p:nvPr>
        </p:nvSpPr>
        <p:spPr/>
        <p:txBody>
          <a:bodyPr/>
          <a:lstStyle/>
          <a:p>
            <a:fld id="{B678A430-2B5E-9C4F-A94E-0139B75F11B5}" type="slidenum">
              <a:rPr lang="en-US" smtClean="0"/>
              <a:pPr/>
              <a:t>6</a:t>
            </a:fld>
            <a:endParaRPr lang="en-US" dirty="0"/>
          </a:p>
        </p:txBody>
      </p:sp>
    </p:spTree>
    <p:extLst>
      <p:ext uri="{BB962C8B-B14F-4D97-AF65-F5344CB8AC3E}">
        <p14:creationId xmlns:p14="http://schemas.microsoft.com/office/powerpoint/2010/main" val="17339895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1651">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116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17EC6BA-4C45-42E8-AFAF-DFC9DF94B689}"/>
              </a:ext>
            </a:extLst>
          </p:cNvPr>
          <p:cNvSpPr>
            <a:spLocks noGrp="1"/>
          </p:cNvSpPr>
          <p:nvPr>
            <p:ph type="title"/>
          </p:nvPr>
        </p:nvSpPr>
        <p:spPr>
          <a:xfrm>
            <a:off x="1621732" y="33929"/>
            <a:ext cx="8677797" cy="897252"/>
          </a:xfrm>
        </p:spPr>
        <p:txBody>
          <a:bodyPr/>
          <a:lstStyle/>
          <a:p>
            <a:r>
              <a:rPr lang="en-US" dirty="0"/>
              <a:t>Statement of Net Position</a:t>
            </a:r>
          </a:p>
        </p:txBody>
      </p:sp>
      <p:sp>
        <p:nvSpPr>
          <p:cNvPr id="4" name="Slide Number Placeholder 3">
            <a:extLst>
              <a:ext uri="{FF2B5EF4-FFF2-40B4-BE49-F238E27FC236}">
                <a16:creationId xmlns:a16="http://schemas.microsoft.com/office/drawing/2014/main" id="{B65D2FBB-CD8C-4D0B-9EA8-150022BA92B7}"/>
              </a:ext>
            </a:extLst>
          </p:cNvPr>
          <p:cNvSpPr>
            <a:spLocks noGrp="1"/>
          </p:cNvSpPr>
          <p:nvPr>
            <p:ph type="sldNum" sz="quarter" idx="4"/>
          </p:nvPr>
        </p:nvSpPr>
        <p:spPr/>
        <p:txBody>
          <a:bodyPr/>
          <a:lstStyle/>
          <a:p>
            <a:pPr>
              <a:defRPr/>
            </a:pPr>
            <a:fld id="{B8C3CD40-D32D-4A66-9ED6-B023972553E0}" type="slidenum">
              <a:rPr lang="en-US" smtClean="0"/>
              <a:pPr>
                <a:defRPr/>
              </a:pPr>
              <a:t>7</a:t>
            </a:fld>
            <a:endParaRPr lang="en-US" dirty="0"/>
          </a:p>
        </p:txBody>
      </p:sp>
      <p:pic>
        <p:nvPicPr>
          <p:cNvPr id="5" name="Picture 4">
            <a:extLst>
              <a:ext uri="{FF2B5EF4-FFF2-40B4-BE49-F238E27FC236}">
                <a16:creationId xmlns:a16="http://schemas.microsoft.com/office/drawing/2014/main" id="{61231DCB-192C-4117-AB0E-8CF166BBD657}"/>
              </a:ext>
            </a:extLst>
          </p:cNvPr>
          <p:cNvPicPr>
            <a:picLocks noChangeAspect="1"/>
          </p:cNvPicPr>
          <p:nvPr/>
        </p:nvPicPr>
        <p:blipFill>
          <a:blip r:embed="rId2"/>
          <a:stretch>
            <a:fillRect/>
          </a:stretch>
        </p:blipFill>
        <p:spPr>
          <a:xfrm>
            <a:off x="2057898" y="1034144"/>
            <a:ext cx="8008205" cy="4166507"/>
          </a:xfrm>
          <a:prstGeom prst="rect">
            <a:avLst/>
          </a:prstGeom>
        </p:spPr>
      </p:pic>
      <p:sp>
        <p:nvSpPr>
          <p:cNvPr id="7" name="Rectangle: Rounded Corners 6">
            <a:extLst>
              <a:ext uri="{FF2B5EF4-FFF2-40B4-BE49-F238E27FC236}">
                <a16:creationId xmlns:a16="http://schemas.microsoft.com/office/drawing/2014/main" id="{5E7BF890-33FE-4511-BAAA-6A28BCB0FB7F}"/>
              </a:ext>
            </a:extLst>
          </p:cNvPr>
          <p:cNvSpPr/>
          <p:nvPr/>
        </p:nvSpPr>
        <p:spPr bwMode="auto">
          <a:xfrm>
            <a:off x="2329544" y="3523349"/>
            <a:ext cx="7736559" cy="442674"/>
          </a:xfrm>
          <a:prstGeom prst="roundRect">
            <a:avLst/>
          </a:prstGeom>
          <a:noFill/>
          <a:ln w="57150">
            <a:solidFill>
              <a:srgbClr val="00B050"/>
            </a:solidFill>
            <a:miter lim="800000"/>
            <a:headEnd/>
            <a:tailEnd/>
          </a:ln>
        </p:spPr>
        <p:txBody>
          <a:bodyPr wrap="square" rtlCol="0" anchor="ctr">
            <a:spAutoFit/>
          </a:bodyPr>
          <a:lstStyle/>
          <a:p>
            <a:pPr algn="ctr" fontAlgn="base">
              <a:spcBef>
                <a:spcPct val="0"/>
              </a:spcBef>
              <a:spcAft>
                <a:spcPct val="0"/>
              </a:spcAft>
            </a:pPr>
            <a:endParaRPr lang="en-US" sz="2000" dirty="0">
              <a:solidFill>
                <a:prstClr val="black"/>
              </a:solidFill>
              <a:latin typeface="Arial" charset="0"/>
              <a:cs typeface="Arial" charset="0"/>
            </a:endParaRPr>
          </a:p>
        </p:txBody>
      </p:sp>
    </p:spTree>
    <p:extLst>
      <p:ext uri="{BB962C8B-B14F-4D97-AF65-F5344CB8AC3E}">
        <p14:creationId xmlns:p14="http://schemas.microsoft.com/office/powerpoint/2010/main" val="3378871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17EC6BA-4C45-42E8-AFAF-DFC9DF94B689}"/>
              </a:ext>
            </a:extLst>
          </p:cNvPr>
          <p:cNvSpPr>
            <a:spLocks noGrp="1"/>
          </p:cNvSpPr>
          <p:nvPr>
            <p:ph type="title"/>
          </p:nvPr>
        </p:nvSpPr>
        <p:spPr>
          <a:xfrm>
            <a:off x="1621732" y="33929"/>
            <a:ext cx="8677797" cy="897252"/>
          </a:xfrm>
        </p:spPr>
        <p:txBody>
          <a:bodyPr/>
          <a:lstStyle/>
          <a:p>
            <a:r>
              <a:rPr lang="en-US" dirty="0"/>
              <a:t>Statement of Net Position</a:t>
            </a:r>
          </a:p>
        </p:txBody>
      </p:sp>
      <p:sp>
        <p:nvSpPr>
          <p:cNvPr id="4" name="Slide Number Placeholder 3">
            <a:extLst>
              <a:ext uri="{FF2B5EF4-FFF2-40B4-BE49-F238E27FC236}">
                <a16:creationId xmlns:a16="http://schemas.microsoft.com/office/drawing/2014/main" id="{B65D2FBB-CD8C-4D0B-9EA8-150022BA92B7}"/>
              </a:ext>
            </a:extLst>
          </p:cNvPr>
          <p:cNvSpPr>
            <a:spLocks noGrp="1"/>
          </p:cNvSpPr>
          <p:nvPr>
            <p:ph type="sldNum" sz="quarter" idx="4"/>
          </p:nvPr>
        </p:nvSpPr>
        <p:spPr/>
        <p:txBody>
          <a:bodyPr/>
          <a:lstStyle/>
          <a:p>
            <a:pPr>
              <a:defRPr/>
            </a:pPr>
            <a:fld id="{B8C3CD40-D32D-4A66-9ED6-B023972553E0}" type="slidenum">
              <a:rPr lang="en-US" smtClean="0"/>
              <a:pPr>
                <a:defRPr/>
              </a:pPr>
              <a:t>8</a:t>
            </a:fld>
            <a:endParaRPr lang="en-US" dirty="0"/>
          </a:p>
        </p:txBody>
      </p:sp>
      <p:pic>
        <p:nvPicPr>
          <p:cNvPr id="2" name="Picture 1">
            <a:extLst>
              <a:ext uri="{FF2B5EF4-FFF2-40B4-BE49-F238E27FC236}">
                <a16:creationId xmlns:a16="http://schemas.microsoft.com/office/drawing/2014/main" id="{AB0AF80E-BEF7-4CEB-8BD5-142AE2C6D1CD}"/>
              </a:ext>
            </a:extLst>
          </p:cNvPr>
          <p:cNvPicPr>
            <a:picLocks noChangeAspect="1"/>
          </p:cNvPicPr>
          <p:nvPr/>
        </p:nvPicPr>
        <p:blipFill>
          <a:blip r:embed="rId2"/>
          <a:stretch>
            <a:fillRect/>
          </a:stretch>
        </p:blipFill>
        <p:spPr>
          <a:xfrm>
            <a:off x="1766881" y="1937658"/>
            <a:ext cx="8468644" cy="2917371"/>
          </a:xfrm>
          <a:prstGeom prst="rect">
            <a:avLst/>
          </a:prstGeom>
        </p:spPr>
      </p:pic>
      <p:sp>
        <p:nvSpPr>
          <p:cNvPr id="7" name="Rectangle: Rounded Corners 6">
            <a:extLst>
              <a:ext uri="{FF2B5EF4-FFF2-40B4-BE49-F238E27FC236}">
                <a16:creationId xmlns:a16="http://schemas.microsoft.com/office/drawing/2014/main" id="{983F8F67-F482-4F1D-99DF-77983CCF46F3}"/>
              </a:ext>
            </a:extLst>
          </p:cNvPr>
          <p:cNvSpPr/>
          <p:nvPr/>
        </p:nvSpPr>
        <p:spPr bwMode="auto">
          <a:xfrm>
            <a:off x="2132923" y="3942449"/>
            <a:ext cx="8102602" cy="442674"/>
          </a:xfrm>
          <a:prstGeom prst="roundRect">
            <a:avLst/>
          </a:prstGeom>
          <a:noFill/>
          <a:ln w="57150">
            <a:solidFill>
              <a:srgbClr val="00B050"/>
            </a:solidFill>
            <a:miter lim="800000"/>
            <a:headEnd/>
            <a:tailEnd/>
          </a:ln>
        </p:spPr>
        <p:txBody>
          <a:bodyPr wrap="square" rtlCol="0" anchor="ctr">
            <a:spAutoFit/>
          </a:bodyPr>
          <a:lstStyle/>
          <a:p>
            <a:pPr algn="ctr" fontAlgn="base">
              <a:spcBef>
                <a:spcPct val="0"/>
              </a:spcBef>
              <a:spcAft>
                <a:spcPct val="0"/>
              </a:spcAft>
            </a:pPr>
            <a:endParaRPr lang="en-US" sz="2000" dirty="0">
              <a:solidFill>
                <a:prstClr val="black"/>
              </a:solidFill>
              <a:latin typeface="Arial" charset="0"/>
              <a:cs typeface="Arial" charset="0"/>
            </a:endParaRPr>
          </a:p>
        </p:txBody>
      </p:sp>
    </p:spTree>
    <p:extLst>
      <p:ext uri="{BB962C8B-B14F-4D97-AF65-F5344CB8AC3E}">
        <p14:creationId xmlns:p14="http://schemas.microsoft.com/office/powerpoint/2010/main" val="405271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Information in the Notes</a:t>
            </a:r>
          </a:p>
        </p:txBody>
      </p:sp>
      <p:sp>
        <p:nvSpPr>
          <p:cNvPr id="3" name="Slide Number Placeholder 2"/>
          <p:cNvSpPr>
            <a:spLocks noGrp="1"/>
          </p:cNvSpPr>
          <p:nvPr>
            <p:ph type="sldNum" sz="quarter" idx="4294967295"/>
          </p:nvPr>
        </p:nvSpPr>
        <p:spPr>
          <a:xfrm>
            <a:off x="11652250" y="6400800"/>
            <a:ext cx="539750" cy="304800"/>
          </a:xfrm>
        </p:spPr>
        <p:txBody>
          <a:bodyPr/>
          <a:lstStyle/>
          <a:p>
            <a:pPr>
              <a:defRPr/>
            </a:pPr>
            <a:fld id="{B8C3CD40-D32D-4A66-9ED6-B023972553E0}" type="slidenum">
              <a:rPr lang="en-US" smtClean="0"/>
              <a:pPr>
                <a:defRPr/>
              </a:pPr>
              <a:t>9</a:t>
            </a:fld>
            <a:endParaRPr lang="en-US" dirty="0"/>
          </a:p>
        </p:txBody>
      </p:sp>
    </p:spTree>
    <p:extLst>
      <p:ext uri="{BB962C8B-B14F-4D97-AF65-F5344CB8AC3E}">
        <p14:creationId xmlns:p14="http://schemas.microsoft.com/office/powerpoint/2010/main" val="205264809"/>
      </p:ext>
    </p:extLst>
  </p:cSld>
  <p:clrMapOvr>
    <a:masterClrMapping/>
  </p:clrMapOvr>
</p:sld>
</file>

<file path=ppt/theme/theme1.xml><?xml version="1.0" encoding="utf-8"?>
<a:theme xmlns:a="http://schemas.openxmlformats.org/drawingml/2006/main" name="FAF-Template-Update">
  <a:themeElements>
    <a:clrScheme name="FAF-FASB-GASB">
      <a:dk1>
        <a:sysClr val="windowText" lastClr="000000"/>
      </a:dk1>
      <a:lt1>
        <a:sysClr val="window" lastClr="FFFFFF"/>
      </a:lt1>
      <a:dk2>
        <a:srgbClr val="1F497D"/>
      </a:dk2>
      <a:lt2>
        <a:srgbClr val="EEECE1"/>
      </a:lt2>
      <a:accent1>
        <a:srgbClr val="054569"/>
      </a:accent1>
      <a:accent2>
        <a:srgbClr val="085BB8"/>
      </a:accent2>
      <a:accent3>
        <a:srgbClr val="00609C"/>
      </a:accent3>
      <a:accent4>
        <a:srgbClr val="EF4142"/>
      </a:accent4>
      <a:accent5>
        <a:srgbClr val="7F7F7F"/>
      </a:accent5>
      <a:accent6>
        <a:srgbClr val="7F7F7F"/>
      </a:accent6>
      <a:hlink>
        <a:srgbClr val="EF4142"/>
      </a:hlink>
      <a:folHlink>
        <a:srgbClr val="EF4142"/>
      </a:folHlink>
    </a:clrScheme>
    <a:fontScheme name="FAF Template">
      <a:majorFont>
        <a:latin typeface="Candar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a:noFill/>
          <a:miter lim="800000"/>
          <a:headEnd/>
          <a:tailEnd/>
        </a:ln>
      </a:spPr>
      <a:bodyPr wrap="square">
        <a:spAutoFit/>
      </a:bodyPr>
      <a:lstStyle>
        <a:defPPr fontAlgn="base">
          <a:spcBef>
            <a:spcPct val="0"/>
          </a:spcBef>
          <a:spcAft>
            <a:spcPct val="0"/>
          </a:spcAft>
          <a:defRPr sz="2000" dirty="0" smtClean="0">
            <a:solidFill>
              <a:prstClr val="black"/>
            </a:solidFill>
            <a:latin typeface="Arial" charset="0"/>
            <a:cs typeface="Arial" charset="0"/>
          </a:defRPr>
        </a:defPPr>
      </a:lstStyle>
    </a:spDef>
  </a:objectDefaults>
  <a:extraClrSchemeLst/>
  <a:extLst>
    <a:ext uri="{05A4C25C-085E-4340-85A3-A5531E510DB2}">
      <thm15:themeFamily xmlns:thm15="http://schemas.microsoft.com/office/thememl/2012/main" name="GASB_PPT Template" id="{DADA7839-558E-4D1B-A447-806F8A392B7E}" vid="{9CBAAC6F-BD3B-4256-B82E-935DC81E1D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ppt9A5D.tmp</Template>
  <TotalTime>53</TotalTime>
  <Words>905</Words>
  <Application>Microsoft Office PowerPoint</Application>
  <PresentationFormat>Widescreen</PresentationFormat>
  <Paragraphs>133</Paragraphs>
  <Slides>28</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Courier New</vt:lpstr>
      <vt:lpstr>Lucida Grande</vt:lpstr>
      <vt:lpstr>Wingdings</vt:lpstr>
      <vt:lpstr>ヒラギノ角ゴ Pro W3</vt:lpstr>
      <vt:lpstr>FAF-Template-Update</vt:lpstr>
      <vt:lpstr>    The Municipal Analysts Group of New York  What’s New With the GASB and What Does It Mean for Municipal Credit? </vt:lpstr>
      <vt:lpstr>Presentation Overview</vt:lpstr>
      <vt:lpstr>Pensions and OPEB</vt:lpstr>
      <vt:lpstr>Information Displayed in the Financial Statements</vt:lpstr>
      <vt:lpstr>What Is Reported in Financial Statements?</vt:lpstr>
      <vt:lpstr>How Is the Long-Term Obligation Measured?</vt:lpstr>
      <vt:lpstr>Statement of Net Position</vt:lpstr>
      <vt:lpstr>Statement of Net Position</vt:lpstr>
      <vt:lpstr>Information in the Notes</vt:lpstr>
      <vt:lpstr>Changes in the NOL</vt:lpstr>
      <vt:lpstr>Changes in the TOL</vt:lpstr>
      <vt:lpstr>Descriptive Information</vt:lpstr>
      <vt:lpstr>Measurement of the NOL</vt:lpstr>
      <vt:lpstr>Use of a Municipal Bond Rate</vt:lpstr>
      <vt:lpstr>Sensitivity Analysis</vt:lpstr>
      <vt:lpstr>Deferrals</vt:lpstr>
      <vt:lpstr>Asset Sufficiency (like a funding ratio)</vt:lpstr>
      <vt:lpstr>Information in the Supporting Schedules</vt:lpstr>
      <vt:lpstr>PowerPoint Presentation</vt:lpstr>
      <vt:lpstr>Actuarially Determined Contributions</vt:lpstr>
      <vt:lpstr>Notes to the Contributions Schedule</vt:lpstr>
      <vt:lpstr>Debt Disclosures</vt:lpstr>
      <vt:lpstr>Definition of Debt for Disclosure Purposes</vt:lpstr>
      <vt:lpstr>New Note Disclosures</vt:lpstr>
      <vt:lpstr>What Is Coming Down the Road</vt:lpstr>
      <vt:lpstr>Effective Date—June 30</vt:lpstr>
      <vt:lpstr>Technical Agenda—What Should Be On Your Radar</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Municipal Analysts of Greater New York  </dc:title>
  <dc:creator>Dave Bean</dc:creator>
  <cp:lastModifiedBy>Dave Bean</cp:lastModifiedBy>
  <cp:revision>7</cp:revision>
  <dcterms:created xsi:type="dcterms:W3CDTF">2018-03-13T12:19:53Z</dcterms:created>
  <dcterms:modified xsi:type="dcterms:W3CDTF">2018-03-13T15:06:24Z</dcterms:modified>
</cp:coreProperties>
</file>