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0"/>
  </p:notesMasterIdLst>
  <p:handoutMasterIdLst>
    <p:handoutMasterId r:id="rId41"/>
  </p:handoutMasterIdLst>
  <p:sldIdLst>
    <p:sldId id="354" r:id="rId2"/>
    <p:sldId id="471" r:id="rId3"/>
    <p:sldId id="445" r:id="rId4"/>
    <p:sldId id="436" r:id="rId5"/>
    <p:sldId id="443" r:id="rId6"/>
    <p:sldId id="456" r:id="rId7"/>
    <p:sldId id="452" r:id="rId8"/>
    <p:sldId id="437" r:id="rId9"/>
    <p:sldId id="470" r:id="rId10"/>
    <p:sldId id="451" r:id="rId11"/>
    <p:sldId id="455" r:id="rId12"/>
    <p:sldId id="459" r:id="rId13"/>
    <p:sldId id="402" r:id="rId14"/>
    <p:sldId id="463" r:id="rId15"/>
    <p:sldId id="383" r:id="rId16"/>
    <p:sldId id="469" r:id="rId17"/>
    <p:sldId id="466" r:id="rId18"/>
    <p:sldId id="467" r:id="rId19"/>
    <p:sldId id="468" r:id="rId20"/>
    <p:sldId id="453" r:id="rId21"/>
    <p:sldId id="472" r:id="rId22"/>
    <p:sldId id="473" r:id="rId23"/>
    <p:sldId id="465" r:id="rId24"/>
    <p:sldId id="464" r:id="rId25"/>
    <p:sldId id="442" r:id="rId26"/>
    <p:sldId id="449" r:id="rId27"/>
    <p:sldId id="369" r:id="rId28"/>
    <p:sldId id="292" r:id="rId29"/>
    <p:sldId id="429" r:id="rId30"/>
    <p:sldId id="306" r:id="rId31"/>
    <p:sldId id="379" r:id="rId32"/>
    <p:sldId id="309" r:id="rId33"/>
    <p:sldId id="405" r:id="rId34"/>
    <p:sldId id="474" r:id="rId35"/>
    <p:sldId id="408" r:id="rId36"/>
    <p:sldId id="433" r:id="rId37"/>
    <p:sldId id="411" r:id="rId38"/>
    <p:sldId id="355" r:id="rId3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5177"/>
    <a:srgbClr val="7EA800"/>
    <a:srgbClr val="6A8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58322654264298E-2"/>
          <c:y val="6.7446471650973894E-2"/>
          <c:w val="0.84737112912306223"/>
          <c:h val="0.77759059593856961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6.5861690450054882</c:v>
                </c:pt>
                <c:pt idx="1">
                  <c:v>4.8403707518022694</c:v>
                </c:pt>
                <c:pt idx="2">
                  <c:v>4.616895874263264</c:v>
                </c:pt>
                <c:pt idx="3">
                  <c:v>8.0751173708920145</c:v>
                </c:pt>
                <c:pt idx="4">
                  <c:v>7.1676802780191142</c:v>
                </c:pt>
                <c:pt idx="5">
                  <c:v>6.2018646128901542</c:v>
                </c:pt>
                <c:pt idx="6">
                  <c:v>6.6030534351145089</c:v>
                </c:pt>
                <c:pt idx="7">
                  <c:v>7.912638739706396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State Tax</c:v>
                </c:pt>
              </c:strCache>
            </c:strRef>
          </c:tx>
          <c:spPr>
            <a:ln w="508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7.51</c:v>
                </c:pt>
                <c:pt idx="1">
                  <c:v>2.7</c:v>
                </c:pt>
                <c:pt idx="2">
                  <c:v>6.07</c:v>
                </c:pt>
                <c:pt idx="3">
                  <c:v>6.54</c:v>
                </c:pt>
                <c:pt idx="4">
                  <c:v>5.71</c:v>
                </c:pt>
                <c:pt idx="5">
                  <c:v>5.0999999999999996</c:v>
                </c:pt>
                <c:pt idx="6">
                  <c:v>4.8</c:v>
                </c:pt>
                <c:pt idx="7">
                  <c:v>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Sheet1!$E$1</c:f>
              <c:strCache>
                <c:ptCount val="1"/>
                <c:pt idx="0">
                  <c:v>Avg State Tax</c:v>
                </c:pt>
              </c:strCache>
            </c:strRef>
          </c:tx>
          <c:spPr>
            <a:ln w="508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5.04</c:v>
                </c:pt>
                <c:pt idx="1">
                  <c:v>5.04</c:v>
                </c:pt>
                <c:pt idx="2">
                  <c:v>5.04</c:v>
                </c:pt>
                <c:pt idx="3">
                  <c:v>5.04</c:v>
                </c:pt>
                <c:pt idx="4">
                  <c:v>5.04</c:v>
                </c:pt>
                <c:pt idx="5">
                  <c:v>5.04</c:v>
                </c:pt>
                <c:pt idx="6">
                  <c:v>5.04</c:v>
                </c:pt>
                <c:pt idx="7">
                  <c:v>5.04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00816"/>
        <c:axId val="232201208"/>
      </c:lineChart>
      <c:catAx>
        <c:axId val="232200816"/>
        <c:scaling>
          <c:orientation val="minMax"/>
        </c:scaling>
        <c:delete val="0"/>
        <c:axPos val="b"/>
        <c:numFmt formatCode="0.00" sourceLinked="0"/>
        <c:majorTickMark val="cross"/>
        <c:minorTickMark val="none"/>
        <c:tickLblPos val="nextTo"/>
        <c:spPr>
          <a:ln w="12739">
            <a:solidFill>
              <a:srgbClr val="464B5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80808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2201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32201208"/>
        <c:scaling>
          <c:orientation val="minMax"/>
          <c:max val="9"/>
          <c:min val="2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spPr>
          <a:ln w="12739">
            <a:solidFill>
              <a:srgbClr val="464B5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80808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2200816"/>
        <c:crosses val="autoZero"/>
        <c:crossBetween val="between"/>
      </c:valAx>
      <c:spPr>
        <a:solidFill>
          <a:srgbClr val="FFFFFF"/>
        </a:solidFill>
        <a:ln w="12739">
          <a:solidFill>
            <a:srgbClr val="464B5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Fund Expenditures by Function, Estimated Fiscal 2012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800000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1.0471737907761526E-2"/>
                  <c:y val="4.6406104478875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334762842144731E-2"/>
                  <c:y val="-5.1356151045635422E-2"/>
                </c:manualLayout>
              </c:layout>
              <c:tx>
                <c:rich>
                  <a:bodyPr/>
                  <a:lstStyle/>
                  <a:p>
                    <a:pPr>
                      <a:defRPr sz="1393" b="1">
                        <a:solidFill>
                          <a:srgbClr val="7EA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defRPr>
                    </a:pPr>
                    <a:r>
                      <a:rPr lang="en-US" sz="1393" b="1" dirty="0">
                        <a:solidFill>
                          <a:srgbClr val="7EA800"/>
                        </a:solidFill>
                        <a:latin typeface="Century Gothic" panose="020B0502020202020204" pitchFamily="34" charset="0"/>
                      </a:rPr>
                      <a:t>H</a:t>
                    </a:r>
                    <a:r>
                      <a:rPr lang="en-US" sz="1393" dirty="0">
                        <a:solidFill>
                          <a:srgbClr val="7EA800"/>
                        </a:solidFill>
                        <a:latin typeface="Century Gothic" panose="020B0502020202020204" pitchFamily="34" charset="0"/>
                      </a:rPr>
                      <a:t>igher Education
</a:t>
                    </a:r>
                    <a:r>
                      <a:rPr lang="en-US" sz="1393" dirty="0" smtClean="0">
                        <a:solidFill>
                          <a:srgbClr val="7EA800"/>
                        </a:solidFill>
                        <a:latin typeface="Century Gothic" panose="020B0502020202020204" pitchFamily="34" charset="0"/>
                      </a:rPr>
                      <a:t>9.4%</a:t>
                    </a:r>
                    <a:endParaRPr lang="en-US" sz="1400" dirty="0">
                      <a:solidFill>
                        <a:srgbClr val="7EA800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446897262842208E-3"/>
                  <c:y val="-1.591588349843368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93" b="1">
                      <a:solidFill>
                        <a:srgbClr val="7030A0"/>
                      </a:solidFill>
                      <a:latin typeface="Century Gothic" panose="020B0502020202020204" pitchFamily="34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393" b="1">
                      <a:solidFill>
                        <a:schemeClr val="accent4"/>
                      </a:solidFill>
                      <a:latin typeface="Century Gothic" panose="020B0502020202020204" pitchFamily="34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393" b="1">
                      <a:solidFill>
                        <a:srgbClr val="800000"/>
                      </a:solidFill>
                      <a:latin typeface="Century Gothic" panose="020B0502020202020204" pitchFamily="34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393" b="1">
                      <a:solidFill>
                        <a:schemeClr val="accent6"/>
                      </a:solidFill>
                      <a:latin typeface="Century Gothic" panose="020B0502020202020204" pitchFamily="34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393" b="1">
                      <a:solidFill>
                        <a:schemeClr val="accent6">
                          <a:lumMod val="75000"/>
                        </a:schemeClr>
                      </a:solidFill>
                      <a:latin typeface="Century Gothic" panose="020B0502020202020204" pitchFamily="34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3" b="1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Elementary &amp; Secondary Education</c:v>
                </c:pt>
                <c:pt idx="1">
                  <c:v>Higher Education</c:v>
                </c:pt>
                <c:pt idx="2">
                  <c:v>Public Assistance</c:v>
                </c:pt>
                <c:pt idx="3">
                  <c:v>All Other</c:v>
                </c:pt>
                <c:pt idx="4">
                  <c:v>Corrections</c:v>
                </c:pt>
                <c:pt idx="5">
                  <c:v>Transportation</c:v>
                </c:pt>
                <c:pt idx="6">
                  <c:v>Medicaid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9.4</c:v>
                </c:pt>
                <c:pt idx="2">
                  <c:v>1.4</c:v>
                </c:pt>
                <c:pt idx="3">
                  <c:v>27.4</c:v>
                </c:pt>
                <c:pt idx="4">
                  <c:v>6.8</c:v>
                </c:pt>
                <c:pt idx="5">
                  <c:v>0.9</c:v>
                </c:pt>
                <c:pt idx="6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Fund Expenditures by Function, Estimated Fiscal 2014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800000"/>
              </a:solidFill>
            </c:spPr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6A86B5"/>
              </a:solidFill>
            </c:spPr>
          </c:dPt>
          <c:dLbls>
            <c:dLbl>
              <c:idx val="0"/>
              <c:layout>
                <c:manualLayout>
                  <c:x val="-3.2057178600338507E-2"/>
                  <c:y val="7.0720326625838437E-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7030A0"/>
                        </a:solidFill>
                      </a:defRPr>
                    </a:pPr>
                    <a:r>
                      <a:rPr lang="en-US" sz="1400" dirty="0" smtClean="0">
                        <a:solidFill>
                          <a:srgbClr val="7030A0"/>
                        </a:solidFill>
                      </a:rPr>
                      <a:t>K-12</a:t>
                    </a:r>
                    <a:r>
                      <a:rPr lang="en-US" sz="1400" dirty="0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en-US" sz="1400" dirty="0" smtClean="0">
                        <a:solidFill>
                          <a:srgbClr val="7030A0"/>
                        </a:solidFill>
                      </a:rPr>
                      <a:t>9.9%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87143794525685E-2"/>
                  <c:y val="2.407289814579629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7EA8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7EA800"/>
                        </a:solidFill>
                      </a:rPr>
                      <a:t>H</a:t>
                    </a:r>
                    <a:r>
                      <a:rPr lang="en-US" sz="1400" dirty="0">
                        <a:solidFill>
                          <a:srgbClr val="7EA800"/>
                        </a:solidFill>
                      </a:rPr>
                      <a:t>igher Education
</a:t>
                    </a:r>
                    <a:r>
                      <a:rPr lang="en-US" sz="1400" dirty="0" smtClean="0">
                        <a:solidFill>
                          <a:srgbClr val="7EA800"/>
                        </a:solidFill>
                      </a:rPr>
                      <a:t>3.7%</a:t>
                    </a:r>
                    <a:endParaRPr lang="en-US" sz="1400" dirty="0">
                      <a:solidFill>
                        <a:srgbClr val="7EA800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21012093114528E-2"/>
                  <c:y val="3.2044327792359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4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416666666666666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8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8523070130252408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K-12</c:v>
                </c:pt>
                <c:pt idx="1">
                  <c:v>Higher Education</c:v>
                </c:pt>
                <c:pt idx="2">
                  <c:v>Public Assistance</c:v>
                </c:pt>
                <c:pt idx="3">
                  <c:v>All Other</c:v>
                </c:pt>
                <c:pt idx="4">
                  <c:v>Corrections</c:v>
                </c:pt>
                <c:pt idx="5">
                  <c:v>Transportation</c:v>
                </c:pt>
                <c:pt idx="6">
                  <c:v>Medicaid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9.9</c:v>
                </c:pt>
                <c:pt idx="1">
                  <c:v>3.7</c:v>
                </c:pt>
                <c:pt idx="2">
                  <c:v>2.6</c:v>
                </c:pt>
                <c:pt idx="3">
                  <c:v>25</c:v>
                </c:pt>
                <c:pt idx="4">
                  <c:v>0.1</c:v>
                </c:pt>
                <c:pt idx="5">
                  <c:v>7.7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EA800"/>
                </a:solidFill>
              </a:defRPr>
            </a:pPr>
            <a:r>
              <a:rPr lang="en-US" sz="1600" dirty="0">
                <a:solidFill>
                  <a:srgbClr val="7EA800"/>
                </a:solidFill>
              </a:rPr>
              <a:t>Estimated Fiscal </a:t>
            </a:r>
            <a:r>
              <a:rPr lang="en-US" sz="1600" dirty="0" smtClean="0">
                <a:solidFill>
                  <a:srgbClr val="7EA800"/>
                </a:solidFill>
              </a:rPr>
              <a:t>2014</a:t>
            </a:r>
            <a:endParaRPr lang="en-US" sz="1600" dirty="0">
              <a:solidFill>
                <a:srgbClr val="7EA800"/>
              </a:solidFill>
            </a:endParaRPr>
          </a:p>
        </c:rich>
      </c:tx>
      <c:layout>
        <c:manualLayout>
          <c:xMode val="edge"/>
          <c:yMode val="edge"/>
          <c:x val="3.6171052942706491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Fiscal 2014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rgbClr val="7EA8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007708479327259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18E-3"/>
                  <c:y val="-1.40154169586545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4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Sales </c:v>
                </c:pt>
                <c:pt idx="1">
                  <c:v>Personal Income</c:v>
                </c:pt>
                <c:pt idx="2">
                  <c:v>Corporate Income</c:v>
                </c:pt>
                <c:pt idx="3">
                  <c:v>Gaming</c:v>
                </c:pt>
                <c:pt idx="4">
                  <c:v>Other Taxes &amp; Fees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30.8</c:v>
                </c:pt>
                <c:pt idx="1">
                  <c:v>42.3</c:v>
                </c:pt>
                <c:pt idx="2">
                  <c:v>6.2</c:v>
                </c:pt>
                <c:pt idx="3">
                  <c:v>0.6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EA800"/>
                </a:solidFill>
              </a:defRPr>
            </a:pPr>
            <a:r>
              <a:rPr lang="en-US" sz="1600" dirty="0">
                <a:solidFill>
                  <a:srgbClr val="7EA800"/>
                </a:solidFill>
              </a:rPr>
              <a:t>Estimated Fiscal </a:t>
            </a:r>
            <a:r>
              <a:rPr lang="en-US" sz="1600" dirty="0" smtClean="0">
                <a:solidFill>
                  <a:srgbClr val="7EA800"/>
                </a:solidFill>
              </a:rPr>
              <a:t>2014</a:t>
            </a:r>
            <a:endParaRPr lang="en-US" sz="1600" dirty="0">
              <a:solidFill>
                <a:srgbClr val="7EA800"/>
              </a:solidFill>
            </a:endParaRPr>
          </a:p>
        </c:rich>
      </c:tx>
      <c:layout>
        <c:manualLayout>
          <c:xMode val="edge"/>
          <c:yMode val="edge"/>
          <c:x val="3.6171052942706491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Fiscal 2014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Sales  </a:t>
                    </a:r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972193577998057"/>
                  <c:y val="-9.4771241830065356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7EA800"/>
                        </a:solidFill>
                      </a:defRPr>
                    </a:pPr>
                    <a:r>
                      <a:rPr lang="en-US" sz="1000" dirty="0" smtClean="0"/>
                      <a:t>Personal </a:t>
                    </a:r>
                    <a:r>
                      <a:rPr lang="en-US" sz="1000" dirty="0"/>
                      <a:t>Income </a:t>
                    </a:r>
                    <a:r>
                      <a:rPr lang="en-US" sz="1000" dirty="0" smtClean="0"/>
                      <a:t>39%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007719623282383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accent6"/>
                        </a:solidFill>
                      </a:defRPr>
                    </a:pPr>
                    <a:r>
                      <a:rPr lang="en-US" sz="1000" dirty="0" smtClean="0"/>
                      <a:t>Corporate </a:t>
                    </a:r>
                    <a:r>
                      <a:rPr lang="en-US" sz="1000" dirty="0"/>
                      <a:t>Income </a:t>
                    </a:r>
                    <a:r>
                      <a:rPr lang="en-US" sz="1000" dirty="0" smtClean="0"/>
                      <a:t>8%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7493056887135E-3"/>
                  <c:y val="-4.342725541660233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accent4"/>
                        </a:solidFill>
                      </a:defRPr>
                    </a:pPr>
                    <a:r>
                      <a:rPr lang="en-US" sz="1000" dirty="0" smtClean="0"/>
                      <a:t>Gaming 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840272520817562E-3"/>
                  <c:y val="4.901960784313725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7030A0"/>
                        </a:solidFill>
                      </a:defRPr>
                    </a:pPr>
                    <a:r>
                      <a:rPr lang="en-US" sz="1000" dirty="0"/>
                      <a:t>Other Taxes &amp; Fees </a:t>
                    </a:r>
                    <a:r>
                      <a:rPr lang="en-US" sz="1000" dirty="0" smtClean="0"/>
                      <a:t>18%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Sales </c:v>
                </c:pt>
                <c:pt idx="1">
                  <c:v>Personal Income</c:v>
                </c:pt>
                <c:pt idx="2">
                  <c:v>Corporate Income</c:v>
                </c:pt>
                <c:pt idx="3">
                  <c:v>Gaming</c:v>
                </c:pt>
                <c:pt idx="4">
                  <c:v>Other Taxes &amp; Fees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30.8</c:v>
                </c:pt>
                <c:pt idx="1">
                  <c:v>42.3</c:v>
                </c:pt>
                <c:pt idx="2">
                  <c:v>6.2</c:v>
                </c:pt>
                <c:pt idx="3">
                  <c:v>0.6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7EA800"/>
                </a:solidFill>
              </a:defRPr>
            </a:pPr>
            <a:r>
              <a:rPr lang="en-US" sz="1600" dirty="0">
                <a:solidFill>
                  <a:srgbClr val="7EA800"/>
                </a:solidFill>
              </a:rPr>
              <a:t>Estimated Fiscal </a:t>
            </a:r>
            <a:r>
              <a:rPr lang="en-US" sz="1600" dirty="0" smtClean="0">
                <a:solidFill>
                  <a:srgbClr val="7EA800"/>
                </a:solidFill>
              </a:rPr>
              <a:t>2014</a:t>
            </a:r>
            <a:endParaRPr lang="en-US" sz="1600" dirty="0">
              <a:solidFill>
                <a:srgbClr val="7EA800"/>
              </a:solidFill>
            </a:endParaRPr>
          </a:p>
        </c:rich>
      </c:tx>
      <c:layout>
        <c:manualLayout>
          <c:xMode val="edge"/>
          <c:yMode val="edge"/>
          <c:x val="3.6171052942706491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Fiscal 2014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-0.22600426459551859"/>
                  <c:y val="-0.1143790849673202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7EA8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007708479327259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18E-3"/>
                  <c:y val="-1.401541695865452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4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Sales </c:v>
                </c:pt>
                <c:pt idx="1">
                  <c:v>Personal Income</c:v>
                </c:pt>
                <c:pt idx="2">
                  <c:v>Corporate Income</c:v>
                </c:pt>
                <c:pt idx="3">
                  <c:v>Gaming</c:v>
                </c:pt>
                <c:pt idx="4">
                  <c:v>Other Taxes &amp; Fees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30.8</c:v>
                </c:pt>
                <c:pt idx="1">
                  <c:v>42.3</c:v>
                </c:pt>
                <c:pt idx="2">
                  <c:v>6.2</c:v>
                </c:pt>
                <c:pt idx="3">
                  <c:v>0.6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rgbClr val="00517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Annual Percent Change in General Fund Expenditures </a:t>
            </a:r>
          </a:p>
        </c:rich>
      </c:tx>
      <c:layout>
        <c:manualLayout>
          <c:xMode val="edge"/>
          <c:yMode val="edge"/>
          <c:x val="5.7349241405799882E-2"/>
          <c:y val="5.1597300337457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599380325181912E-2"/>
          <c:y val="0.17773739220097487"/>
          <c:w val="0.93040061967481902"/>
          <c:h val="0.6604026059242594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5177"/>
            </a:solidFill>
            <a:ln w="16127">
              <a:solidFill>
                <a:schemeClr val="tx1"/>
              </a:solidFill>
            </a:ln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7EA800"/>
              </a:solidFill>
              <a:ln w="16127">
                <a:solidFill>
                  <a:srgbClr val="7EA8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8.6999999999999993</c:v>
                </c:pt>
                <c:pt idx="1">
                  <c:v>9.4</c:v>
                </c:pt>
                <c:pt idx="2">
                  <c:v>4.9000000000000004</c:v>
                </c:pt>
                <c:pt idx="3">
                  <c:v>-3.8</c:v>
                </c:pt>
                <c:pt idx="4">
                  <c:v>-5.7</c:v>
                </c:pt>
                <c:pt idx="5">
                  <c:v>3.8</c:v>
                </c:pt>
                <c:pt idx="6">
                  <c:v>3.4</c:v>
                </c:pt>
                <c:pt idx="7">
                  <c:v>4.2</c:v>
                </c:pt>
                <c:pt idx="8">
                  <c:v>4.9000000000000004</c:v>
                </c:pt>
                <c:pt idx="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03560"/>
        <c:axId val="232205128"/>
      </c:barChart>
      <c:catAx>
        <c:axId val="23220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5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22051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32205128"/>
        <c:scaling>
          <c:orientation val="minMax"/>
        </c:scaling>
        <c:delete val="0"/>
        <c:axPos val="l"/>
        <c:majorGridlines>
          <c:spPr>
            <a:ln w="3252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1200" b="1" i="1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Percentage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200" b="1" i="1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Change</a:t>
                </a:r>
                <a:r>
                  <a:rPr lang="en-US" sz="12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293202392017256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2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en-US"/>
          </a:p>
        </c:txPr>
        <c:crossAx val="232203560"/>
        <c:crosses val="autoZero"/>
        <c:crossBetween val="between"/>
      </c:valAx>
      <c:spPr>
        <a:noFill/>
        <a:ln w="13010">
          <a:solidFill>
            <a:schemeClr val="bg1">
              <a:lumMod val="85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4" b="1" i="0" u="none" strike="noStrike" baseline="0">
          <a:solidFill>
            <a:schemeClr val="tx1"/>
          </a:solidFill>
          <a:latin typeface="Times New Roman" pitchFamily="18" charset="0"/>
          <a:ea typeface="Arial Black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0754716981132"/>
          <c:y val="4.2414355628058731E-2"/>
          <c:w val="0.77136514983351834"/>
          <c:h val="0.79445350734094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FF00"/>
            </a:solidFill>
            <a:ln w="8592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008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008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859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0"/>
                  <c:y val="1.051384339961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17183">
                <a:noFill/>
              </a:ln>
            </c:spPr>
            <c:txPr>
              <a:bodyPr/>
              <a:lstStyle/>
              <a:p>
                <a:pPr>
                  <a:defRPr sz="896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2.5139999999999998</c:v>
                </c:pt>
                <c:pt idx="1">
                  <c:v>2.2749999999999999</c:v>
                </c:pt>
                <c:pt idx="2">
                  <c:v>2.331</c:v>
                </c:pt>
                <c:pt idx="3">
                  <c:v>1.8440000000000001</c:v>
                </c:pt>
                <c:pt idx="4">
                  <c:v>1.1459999999999999</c:v>
                </c:pt>
                <c:pt idx="5">
                  <c:v>1.577</c:v>
                </c:pt>
                <c:pt idx="6">
                  <c:v>1.9239999999999999</c:v>
                </c:pt>
                <c:pt idx="7">
                  <c:v>2.2589999999999999</c:v>
                </c:pt>
                <c:pt idx="8">
                  <c:v>2.4740000000000002</c:v>
                </c:pt>
                <c:pt idx="9">
                  <c:v>2.5499999999999998</c:v>
                </c:pt>
                <c:pt idx="10">
                  <c:v>2.61</c:v>
                </c:pt>
                <c:pt idx="11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3335600"/>
        <c:axId val="2733371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Employment</c:v>
                </c:pt>
              </c:strCache>
            </c:strRef>
          </c:tx>
          <c:spPr>
            <a:ln w="25775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241.2</c:v>
                </c:pt>
                <c:pt idx="1">
                  <c:v>221.4</c:v>
                </c:pt>
                <c:pt idx="2">
                  <c:v>202.5</c:v>
                </c:pt>
                <c:pt idx="3">
                  <c:v>171.4</c:v>
                </c:pt>
                <c:pt idx="4">
                  <c:v>127</c:v>
                </c:pt>
                <c:pt idx="5">
                  <c:v>131.1</c:v>
                </c:pt>
                <c:pt idx="6">
                  <c:v>140.4</c:v>
                </c:pt>
                <c:pt idx="7">
                  <c:v>155.9</c:v>
                </c:pt>
                <c:pt idx="8">
                  <c:v>166.1</c:v>
                </c:pt>
                <c:pt idx="9">
                  <c:v>171.8</c:v>
                </c:pt>
                <c:pt idx="10">
                  <c:v>174</c:v>
                </c:pt>
                <c:pt idx="11">
                  <c:v>177.4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336776"/>
        <c:axId val="273329720"/>
      </c:lineChart>
      <c:catAx>
        <c:axId val="27333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6" b="1" i="0" u="none" strike="noStrike" baseline="0">
                <a:solidFill>
                  <a:schemeClr val="tx1"/>
                </a:solidFill>
                <a:latin typeface="+mj-lt"/>
                <a:ea typeface="Times New Roman"/>
                <a:cs typeface="Times New Roman"/>
              </a:defRPr>
            </a:pPr>
            <a:endParaRPr lang="en-US"/>
          </a:p>
        </c:txPr>
        <c:crossAx val="27333716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73337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99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dirty="0">
                    <a:latin typeface="+mn-lt"/>
                  </a:rPr>
                  <a:t>Millions of Units</a:t>
                </a:r>
              </a:p>
            </c:rich>
          </c:tx>
          <c:layout>
            <c:manualLayout>
              <c:xMode val="edge"/>
              <c:yMode val="edge"/>
              <c:x val="2.4417314095449501E-2"/>
              <c:y val="0.30505709624796085"/>
            </c:manualLayout>
          </c:layout>
          <c:overlay val="0"/>
          <c:spPr>
            <a:noFill/>
            <a:ln w="1718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1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6" b="1" i="0" u="none" strike="noStrike" baseline="0">
                <a:solidFill>
                  <a:schemeClr val="tx1"/>
                </a:solidFill>
                <a:latin typeface="+mj-lt"/>
                <a:ea typeface="Times New Roman"/>
                <a:cs typeface="Times New Roman"/>
              </a:defRPr>
            </a:pPr>
            <a:endParaRPr lang="en-US"/>
          </a:p>
        </c:txPr>
        <c:crossAx val="273335600"/>
        <c:crosses val="autoZero"/>
        <c:crossBetween val="between"/>
      </c:valAx>
      <c:catAx>
        <c:axId val="273336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329720"/>
        <c:crosses val="autoZero"/>
        <c:auto val="1"/>
        <c:lblAlgn val="ctr"/>
        <c:lblOffset val="100"/>
        <c:noMultiLvlLbl val="0"/>
      </c:catAx>
      <c:valAx>
        <c:axId val="273329720"/>
        <c:scaling>
          <c:orientation val="minMax"/>
          <c:min val="0.3"/>
        </c:scaling>
        <c:delete val="0"/>
        <c:axPos val="r"/>
        <c:title>
          <c:tx>
            <c:rich>
              <a:bodyPr/>
              <a:lstStyle/>
              <a:p>
                <a:pPr>
                  <a:defRPr sz="1099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dirty="0">
                    <a:latin typeface="+mn-lt"/>
                  </a:rPr>
                  <a:t>Thousands of Employees</a:t>
                </a:r>
              </a:p>
            </c:rich>
          </c:tx>
          <c:layout>
            <c:manualLayout>
              <c:xMode val="edge"/>
              <c:yMode val="edge"/>
              <c:x val="0.94339622641509435"/>
              <c:y val="0.20554649265905384"/>
            </c:manualLayout>
          </c:layout>
          <c:overlay val="0"/>
          <c:spPr>
            <a:noFill/>
            <a:ln w="1718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1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6" b="1" i="0" u="none" strike="noStrike" baseline="0">
                <a:solidFill>
                  <a:schemeClr val="tx1"/>
                </a:solidFill>
                <a:latin typeface="+mj-lt"/>
                <a:ea typeface="Times New Roman"/>
                <a:cs typeface="Times New Roman"/>
              </a:defRPr>
            </a:pPr>
            <a:endParaRPr lang="en-US"/>
          </a:p>
        </c:txPr>
        <c:crossAx val="273336776"/>
        <c:crosses val="max"/>
        <c:crossBetween val="between"/>
      </c:valAx>
      <c:spPr>
        <a:noFill/>
        <a:ln w="17183">
          <a:noFill/>
        </a:ln>
      </c:spPr>
    </c:plotArea>
    <c:legend>
      <c:legendPos val="b"/>
      <c:layout>
        <c:manualLayout>
          <c:xMode val="edge"/>
          <c:yMode val="edge"/>
          <c:x val="0.33851276359600446"/>
          <c:y val="0.94942903752039154"/>
          <c:w val="0.31187569367369589"/>
          <c:h val="4.730831973898858E-2"/>
        </c:manualLayout>
      </c:layout>
      <c:overlay val="0"/>
      <c:spPr>
        <a:solidFill>
          <a:schemeClr val="bg1"/>
        </a:solidFill>
        <a:ln w="2148">
          <a:solidFill>
            <a:schemeClr val="tx1"/>
          </a:solidFill>
          <a:prstDash val="solid"/>
        </a:ln>
      </c:spPr>
      <c:txPr>
        <a:bodyPr/>
        <a:lstStyle/>
        <a:p>
          <a:pPr>
            <a:defRPr sz="822" b="1" i="0" u="none" strike="noStrike" baseline="0">
              <a:solidFill>
                <a:schemeClr val="tx1"/>
              </a:solidFill>
              <a:latin typeface="+mj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 i="0" u="none" strike="noStrike" baseline="0">
                <a:solidFill>
                  <a:srgbClr val="005177"/>
                </a:solidFill>
                <a:latin typeface="Arial Narrow" panose="020B0606020202030204" pitchFamily="34" charset="0"/>
                <a:ea typeface="Arial"/>
                <a:cs typeface="Arial"/>
              </a:defRPr>
            </a:pPr>
            <a:r>
              <a:rPr lang="en-US" sz="1800" dirty="0">
                <a:solidFill>
                  <a:srgbClr val="005177"/>
                </a:solidFill>
                <a:latin typeface="Arial Narrow" panose="020B0606020202030204" pitchFamily="34" charset="0"/>
              </a:rPr>
              <a:t>Year-Over-Year Real Change in
Quarterly State Tax Revenue</a:t>
            </a:r>
          </a:p>
        </c:rich>
      </c:tx>
      <c:layout>
        <c:manualLayout>
          <c:xMode val="edge"/>
          <c:yMode val="edge"/>
          <c:x val="4.6422406658627124E-2"/>
          <c:y val="1.2720299513783661E-2"/>
        </c:manualLayout>
      </c:layout>
      <c:overlay val="0"/>
      <c:spPr>
        <a:noFill/>
        <a:ln w="2384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036409922444038E-2"/>
          <c:y val="0.21441376934423284"/>
          <c:w val="0.90245659186294802"/>
          <c:h val="0.667262128827563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Sheet1!$AS$2</c:f>
              <c:strCache>
                <c:ptCount val="1"/>
              </c:strCache>
            </c:strRef>
          </c:tx>
          <c:spPr>
            <a:solidFill>
              <a:srgbClr val="7EA800"/>
            </a:solidFill>
            <a:ln w="1192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Sheet1!$CN$3</c:f>
              <c:numCache>
                <c:formatCode>General</c:formatCode>
                <c:ptCount val="1"/>
              </c:numCache>
            </c:numRef>
          </c:cat>
          <c:val>
            <c:numRef>
              <c:f>Sheet1!$AH$5:$CR$5</c:f>
              <c:numCache>
                <c:formatCode>General</c:formatCode>
                <c:ptCount val="63"/>
                <c:pt idx="0">
                  <c:v>4.8</c:v>
                </c:pt>
                <c:pt idx="1">
                  <c:v>5</c:v>
                </c:pt>
                <c:pt idx="2">
                  <c:v>6.1</c:v>
                </c:pt>
                <c:pt idx="3">
                  <c:v>7.4</c:v>
                </c:pt>
                <c:pt idx="4">
                  <c:v>9.6999999999999993</c:v>
                </c:pt>
                <c:pt idx="5">
                  <c:v>11.4</c:v>
                </c:pt>
                <c:pt idx="6">
                  <c:v>7.1</c:v>
                </c:pt>
                <c:pt idx="7">
                  <c:v>4</c:v>
                </c:pt>
                <c:pt idx="8">
                  <c:v>5.0999999999999996</c:v>
                </c:pt>
                <c:pt idx="9">
                  <c:v>2.6</c:v>
                </c:pt>
                <c:pt idx="10">
                  <c:v>-3.1</c:v>
                </c:pt>
                <c:pt idx="11">
                  <c:v>-2.7</c:v>
                </c:pt>
                <c:pt idx="12">
                  <c:v>-7.8</c:v>
                </c:pt>
                <c:pt idx="13">
                  <c:v>-10.4</c:v>
                </c:pt>
                <c:pt idx="14">
                  <c:v>2.5</c:v>
                </c:pt>
                <c:pt idx="15">
                  <c:v>1.9</c:v>
                </c:pt>
                <c:pt idx="16">
                  <c:v>1.4</c:v>
                </c:pt>
                <c:pt idx="17">
                  <c:v>3.2</c:v>
                </c:pt>
                <c:pt idx="18">
                  <c:v>4.5</c:v>
                </c:pt>
                <c:pt idx="19">
                  <c:v>7.3</c:v>
                </c:pt>
                <c:pt idx="20">
                  <c:v>8.1</c:v>
                </c:pt>
                <c:pt idx="21">
                  <c:v>11.2</c:v>
                </c:pt>
                <c:pt idx="22">
                  <c:v>8.6</c:v>
                </c:pt>
                <c:pt idx="23">
                  <c:v>7.8</c:v>
                </c:pt>
                <c:pt idx="24">
                  <c:v>11.4</c:v>
                </c:pt>
                <c:pt idx="25">
                  <c:v>13.2</c:v>
                </c:pt>
                <c:pt idx="26">
                  <c:v>9.3000000000000007</c:v>
                </c:pt>
                <c:pt idx="27">
                  <c:v>7.6</c:v>
                </c:pt>
                <c:pt idx="28">
                  <c:v>6.8</c:v>
                </c:pt>
                <c:pt idx="29">
                  <c:v>9.9</c:v>
                </c:pt>
                <c:pt idx="30">
                  <c:v>4.5999999999999996</c:v>
                </c:pt>
                <c:pt idx="31">
                  <c:v>4.3</c:v>
                </c:pt>
                <c:pt idx="32">
                  <c:v>5.2</c:v>
                </c:pt>
                <c:pt idx="33">
                  <c:v>5.5</c:v>
                </c:pt>
                <c:pt idx="34">
                  <c:v>3.1</c:v>
                </c:pt>
                <c:pt idx="35">
                  <c:v>3.6</c:v>
                </c:pt>
                <c:pt idx="36">
                  <c:v>2.6</c:v>
                </c:pt>
                <c:pt idx="37">
                  <c:v>5.4</c:v>
                </c:pt>
                <c:pt idx="38">
                  <c:v>2.9</c:v>
                </c:pt>
                <c:pt idx="39">
                  <c:v>-4</c:v>
                </c:pt>
                <c:pt idx="40">
                  <c:v>-12.2</c:v>
                </c:pt>
                <c:pt idx="41">
                  <c:v>-16.3</c:v>
                </c:pt>
                <c:pt idx="42">
                  <c:v>-11</c:v>
                </c:pt>
                <c:pt idx="43">
                  <c:v>-3.1</c:v>
                </c:pt>
                <c:pt idx="44">
                  <c:v>3.3</c:v>
                </c:pt>
                <c:pt idx="45">
                  <c:v>1.9</c:v>
                </c:pt>
                <c:pt idx="46">
                  <c:v>5.0999999999999996</c:v>
                </c:pt>
                <c:pt idx="47">
                  <c:v>8.1</c:v>
                </c:pt>
                <c:pt idx="48">
                  <c:v>10.1</c:v>
                </c:pt>
                <c:pt idx="49">
                  <c:v>11.3</c:v>
                </c:pt>
                <c:pt idx="50">
                  <c:v>5</c:v>
                </c:pt>
                <c:pt idx="51">
                  <c:v>3</c:v>
                </c:pt>
                <c:pt idx="52">
                  <c:v>3.9</c:v>
                </c:pt>
                <c:pt idx="53">
                  <c:v>3.5</c:v>
                </c:pt>
                <c:pt idx="54">
                  <c:v>3.6</c:v>
                </c:pt>
                <c:pt idx="55">
                  <c:v>5.7</c:v>
                </c:pt>
                <c:pt idx="56">
                  <c:v>9.8000000000000007</c:v>
                </c:pt>
                <c:pt idx="57">
                  <c:v>10.1</c:v>
                </c:pt>
                <c:pt idx="58">
                  <c:v>5.6</c:v>
                </c:pt>
                <c:pt idx="59">
                  <c:v>3.5</c:v>
                </c:pt>
                <c:pt idx="60">
                  <c:v>0.5</c:v>
                </c:pt>
                <c:pt idx="61">
                  <c:v>-1.2</c:v>
                </c:pt>
                <c:pt idx="6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287560"/>
        <c:axId val="375290696"/>
      </c:barChart>
      <c:lineChart>
        <c:grouping val="standard"/>
        <c:varyColors val="0"/>
        <c:ser>
          <c:idx val="0"/>
          <c:order val="0"/>
          <c:tx>
            <c:strRef>
              <c:f>Sheet1!$A$2:$AG$2</c:f>
              <c:strCache>
                <c:ptCount val="1"/>
              </c:strCache>
            </c:strRef>
          </c:tx>
          <c:spPr>
            <a:ln w="35764">
              <a:solidFill>
                <a:srgbClr val="993300"/>
              </a:solidFill>
              <a:prstDash val="solid"/>
            </a:ln>
          </c:spPr>
          <c:marker>
            <c:symbol val="none"/>
          </c:marker>
          <c:cat>
            <c:strRef>
              <c:f>Sheet1!$AH$1:$CR$1</c:f>
              <c:strCache>
                <c:ptCount val="63"/>
                <c:pt idx="0">
                  <c:v>1999</c:v>
                </c:pt>
                <c:pt idx="1">
                  <c:v>1999Q2</c:v>
                </c:pt>
                <c:pt idx="2">
                  <c:v>1999Q3</c:v>
                </c:pt>
                <c:pt idx="3">
                  <c:v>1999Q4</c:v>
                </c:pt>
                <c:pt idx="4">
                  <c:v>2000</c:v>
                </c:pt>
                <c:pt idx="5">
                  <c:v>2000Q2</c:v>
                </c:pt>
                <c:pt idx="6">
                  <c:v>2000Q3</c:v>
                </c:pt>
                <c:pt idx="7">
                  <c:v>2000Q4</c:v>
                </c:pt>
                <c:pt idx="8">
                  <c:v>2001</c:v>
                </c:pt>
                <c:pt idx="9">
                  <c:v>2001Q2</c:v>
                </c:pt>
                <c:pt idx="10">
                  <c:v>2001Q3</c:v>
                </c:pt>
                <c:pt idx="11">
                  <c:v>2001Q4</c:v>
                </c:pt>
                <c:pt idx="12">
                  <c:v>2002</c:v>
                </c:pt>
                <c:pt idx="13">
                  <c:v>2002Q2</c:v>
                </c:pt>
                <c:pt idx="14">
                  <c:v>2002Q3</c:v>
                </c:pt>
                <c:pt idx="15">
                  <c:v>2002Q4</c:v>
                </c:pt>
                <c:pt idx="16">
                  <c:v>2003</c:v>
                </c:pt>
                <c:pt idx="17">
                  <c:v>2003Q2</c:v>
                </c:pt>
                <c:pt idx="18">
                  <c:v>2003Q3</c:v>
                </c:pt>
                <c:pt idx="19">
                  <c:v>2003Q4</c:v>
                </c:pt>
                <c:pt idx="20">
                  <c:v>2004</c:v>
                </c:pt>
                <c:pt idx="21">
                  <c:v>2004Q2</c:v>
                </c:pt>
                <c:pt idx="22">
                  <c:v>2004Q3</c:v>
                </c:pt>
                <c:pt idx="23">
                  <c:v>2004Q4</c:v>
                </c:pt>
                <c:pt idx="24">
                  <c:v>2005</c:v>
                </c:pt>
                <c:pt idx="25">
                  <c:v>2005Q2</c:v>
                </c:pt>
                <c:pt idx="26">
                  <c:v>2005Q3</c:v>
                </c:pt>
                <c:pt idx="27">
                  <c:v>2005Q4</c:v>
                </c:pt>
                <c:pt idx="28">
                  <c:v>2006</c:v>
                </c:pt>
                <c:pt idx="29">
                  <c:v>2006Q2</c:v>
                </c:pt>
                <c:pt idx="30">
                  <c:v>2006Q3</c:v>
                </c:pt>
                <c:pt idx="31">
                  <c:v>2006Q4</c:v>
                </c:pt>
                <c:pt idx="32">
                  <c:v>2007</c:v>
                </c:pt>
                <c:pt idx="33">
                  <c:v>2007Q2</c:v>
                </c:pt>
                <c:pt idx="34">
                  <c:v>2007Q3</c:v>
                </c:pt>
                <c:pt idx="35">
                  <c:v>2007Q4</c:v>
                </c:pt>
                <c:pt idx="36">
                  <c:v>2008</c:v>
                </c:pt>
                <c:pt idx="37">
                  <c:v>2008Q2</c:v>
                </c:pt>
                <c:pt idx="38">
                  <c:v>2008Q3</c:v>
                </c:pt>
                <c:pt idx="39">
                  <c:v>2008Q4</c:v>
                </c:pt>
                <c:pt idx="40">
                  <c:v>2009</c:v>
                </c:pt>
                <c:pt idx="41">
                  <c:v>2009Q2</c:v>
                </c:pt>
                <c:pt idx="42">
                  <c:v>2009Q3</c:v>
                </c:pt>
                <c:pt idx="43">
                  <c:v>2009Q4</c:v>
                </c:pt>
                <c:pt idx="44">
                  <c:v>2010</c:v>
                </c:pt>
                <c:pt idx="45">
                  <c:v>2010Q2</c:v>
                </c:pt>
                <c:pt idx="46">
                  <c:v>2010Q3</c:v>
                </c:pt>
                <c:pt idx="47">
                  <c:v>2010Q4</c:v>
                </c:pt>
                <c:pt idx="48">
                  <c:v>2011</c:v>
                </c:pt>
                <c:pt idx="49">
                  <c:v>2011Q2</c:v>
                </c:pt>
                <c:pt idx="50">
                  <c:v>2011Q3</c:v>
                </c:pt>
                <c:pt idx="51">
                  <c:v>2011Q4</c:v>
                </c:pt>
                <c:pt idx="52">
                  <c:v>2012</c:v>
                </c:pt>
                <c:pt idx="53">
                  <c:v>2012Q2</c:v>
                </c:pt>
                <c:pt idx="54">
                  <c:v>2012Q3</c:v>
                </c:pt>
                <c:pt idx="55">
                  <c:v>2012Q4</c:v>
                </c:pt>
                <c:pt idx="56">
                  <c:v>2013</c:v>
                </c:pt>
                <c:pt idx="57">
                  <c:v>2013Q2</c:v>
                </c:pt>
                <c:pt idx="58">
                  <c:v>2013Q3</c:v>
                </c:pt>
                <c:pt idx="59">
                  <c:v>2013Q4</c:v>
                </c:pt>
                <c:pt idx="60">
                  <c:v>2014</c:v>
                </c:pt>
                <c:pt idx="61">
                  <c:v>2014Q2</c:v>
                </c:pt>
                <c:pt idx="62">
                  <c:v>2014Q3</c:v>
                </c:pt>
              </c:strCache>
            </c:strRef>
          </c:cat>
          <c:val>
            <c:numRef>
              <c:f>Sheet1!$AH$2:$BX$2</c:f>
              <c:numCache>
                <c:formatCode>General</c:formatCode>
                <c:ptCount val="43"/>
              </c:numCache>
            </c:numRef>
          </c:val>
          <c:smooth val="0"/>
        </c:ser>
        <c:ser>
          <c:idx val="2"/>
          <c:order val="2"/>
          <c:tx>
            <c:strRef>
              <c:f>Sheet1!$A$3:$AG$3</c:f>
              <c:strCache>
                <c:ptCount val="1"/>
              </c:strCache>
            </c:strRef>
          </c:tx>
          <c:spPr>
            <a:ln w="11921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Sheet1!$AH$1:$CR$1</c:f>
              <c:strCache>
                <c:ptCount val="63"/>
                <c:pt idx="0">
                  <c:v>1999</c:v>
                </c:pt>
                <c:pt idx="1">
                  <c:v>1999Q2</c:v>
                </c:pt>
                <c:pt idx="2">
                  <c:v>1999Q3</c:v>
                </c:pt>
                <c:pt idx="3">
                  <c:v>1999Q4</c:v>
                </c:pt>
                <c:pt idx="4">
                  <c:v>2000</c:v>
                </c:pt>
                <c:pt idx="5">
                  <c:v>2000Q2</c:v>
                </c:pt>
                <c:pt idx="6">
                  <c:v>2000Q3</c:v>
                </c:pt>
                <c:pt idx="7">
                  <c:v>2000Q4</c:v>
                </c:pt>
                <c:pt idx="8">
                  <c:v>2001</c:v>
                </c:pt>
                <c:pt idx="9">
                  <c:v>2001Q2</c:v>
                </c:pt>
                <c:pt idx="10">
                  <c:v>2001Q3</c:v>
                </c:pt>
                <c:pt idx="11">
                  <c:v>2001Q4</c:v>
                </c:pt>
                <c:pt idx="12">
                  <c:v>2002</c:v>
                </c:pt>
                <c:pt idx="13">
                  <c:v>2002Q2</c:v>
                </c:pt>
                <c:pt idx="14">
                  <c:v>2002Q3</c:v>
                </c:pt>
                <c:pt idx="15">
                  <c:v>2002Q4</c:v>
                </c:pt>
                <c:pt idx="16">
                  <c:v>2003</c:v>
                </c:pt>
                <c:pt idx="17">
                  <c:v>2003Q2</c:v>
                </c:pt>
                <c:pt idx="18">
                  <c:v>2003Q3</c:v>
                </c:pt>
                <c:pt idx="19">
                  <c:v>2003Q4</c:v>
                </c:pt>
                <c:pt idx="20">
                  <c:v>2004</c:v>
                </c:pt>
                <c:pt idx="21">
                  <c:v>2004Q2</c:v>
                </c:pt>
                <c:pt idx="22">
                  <c:v>2004Q3</c:v>
                </c:pt>
                <c:pt idx="23">
                  <c:v>2004Q4</c:v>
                </c:pt>
                <c:pt idx="24">
                  <c:v>2005</c:v>
                </c:pt>
                <c:pt idx="25">
                  <c:v>2005Q2</c:v>
                </c:pt>
                <c:pt idx="26">
                  <c:v>2005Q3</c:v>
                </c:pt>
                <c:pt idx="27">
                  <c:v>2005Q4</c:v>
                </c:pt>
                <c:pt idx="28">
                  <c:v>2006</c:v>
                </c:pt>
                <c:pt idx="29">
                  <c:v>2006Q2</c:v>
                </c:pt>
                <c:pt idx="30">
                  <c:v>2006Q3</c:v>
                </c:pt>
                <c:pt idx="31">
                  <c:v>2006Q4</c:v>
                </c:pt>
                <c:pt idx="32">
                  <c:v>2007</c:v>
                </c:pt>
                <c:pt idx="33">
                  <c:v>2007Q2</c:v>
                </c:pt>
                <c:pt idx="34">
                  <c:v>2007Q3</c:v>
                </c:pt>
                <c:pt idx="35">
                  <c:v>2007Q4</c:v>
                </c:pt>
                <c:pt idx="36">
                  <c:v>2008</c:v>
                </c:pt>
                <c:pt idx="37">
                  <c:v>2008Q2</c:v>
                </c:pt>
                <c:pt idx="38">
                  <c:v>2008Q3</c:v>
                </c:pt>
                <c:pt idx="39">
                  <c:v>2008Q4</c:v>
                </c:pt>
                <c:pt idx="40">
                  <c:v>2009</c:v>
                </c:pt>
                <c:pt idx="41">
                  <c:v>2009Q2</c:v>
                </c:pt>
                <c:pt idx="42">
                  <c:v>2009Q3</c:v>
                </c:pt>
                <c:pt idx="43">
                  <c:v>2009Q4</c:v>
                </c:pt>
                <c:pt idx="44">
                  <c:v>2010</c:v>
                </c:pt>
                <c:pt idx="45">
                  <c:v>2010Q2</c:v>
                </c:pt>
                <c:pt idx="46">
                  <c:v>2010Q3</c:v>
                </c:pt>
                <c:pt idx="47">
                  <c:v>2010Q4</c:v>
                </c:pt>
                <c:pt idx="48">
                  <c:v>2011</c:v>
                </c:pt>
                <c:pt idx="49">
                  <c:v>2011Q2</c:v>
                </c:pt>
                <c:pt idx="50">
                  <c:v>2011Q3</c:v>
                </c:pt>
                <c:pt idx="51">
                  <c:v>2011Q4</c:v>
                </c:pt>
                <c:pt idx="52">
                  <c:v>2012</c:v>
                </c:pt>
                <c:pt idx="53">
                  <c:v>2012Q2</c:v>
                </c:pt>
                <c:pt idx="54">
                  <c:v>2012Q3</c:v>
                </c:pt>
                <c:pt idx="55">
                  <c:v>2012Q4</c:v>
                </c:pt>
                <c:pt idx="56">
                  <c:v>2013</c:v>
                </c:pt>
                <c:pt idx="57">
                  <c:v>2013Q2</c:v>
                </c:pt>
                <c:pt idx="58">
                  <c:v>2013Q3</c:v>
                </c:pt>
                <c:pt idx="59">
                  <c:v>2013Q4</c:v>
                </c:pt>
                <c:pt idx="60">
                  <c:v>2014</c:v>
                </c:pt>
                <c:pt idx="61">
                  <c:v>2014Q2</c:v>
                </c:pt>
                <c:pt idx="62">
                  <c:v>2014Q3</c:v>
                </c:pt>
              </c:strCache>
            </c:strRef>
          </c:cat>
          <c:val>
            <c:numRef>
              <c:f>Sheet1!$AH$3:$BX$3</c:f>
              <c:numCache>
                <c:formatCode>General</c:formatCode>
                <c:ptCount val="43"/>
              </c:numCache>
            </c:numRef>
          </c:val>
          <c:smooth val="0"/>
        </c:ser>
        <c:ser>
          <c:idx val="3"/>
          <c:order val="3"/>
          <c:tx>
            <c:strRef>
              <c:f>Sheet1!$A$4:$AG$4</c:f>
              <c:strCache>
                <c:ptCount val="1"/>
              </c:strCache>
            </c:strRef>
          </c:tx>
          <c:spPr>
            <a:ln w="11921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Sheet1!$AH$1:$CR$1</c:f>
              <c:strCache>
                <c:ptCount val="63"/>
                <c:pt idx="0">
                  <c:v>1999</c:v>
                </c:pt>
                <c:pt idx="1">
                  <c:v>1999Q2</c:v>
                </c:pt>
                <c:pt idx="2">
                  <c:v>1999Q3</c:v>
                </c:pt>
                <c:pt idx="3">
                  <c:v>1999Q4</c:v>
                </c:pt>
                <c:pt idx="4">
                  <c:v>2000</c:v>
                </c:pt>
                <c:pt idx="5">
                  <c:v>2000Q2</c:v>
                </c:pt>
                <c:pt idx="6">
                  <c:v>2000Q3</c:v>
                </c:pt>
                <c:pt idx="7">
                  <c:v>2000Q4</c:v>
                </c:pt>
                <c:pt idx="8">
                  <c:v>2001</c:v>
                </c:pt>
                <c:pt idx="9">
                  <c:v>2001Q2</c:v>
                </c:pt>
                <c:pt idx="10">
                  <c:v>2001Q3</c:v>
                </c:pt>
                <c:pt idx="11">
                  <c:v>2001Q4</c:v>
                </c:pt>
                <c:pt idx="12">
                  <c:v>2002</c:v>
                </c:pt>
                <c:pt idx="13">
                  <c:v>2002Q2</c:v>
                </c:pt>
                <c:pt idx="14">
                  <c:v>2002Q3</c:v>
                </c:pt>
                <c:pt idx="15">
                  <c:v>2002Q4</c:v>
                </c:pt>
                <c:pt idx="16">
                  <c:v>2003</c:v>
                </c:pt>
                <c:pt idx="17">
                  <c:v>2003Q2</c:v>
                </c:pt>
                <c:pt idx="18">
                  <c:v>2003Q3</c:v>
                </c:pt>
                <c:pt idx="19">
                  <c:v>2003Q4</c:v>
                </c:pt>
                <c:pt idx="20">
                  <c:v>2004</c:v>
                </c:pt>
                <c:pt idx="21">
                  <c:v>2004Q2</c:v>
                </c:pt>
                <c:pt idx="22">
                  <c:v>2004Q3</c:v>
                </c:pt>
                <c:pt idx="23">
                  <c:v>2004Q4</c:v>
                </c:pt>
                <c:pt idx="24">
                  <c:v>2005</c:v>
                </c:pt>
                <c:pt idx="25">
                  <c:v>2005Q2</c:v>
                </c:pt>
                <c:pt idx="26">
                  <c:v>2005Q3</c:v>
                </c:pt>
                <c:pt idx="27">
                  <c:v>2005Q4</c:v>
                </c:pt>
                <c:pt idx="28">
                  <c:v>2006</c:v>
                </c:pt>
                <c:pt idx="29">
                  <c:v>2006Q2</c:v>
                </c:pt>
                <c:pt idx="30">
                  <c:v>2006Q3</c:v>
                </c:pt>
                <c:pt idx="31">
                  <c:v>2006Q4</c:v>
                </c:pt>
                <c:pt idx="32">
                  <c:v>2007</c:v>
                </c:pt>
                <c:pt idx="33">
                  <c:v>2007Q2</c:v>
                </c:pt>
                <c:pt idx="34">
                  <c:v>2007Q3</c:v>
                </c:pt>
                <c:pt idx="35">
                  <c:v>2007Q4</c:v>
                </c:pt>
                <c:pt idx="36">
                  <c:v>2008</c:v>
                </c:pt>
                <c:pt idx="37">
                  <c:v>2008Q2</c:v>
                </c:pt>
                <c:pt idx="38">
                  <c:v>2008Q3</c:v>
                </c:pt>
                <c:pt idx="39">
                  <c:v>2008Q4</c:v>
                </c:pt>
                <c:pt idx="40">
                  <c:v>2009</c:v>
                </c:pt>
                <c:pt idx="41">
                  <c:v>2009Q2</c:v>
                </c:pt>
                <c:pt idx="42">
                  <c:v>2009Q3</c:v>
                </c:pt>
                <c:pt idx="43">
                  <c:v>2009Q4</c:v>
                </c:pt>
                <c:pt idx="44">
                  <c:v>2010</c:v>
                </c:pt>
                <c:pt idx="45">
                  <c:v>2010Q2</c:v>
                </c:pt>
                <c:pt idx="46">
                  <c:v>2010Q3</c:v>
                </c:pt>
                <c:pt idx="47">
                  <c:v>2010Q4</c:v>
                </c:pt>
                <c:pt idx="48">
                  <c:v>2011</c:v>
                </c:pt>
                <c:pt idx="49">
                  <c:v>2011Q2</c:v>
                </c:pt>
                <c:pt idx="50">
                  <c:v>2011Q3</c:v>
                </c:pt>
                <c:pt idx="51">
                  <c:v>2011Q4</c:v>
                </c:pt>
                <c:pt idx="52">
                  <c:v>2012</c:v>
                </c:pt>
                <c:pt idx="53">
                  <c:v>2012Q2</c:v>
                </c:pt>
                <c:pt idx="54">
                  <c:v>2012Q3</c:v>
                </c:pt>
                <c:pt idx="55">
                  <c:v>2012Q4</c:v>
                </c:pt>
                <c:pt idx="56">
                  <c:v>2013</c:v>
                </c:pt>
                <c:pt idx="57">
                  <c:v>2013Q2</c:v>
                </c:pt>
                <c:pt idx="58">
                  <c:v>2013Q3</c:v>
                </c:pt>
                <c:pt idx="59">
                  <c:v>2013Q4</c:v>
                </c:pt>
                <c:pt idx="60">
                  <c:v>2014</c:v>
                </c:pt>
                <c:pt idx="61">
                  <c:v>2014Q2</c:v>
                </c:pt>
                <c:pt idx="62">
                  <c:v>2014Q3</c:v>
                </c:pt>
              </c:strCache>
            </c:strRef>
          </c:cat>
          <c:val>
            <c:numRef>
              <c:f>Sheet1!$AH$4:$BX$4</c:f>
              <c:numCache>
                <c:formatCode>General</c:formatCode>
                <c:ptCount val="4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287560"/>
        <c:axId val="375290696"/>
      </c:lineChart>
      <c:catAx>
        <c:axId val="37528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5177"/>
                </a:solidFill>
                <a:latin typeface="Arial Narrow" panose="020B0606020202030204" pitchFamily="34" charset="0"/>
                <a:ea typeface="Arial"/>
                <a:cs typeface="Arial"/>
              </a:defRPr>
            </a:pPr>
            <a:endParaRPr lang="en-US"/>
          </a:p>
        </c:txPr>
        <c:crossAx val="375290696"/>
        <c:crossesAt val="0"/>
        <c:auto val="1"/>
        <c:lblAlgn val="ctr"/>
        <c:lblOffset val="300"/>
        <c:tickLblSkip val="4"/>
        <c:tickMarkSkip val="1"/>
        <c:noMultiLvlLbl val="0"/>
      </c:catAx>
      <c:valAx>
        <c:axId val="375290696"/>
        <c:scaling>
          <c:orientation val="minMax"/>
        </c:scaling>
        <c:delete val="0"/>
        <c:axPos val="l"/>
        <c:majorGridlines>
          <c:spPr>
            <a:ln w="2980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1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5151422067040059E-2"/>
              <c:y val="0.50947845634128264"/>
            </c:manualLayout>
          </c:layout>
          <c:overlay val="0"/>
          <c:spPr>
            <a:noFill/>
            <a:ln w="2384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defRPr>
            </a:pPr>
            <a:endParaRPr lang="en-US"/>
          </a:p>
        </c:txPr>
        <c:crossAx val="375287560"/>
        <c:crosses val="autoZero"/>
        <c:crossBetween val="between"/>
      </c:valAx>
      <c:spPr>
        <a:noFill/>
        <a:ln w="11921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Fiscal 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Alaska</c:v>
                </c:pt>
                <c:pt idx="1">
                  <c:v>North Dakota</c:v>
                </c:pt>
                <c:pt idx="2">
                  <c:v>Wyoming</c:v>
                </c:pt>
                <c:pt idx="3">
                  <c:v>New Mexico</c:v>
                </c:pt>
                <c:pt idx="4">
                  <c:v>West Virginia</c:v>
                </c:pt>
                <c:pt idx="5">
                  <c:v>Montana</c:v>
                </c:pt>
                <c:pt idx="6">
                  <c:v>Texas</c:v>
                </c:pt>
                <c:pt idx="7">
                  <c:v>Louisiana</c:v>
                </c:pt>
                <c:pt idx="8">
                  <c:v>Oklahoma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72.400000000000006</c:v>
                </c:pt>
                <c:pt idx="1">
                  <c:v>53.8</c:v>
                </c:pt>
                <c:pt idx="2">
                  <c:v>39</c:v>
                </c:pt>
                <c:pt idx="3">
                  <c:v>18.5</c:v>
                </c:pt>
                <c:pt idx="4">
                  <c:v>12.7</c:v>
                </c:pt>
                <c:pt idx="5">
                  <c:v>11.5</c:v>
                </c:pt>
                <c:pt idx="6">
                  <c:v>10.9</c:v>
                </c:pt>
                <c:pt idx="7">
                  <c:v>8.9</c:v>
                </c:pt>
                <c:pt idx="8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287952"/>
        <c:axId val="375291872"/>
      </c:barChart>
      <c:catAx>
        <c:axId val="37528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291872"/>
        <c:crosses val="autoZero"/>
        <c:auto val="1"/>
        <c:lblAlgn val="ctr"/>
        <c:lblOffset val="100"/>
        <c:noMultiLvlLbl val="0"/>
      </c:catAx>
      <c:valAx>
        <c:axId val="37529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528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 Narrow" panose="020B0606020202030204" pitchFamily="34" charset="0"/>
              </a:defRPr>
            </a:pPr>
            <a:r>
              <a:rPr lang="en-US" sz="1800" dirty="0">
                <a:latin typeface="Arial Narrow" panose="020B0606020202030204" pitchFamily="34" charset="0"/>
              </a:rPr>
              <a:t>Total State Expenditures by Funding Source, Estimated Fiscal </a:t>
            </a:r>
            <a:r>
              <a:rPr lang="en-US" sz="1800" dirty="0" smtClean="0">
                <a:latin typeface="Arial Narrow" panose="020B0606020202030204" pitchFamily="34" charset="0"/>
              </a:rPr>
              <a:t>2014 </a:t>
            </a:r>
            <a:endParaRPr lang="en-US" sz="18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2818290074851754"/>
          <c:y val="1.9230769230769232E-2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61728395061734E-2"/>
          <c:y val="0.25933879620979583"/>
          <c:w val="0.84104938271604934"/>
          <c:h val="0.682244441478713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State Expenditures By Funding Source, Estimated Fiscal 2013</c:v>
                </c:pt>
              </c:strCache>
            </c:strRef>
          </c:tx>
          <c:dPt>
            <c:idx val="0"/>
            <c:bubble3D val="0"/>
            <c:spPr>
              <a:solidFill>
                <a:srgbClr val="6A86B5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5177"/>
              </a:solidFill>
            </c:spPr>
          </c:dPt>
          <c:dPt>
            <c:idx val="3"/>
            <c:bubble3D val="0"/>
            <c:spPr>
              <a:solidFill>
                <a:srgbClr val="800000"/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6A86B5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7EA800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5177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5925925925929E-3"/>
                  <c:y val="8.1355932203390057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800000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General Funds</c:v>
                </c:pt>
                <c:pt idx="1">
                  <c:v>Federal Funds</c:v>
                </c:pt>
                <c:pt idx="2">
                  <c:v>Other State Funds</c:v>
                </c:pt>
                <c:pt idx="3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40.5</c:v>
                </c:pt>
                <c:pt idx="1">
                  <c:v>30.3</c:v>
                </c:pt>
                <c:pt idx="2">
                  <c:v>27.1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State Expenditures by Function, Estimated Fiscal 2010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800000"/>
              </a:solidFill>
            </c:spPr>
          </c:dPt>
          <c:dPt>
            <c:idx val="5"/>
            <c:bubble3D val="0"/>
            <c:spPr>
              <a:solidFill>
                <a:schemeClr val="accent6"/>
              </a:solidFill>
            </c:spPr>
          </c:dPt>
          <c:dPt>
            <c:idx val="6"/>
            <c:bubble3D val="0"/>
            <c:explosion val="10"/>
            <c:spPr>
              <a:solidFill>
                <a:srgbClr val="6A86B5"/>
              </a:solidFill>
            </c:spPr>
          </c:dPt>
          <c:dLbls>
            <c:dLbl>
              <c:idx val="0"/>
              <c:layout>
                <c:manualLayout>
                  <c:x val="1.0471737907761526E-2"/>
                  <c:y val="4.6406104478875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61914135733041E-3"/>
                  <c:y val="-7.55496994327323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7EA800"/>
                        </a:solidFill>
                      </a:defRPr>
                    </a:pPr>
                    <a:r>
                      <a:rPr lang="en-US" sz="1600" b="1" dirty="0">
                        <a:solidFill>
                          <a:srgbClr val="7EA800"/>
                        </a:solidFill>
                      </a:rPr>
                      <a:t>H</a:t>
                    </a:r>
                    <a:r>
                      <a:rPr lang="en-US" sz="1600" dirty="0">
                        <a:solidFill>
                          <a:srgbClr val="7EA800"/>
                        </a:solidFill>
                      </a:rPr>
                      <a:t>igher Education</a:t>
                    </a:r>
                    <a:r>
                      <a:rPr lang="en-US" sz="1395" dirty="0">
                        <a:solidFill>
                          <a:srgbClr val="7EA800"/>
                        </a:solidFill>
                      </a:rPr>
                      <a:t>
</a:t>
                    </a:r>
                    <a:r>
                      <a:rPr lang="en-US" sz="1600" dirty="0" smtClean="0">
                        <a:solidFill>
                          <a:srgbClr val="7EA800"/>
                        </a:solidFill>
                      </a:rPr>
                      <a:t>10.1%</a:t>
                    </a:r>
                    <a:endParaRPr lang="en-US" sz="1600" dirty="0">
                      <a:solidFill>
                        <a:srgbClr val="7EA800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446897262842182E-3"/>
                  <c:y val="-1.591588349843368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005917159763315E-2"/>
                  <c:y val="-5.23560209424083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4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8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6A86B5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Elementary &amp; Secondary Education</c:v>
                </c:pt>
                <c:pt idx="1">
                  <c:v>Higher Education</c:v>
                </c:pt>
                <c:pt idx="2">
                  <c:v>Public Assistance</c:v>
                </c:pt>
                <c:pt idx="3">
                  <c:v>All Other</c:v>
                </c:pt>
                <c:pt idx="4">
                  <c:v>Corrections</c:v>
                </c:pt>
                <c:pt idx="5">
                  <c:v>Transportation</c:v>
                </c:pt>
                <c:pt idx="6">
                  <c:v>Medicaid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19.5</c:v>
                </c:pt>
                <c:pt idx="1">
                  <c:v>10.1</c:v>
                </c:pt>
                <c:pt idx="2">
                  <c:v>1.4</c:v>
                </c:pt>
                <c:pt idx="3">
                  <c:v>32.4</c:v>
                </c:pt>
                <c:pt idx="4">
                  <c:v>3.1</c:v>
                </c:pt>
                <c:pt idx="5">
                  <c:v>7.7</c:v>
                </c:pt>
                <c:pt idx="6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1.8834815786915524E-2"/>
          <c:y val="0"/>
        </c:manualLayout>
      </c:layout>
      <c:overlay val="0"/>
      <c:txPr>
        <a:bodyPr/>
        <a:lstStyle/>
        <a:p>
          <a:pPr>
            <a:defRPr sz="1800">
              <a:latin typeface="Arial Narrow" panose="020B0606020202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Balances as a Percent of Expenditures</c:v>
                </c:pt>
              </c:strCache>
            </c:strRef>
          </c:tx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FY 06</c:v>
                </c:pt>
                <c:pt idx="1">
                  <c:v>FY 07</c:v>
                </c:pt>
                <c:pt idx="2">
                  <c:v>FY 08</c:v>
                </c:pt>
                <c:pt idx="3">
                  <c:v>FY 09</c:v>
                </c:pt>
                <c:pt idx="4">
                  <c:v>FY 10</c:v>
                </c:pt>
                <c:pt idx="5">
                  <c:v>FY 11</c:v>
                </c:pt>
                <c:pt idx="6">
                  <c:v>FY 12</c:v>
                </c:pt>
                <c:pt idx="7">
                  <c:v>FY 13</c:v>
                </c:pt>
                <c:pt idx="8">
                  <c:v>FY 14</c:v>
                </c:pt>
                <c:pt idx="9">
                  <c:v>FY 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0.115</c:v>
                </c:pt>
                <c:pt idx="1">
                  <c:v>0.10100000000000001</c:v>
                </c:pt>
                <c:pt idx="2">
                  <c:v>8.5999999999999993E-2</c:v>
                </c:pt>
                <c:pt idx="3">
                  <c:v>5.7000000000000002E-2</c:v>
                </c:pt>
                <c:pt idx="4">
                  <c:v>5.1999999999999998E-2</c:v>
                </c:pt>
                <c:pt idx="5">
                  <c:v>7.0999999999999994E-2</c:v>
                </c:pt>
                <c:pt idx="6">
                  <c:v>8.4000000000000005E-2</c:v>
                </c:pt>
                <c:pt idx="7">
                  <c:v>0.105</c:v>
                </c:pt>
                <c:pt idx="8">
                  <c:v>8.8999999999999996E-2</c:v>
                </c:pt>
                <c:pt idx="9">
                  <c:v>7.2999999999999995E-2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289128"/>
        <c:axId val="375293440"/>
      </c:lineChart>
      <c:catAx>
        <c:axId val="37528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400" b="1">
                <a:latin typeface="Arial Narrow" panose="020B0606020202030204" pitchFamily="34" charset="0"/>
              </a:defRPr>
            </a:pPr>
            <a:endParaRPr lang="en-US"/>
          </a:p>
        </c:txPr>
        <c:crossAx val="375293440"/>
        <c:crosses val="autoZero"/>
        <c:auto val="1"/>
        <c:lblAlgn val="ctr"/>
        <c:lblOffset val="100"/>
        <c:noMultiLvlLbl val="0"/>
      </c:catAx>
      <c:valAx>
        <c:axId val="375293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Narrow" panose="020B0606020202030204" pitchFamily="34" charset="0"/>
              </a:defRPr>
            </a:pPr>
            <a:endParaRPr lang="en-US"/>
          </a:p>
        </c:txPr>
        <c:crossAx val="37528912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overlay val="0"/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5177"/>
                </a:solidFill>
              </a:defRPr>
            </a:pPr>
            <a:r>
              <a:rPr lang="en-US" sz="1800" b="1" dirty="0" smtClean="0">
                <a:solidFill>
                  <a:srgbClr val="005177"/>
                </a:solidFill>
                <a:effectLst/>
              </a:rPr>
              <a:t>Enacted Budget Cuts Made After the Budget Passed ($ In Millions)</a:t>
            </a:r>
            <a:endParaRPr lang="en-US" dirty="0">
              <a:solidFill>
                <a:srgbClr val="005177"/>
              </a:solidFill>
              <a:effectLst/>
            </a:endParaRPr>
          </a:p>
        </c:rich>
      </c:tx>
      <c:layout>
        <c:manualLayout>
          <c:xMode val="edge"/>
          <c:yMode val="edge"/>
          <c:x val="4.1105833482791142E-2"/>
          <c:y val="9.3722909636295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7208976725080564E-2"/>
          <c:y val="0.24863948513285156"/>
          <c:w val="0.86517764265506503"/>
          <c:h val="0.4903322187466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states </c:v>
                </c:pt>
              </c:strCache>
            </c:strRef>
          </c:tx>
          <c:spPr>
            <a:solidFill>
              <a:srgbClr val="005177"/>
            </a:solidFill>
            <a:ln w="12578">
              <a:noFill/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005177"/>
              </a:solidFill>
              <a:ln w="12578">
                <a:noFill/>
                <a:prstDash val="solid"/>
              </a:ln>
            </c:spPr>
          </c:dPt>
          <c:dLbls>
            <c:dLbl>
              <c:idx val="5"/>
              <c:layout>
                <c:manualLayout>
                  <c:x val="-1.0609663645196781E-3"/>
                  <c:y val="-2.2790278283995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9127085449241232E-3"/>
                  <c:y val="-2.8307276807790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1.88172043010752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5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33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20</c:v>
                </c:pt>
                <c:pt idx="1">
                  <c:v>28</c:v>
                </c:pt>
                <c:pt idx="2">
                  <c:v>35</c:v>
                </c:pt>
                <c:pt idx="3">
                  <c:v>22</c:v>
                </c:pt>
                <c:pt idx="4">
                  <c:v>9</c:v>
                </c:pt>
                <c:pt idx="5">
                  <c:v>8</c:v>
                </c:pt>
                <c:pt idx="6">
                  <c:v>13</c:v>
                </c:pt>
                <c:pt idx="7">
                  <c:v>7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16</c:v>
                </c:pt>
                <c:pt idx="12">
                  <c:v>37</c:v>
                </c:pt>
                <c:pt idx="13">
                  <c:v>37</c:v>
                </c:pt>
                <c:pt idx="14">
                  <c:v>18</c:v>
                </c:pt>
                <c:pt idx="15">
                  <c:v>5</c:v>
                </c:pt>
                <c:pt idx="16">
                  <c:v>2</c:v>
                </c:pt>
                <c:pt idx="17">
                  <c:v>4</c:v>
                </c:pt>
                <c:pt idx="18">
                  <c:v>13</c:v>
                </c:pt>
                <c:pt idx="19">
                  <c:v>41</c:v>
                </c:pt>
                <c:pt idx="20">
                  <c:v>39</c:v>
                </c:pt>
                <c:pt idx="21">
                  <c:v>23</c:v>
                </c:pt>
                <c:pt idx="22">
                  <c:v>8</c:v>
                </c:pt>
                <c:pt idx="23">
                  <c:v>11</c:v>
                </c:pt>
                <c:pt idx="24">
                  <c:v>8</c:v>
                </c:pt>
                <c:pt idx="2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291088"/>
        <c:axId val="37529461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Amount of reduction </c:v>
                </c:pt>
              </c:strCache>
            </c:strRef>
          </c:tx>
          <c:spPr>
            <a:ln w="60325">
              <a:solidFill>
                <a:srgbClr val="7EA80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3366"/>
              </a:solidFill>
              <a:ln>
                <a:solidFill>
                  <a:srgbClr val="7EA800"/>
                </a:solidFill>
                <a:prstDash val="solid"/>
              </a:ln>
            </c:spPr>
          </c:marker>
          <c:dPt>
            <c:idx val="6"/>
            <c:bubble3D val="0"/>
          </c:dPt>
          <c:dPt>
            <c:idx val="7"/>
            <c:bubble3D val="0"/>
          </c:dPt>
          <c:dPt>
            <c:idx val="20"/>
            <c:bubble3D val="0"/>
          </c:dPt>
          <c:cat>
            <c:numRef>
              <c:f>Sheet1!$B$1:$AA$1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3.13</c:v>
                </c:pt>
                <c:pt idx="1">
                  <c:v>7.5629999999999997</c:v>
                </c:pt>
                <c:pt idx="2">
                  <c:v>4.4930000000000003</c:v>
                </c:pt>
                <c:pt idx="3">
                  <c:v>1.718</c:v>
                </c:pt>
                <c:pt idx="4">
                  <c:v>0.754</c:v>
                </c:pt>
                <c:pt idx="5">
                  <c:v>0.442</c:v>
                </c:pt>
                <c:pt idx="6">
                  <c:v>1.6439999999999999</c:v>
                </c:pt>
                <c:pt idx="7">
                  <c:v>0.47499999999999998</c:v>
                </c:pt>
                <c:pt idx="8">
                  <c:v>8.6999999999999994E-2</c:v>
                </c:pt>
                <c:pt idx="9">
                  <c:v>0.08</c:v>
                </c:pt>
                <c:pt idx="10">
                  <c:v>6.6000000000000003E-2</c:v>
                </c:pt>
                <c:pt idx="11">
                  <c:v>1.054</c:v>
                </c:pt>
                <c:pt idx="12">
                  <c:v>15</c:v>
                </c:pt>
                <c:pt idx="13">
                  <c:v>11.752000000000001</c:v>
                </c:pt>
                <c:pt idx="14">
                  <c:v>4.8</c:v>
                </c:pt>
                <c:pt idx="15">
                  <c:v>0.89129999999999998</c:v>
                </c:pt>
                <c:pt idx="16">
                  <c:v>0.52100000000000002</c:v>
                </c:pt>
                <c:pt idx="17">
                  <c:v>0.17</c:v>
                </c:pt>
                <c:pt idx="18">
                  <c:v>5.2</c:v>
                </c:pt>
                <c:pt idx="19" formatCode="#,##0.00">
                  <c:v>31.3</c:v>
                </c:pt>
                <c:pt idx="20">
                  <c:v>18.3</c:v>
                </c:pt>
                <c:pt idx="21">
                  <c:v>7.8</c:v>
                </c:pt>
                <c:pt idx="22">
                  <c:v>1.7</c:v>
                </c:pt>
                <c:pt idx="23">
                  <c:v>1.3</c:v>
                </c:pt>
                <c:pt idx="24">
                  <c:v>1</c:v>
                </c:pt>
                <c:pt idx="25">
                  <c:v>0.9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294224"/>
        <c:axId val="375292656"/>
      </c:lineChart>
      <c:catAx>
        <c:axId val="3752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en-US"/>
          </a:p>
        </c:txPr>
        <c:crossAx val="37529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5292656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r>
                  <a:rPr lang="en-US" sz="1200" dirty="0" smtClean="0">
                    <a:solidFill>
                      <a:srgbClr val="003366"/>
                    </a:solidFill>
                  </a:rPr>
                  <a:t>$ In Millions</a:t>
                </a:r>
                <a:endParaRPr lang="en-US" sz="1200" dirty="0">
                  <a:solidFill>
                    <a:srgbClr val="003366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3177723651553E-2"/>
              <c:y val="0.37266961492827094"/>
            </c:manualLayout>
          </c:layout>
          <c:overlay val="0"/>
        </c:title>
        <c:numFmt formatCode="\$#,##0" sourceLinked="0"/>
        <c:majorTickMark val="cross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en-US"/>
          </a:p>
        </c:txPr>
        <c:crossAx val="375294224"/>
        <c:crosses val="autoZero"/>
        <c:crossBetween val="between"/>
        <c:majorUnit val="5"/>
        <c:minorUnit val="0.5"/>
      </c:valAx>
      <c:catAx>
        <c:axId val="37529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294616"/>
        <c:crosses val="autoZero"/>
        <c:auto val="1"/>
        <c:lblAlgn val="ctr"/>
        <c:lblOffset val="100"/>
        <c:noMultiLvlLbl val="0"/>
      </c:catAx>
      <c:valAx>
        <c:axId val="375294616"/>
        <c:scaling>
          <c:orientation val="minMax"/>
          <c:max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3366"/>
                    </a:solidFill>
                  </a:defRPr>
                </a:pPr>
                <a:r>
                  <a:rPr lang="en-US" sz="1200" dirty="0" smtClean="0">
                    <a:solidFill>
                      <a:srgbClr val="003366"/>
                    </a:solidFill>
                  </a:rPr>
                  <a:t>Number of States</a:t>
                </a:r>
              </a:p>
            </c:rich>
          </c:tx>
          <c:layout>
            <c:manualLayout>
              <c:xMode val="edge"/>
              <c:yMode val="edge"/>
              <c:x val="0.97269041406561874"/>
              <c:y val="0.34585463632114477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en-US"/>
          </a:p>
        </c:txPr>
        <c:crossAx val="375291088"/>
        <c:crosses val="max"/>
        <c:crossBetween val="between"/>
        <c:majorUnit val="10"/>
        <c:minorUnit val="5"/>
      </c:valAx>
    </c:plotArea>
    <c:legend>
      <c:legendPos val="b"/>
      <c:legendEntry>
        <c:idx val="0"/>
        <c:txPr>
          <a:bodyPr/>
          <a:lstStyle/>
          <a:p>
            <a:pPr>
              <a:defRPr sz="1400" baseline="0">
                <a:solidFill>
                  <a:srgbClr val="003366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rgbClr val="7EA8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6066914670199659"/>
          <c:y val="0.83766637903138819"/>
          <c:w val="0.51392977604471002"/>
          <c:h val="5.5027684895552438E-2"/>
        </c:manualLayout>
      </c:layout>
      <c:overlay val="0"/>
      <c:spPr>
        <a:noFill/>
        <a:ln w="3143">
          <a:solidFill>
            <a:schemeClr val="tx1"/>
          </a:solidFill>
          <a:prstDash val="solid"/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70C0"/>
          </a:solidFill>
          <a:latin typeface="Arial Narrow" panose="020B0606020202030204" pitchFamily="34" charset="0"/>
          <a:ea typeface="Arial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0.14815</cdr:x>
      <cdr:y>0.19098</cdr:y>
    </cdr:from>
    <cdr:to>
      <cdr:x>0.38265</cdr:x>
      <cdr:y>0.34722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9200" y="865260"/>
          <a:ext cx="1929841" cy="7078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2000" dirty="0" smtClean="0">
              <a:latin typeface="Arial Narrow" panose="020B0606020202030204" pitchFamily="34" charset="0"/>
            </a:rPr>
            <a:t>Avg. state tax growth since 1986</a:t>
          </a:r>
        </a:p>
      </cdr:txBody>
    </cdr:sp>
  </cdr:relSizeAnchor>
  <cdr:relSizeAnchor xmlns:cdr="http://schemas.openxmlformats.org/drawingml/2006/chartDrawing">
    <cdr:from>
      <cdr:x>0.22222</cdr:x>
      <cdr:y>0.32716</cdr:y>
    </cdr:from>
    <cdr:to>
      <cdr:x>0.24947</cdr:x>
      <cdr:y>0.46873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>
          <a:off x="1828800" y="1482260"/>
          <a:ext cx="224257" cy="641415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0.12968</cdr:x>
      <cdr:y>0.35616</cdr:y>
    </cdr:from>
    <cdr:to>
      <cdr:x>0.14731</cdr:x>
      <cdr:y>0.43835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20775" y="1981200"/>
          <a:ext cx="152365" cy="4571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C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0.11205</cdr:x>
      <cdr:y>0.31507</cdr:y>
    </cdr:from>
    <cdr:to>
      <cdr:x>0.32035</cdr:x>
      <cdr:y>0.35617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8375" y="1752600"/>
          <a:ext cx="1800201" cy="228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>
              <a:solidFill>
                <a:srgbClr val="C00000"/>
              </a:solidFill>
              <a:latin typeface="Arial Narrow" panose="020B0606020202030204" pitchFamily="34" charset="0"/>
              <a:cs typeface="Times New Roman" pitchFamily="18" charset="0"/>
            </a:rPr>
            <a:t>Recession ends</a:t>
          </a:r>
        </a:p>
      </cdr:txBody>
    </cdr:sp>
  </cdr:relSizeAnchor>
  <cdr:relSizeAnchor xmlns:cdr="http://schemas.openxmlformats.org/drawingml/2006/chartDrawing">
    <cdr:from>
      <cdr:x>0.36357</cdr:x>
      <cdr:y>0.39726</cdr:y>
    </cdr:from>
    <cdr:to>
      <cdr:x>0.53944</cdr:x>
      <cdr:y>0.45407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142110" y="2209800"/>
          <a:ext cx="1519930" cy="3160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>
              <a:solidFill>
                <a:srgbClr val="C00000"/>
              </a:solidFill>
              <a:latin typeface="Arial Narrow" panose="020B0606020202030204" pitchFamily="34" charset="0"/>
              <a:cs typeface="Times New Roman" pitchFamily="18" charset="0"/>
            </a:rPr>
            <a:t>Recession ends</a:t>
          </a:r>
        </a:p>
      </cdr:txBody>
    </cdr:sp>
  </cdr:relSizeAnchor>
  <cdr:relSizeAnchor xmlns:cdr="http://schemas.openxmlformats.org/drawingml/2006/chartDrawing">
    <cdr:from>
      <cdr:x>0.45515</cdr:x>
      <cdr:y>0.44286</cdr:y>
    </cdr:from>
    <cdr:to>
      <cdr:x>0.47901</cdr:x>
      <cdr:y>0.55007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933536" y="2362200"/>
          <a:ext cx="206257" cy="5718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C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0.74945</cdr:x>
      <cdr:y>0.24658</cdr:y>
    </cdr:from>
    <cdr:to>
      <cdr:x>0.75827</cdr:x>
      <cdr:y>0.35617</cdr:y>
    </cdr:to>
    <cdr:sp macro="" textlink="">
      <cdr:nvSpPr>
        <cdr:cNvPr id="6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476990" y="1371600"/>
          <a:ext cx="76210" cy="6096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C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0.73181</cdr:x>
      <cdr:y>0.20548</cdr:y>
    </cdr:from>
    <cdr:to>
      <cdr:x>0.9044</cdr:x>
      <cdr:y>0.26805</cdr:y>
    </cdr:to>
    <cdr:sp macro="" textlink="">
      <cdr:nvSpPr>
        <cdr:cNvPr id="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324600" y="1143000"/>
          <a:ext cx="1491583" cy="348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1" i="0" strike="noStrike" dirty="0">
              <a:solidFill>
                <a:srgbClr val="C00000"/>
              </a:solidFill>
              <a:latin typeface="Arial Narrow" panose="020B0606020202030204" pitchFamily="34" charset="0"/>
              <a:cs typeface="Times New Roman" pitchFamily="18" charset="0"/>
            </a:rPr>
            <a:t>Recession ends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357A9-7A16-4AAA-9CE9-D325F504DCEA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2CCE-7BB6-445F-9449-6A824020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6151919-0570-4220-8EE1-6F29732A47FE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C5DB2A-2041-4A4E-9647-312BC57D8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DB2A-2041-4A4E-9647-312BC57D8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02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4588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1788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988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6188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3388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588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88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2B6A4-B7D8-4706-A270-B6993279FF4A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609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076" indent="-286182" defTabSz="925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4731" indent="-228946" defTabSz="925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2624" indent="-228946" defTabSz="925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0517" indent="-228946" defTabSz="925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8409" indent="-228946" defTabSz="925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6301" indent="-228946" defTabSz="925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4194" indent="-228946" defTabSz="925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087" indent="-228946" defTabSz="925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560E13-A8D9-4D5C-A1B0-2A752663D437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658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458200" cy="9906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4060825"/>
            <a:ext cx="4343400" cy="1501775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8400" y="4800600"/>
            <a:ext cx="2667000" cy="762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010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3F11-C3F3-48D7-9E62-9A0061BE8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196470" y="6477000"/>
            <a:ext cx="1686149" cy="370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215271" y="6477000"/>
            <a:ext cx="1981200" cy="370936"/>
          </a:xfrm>
        </p:spPr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8299-B92D-45FB-A9DE-74DE96EC97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7196470" y="6477000"/>
            <a:ext cx="1686149" cy="370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215271" y="6477000"/>
            <a:ext cx="1981200" cy="370936"/>
          </a:xfrm>
        </p:spPr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5177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45720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9F8299-B92D-45FB-A9DE-74DE96EC970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www.nasbo.org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069848"/>
          </a:xfrm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9F8299-B92D-45FB-A9DE-74DE96EC97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196470" y="6477000"/>
            <a:ext cx="1686149" cy="370936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722F8-0B4A-4E98-A70F-E2E983504D15}" type="datetime4">
              <a:rPr lang="en-US" smtClean="0"/>
              <a:pPr/>
              <a:t>June 12, 2015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15271" y="6477000"/>
            <a:ext cx="1981200" cy="370936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www.nasbo.og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676401"/>
            <a:ext cx="586803" cy="4038600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38200"/>
            <a:ext cx="4572000" cy="48768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676400"/>
            <a:ext cx="1905000" cy="4953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248400" cy="44196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9F8299-B92D-45FB-A9DE-74DE96EC97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0"/>
            <a:ext cx="9144000" cy="762000"/>
            <a:chOff x="-76200" y="0"/>
            <a:chExt cx="9296400" cy="685800"/>
          </a:xfrm>
        </p:grpSpPr>
        <p:sp>
          <p:nvSpPr>
            <p:cNvPr id="28" name="Rectangle 27"/>
            <p:cNvSpPr/>
            <p:nvPr userDrawn="1"/>
          </p:nvSpPr>
          <p:spPr>
            <a:xfrm>
              <a:off x="-76200" y="0"/>
              <a:ext cx="9296400" cy="509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76200" y="509396"/>
              <a:ext cx="9296400" cy="176404"/>
            </a:xfrm>
            <a:prstGeom prst="rect">
              <a:avLst/>
            </a:prstGeom>
            <a:solidFill>
              <a:srgbClr val="7E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632"/>
            <a:ext cx="1828800" cy="466711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257800" y="6487064"/>
            <a:ext cx="1686149" cy="37093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35925" y="6477000"/>
            <a:ext cx="1981200" cy="37093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www.nasbo.org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3" r:id="rId7"/>
    <p:sldLayoutId id="2147483684" r:id="rId8"/>
    <p:sldLayoutId id="2147483685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2900" b="1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Wingdings" panose="05000000000000000000" pitchFamily="2" charset="2"/>
        <a:buChar char="§"/>
        <a:defRPr kumimoji="0"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rgbClr val="005177"/>
        </a:buClr>
        <a:buFont typeface="Georgia"/>
        <a:buChar char="▫"/>
        <a:defRPr kumimoji="0" sz="2600" kern="1200">
          <a:solidFill>
            <a:srgbClr val="005177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rgbClr val="005177"/>
        </a:buClr>
        <a:buFont typeface="Wingdings 2"/>
        <a:buChar char=""/>
        <a:defRPr kumimoji="0"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rgbClr val="005177"/>
        </a:buClr>
        <a:buFont typeface="Wingdings 2"/>
        <a:buChar char=""/>
        <a:defRPr kumimoji="0" sz="2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rgbClr val="005177"/>
        </a:buClr>
        <a:buFont typeface="Georgia"/>
        <a:buChar char="▫"/>
        <a:defRPr kumimoji="0"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pattison@nasbo.org" TargetMode="External"/><Relationship Id="rId2" Type="http://schemas.openxmlformats.org/officeDocument/2006/relationships/hyperlink" Target="http://www.nasbo.or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4582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 on State Fiscal Conditions</a:t>
            </a:r>
            <a:br>
              <a:rPr lang="en-US" sz="2800" dirty="0" smtClean="0"/>
            </a:br>
            <a:r>
              <a:rPr lang="en-US" sz="2800" dirty="0" smtClean="0"/>
              <a:t> 2015-2016</a:t>
            </a:r>
            <a:br>
              <a:rPr lang="en-US" sz="2800" dirty="0" smtClean="0"/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Scott Pattison</a:t>
            </a:r>
          </a:p>
          <a:p>
            <a:r>
              <a:rPr lang="en-US" sz="2000" dirty="0" smtClean="0"/>
              <a:t>Executive Director</a:t>
            </a:r>
          </a:p>
          <a:p>
            <a:r>
              <a:rPr lang="en-US" sz="2000" dirty="0" smtClean="0"/>
              <a:t>NASBO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0386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MAGNY</a:t>
            </a:r>
          </a:p>
          <a:p>
            <a:r>
              <a:rPr lang="en-US" dirty="0" smtClean="0"/>
              <a:t>June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 by Region (2011-2014)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https://www.bea.gov/newsreleases/regional/gdp_state/2015/_images/gsp_0615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71" y="1828800"/>
            <a:ext cx="597065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6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/>
              <a:t>Motor Vehicle </a:t>
            </a:r>
            <a:r>
              <a:rPr lang="en-US" altLang="en-US" sz="2000" dirty="0"/>
              <a:t>Production</a:t>
            </a:r>
            <a:br>
              <a:rPr lang="en-US" altLang="en-US" sz="2000" dirty="0"/>
            </a:br>
            <a:r>
              <a:rPr lang="en-US" altLang="en-US" sz="2000" dirty="0"/>
              <a:t>Increasing Much Faster Than MV </a:t>
            </a:r>
            <a:r>
              <a:rPr lang="en-US" altLang="en-US" sz="2000" dirty="0" smtClean="0"/>
              <a:t>Employment</a:t>
            </a:r>
            <a:endParaRPr lang="en-US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626423" y="1524000"/>
          <a:ext cx="7868895" cy="458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81000" y="6200001"/>
            <a:ext cx="81037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j-lt"/>
              </a:rPr>
              <a:t>Source:  Michigan Department of Treasury 2014-2016 </a:t>
            </a:r>
            <a:r>
              <a:rPr lang="en-US" altLang="en-US" sz="1200" dirty="0" smtClean="0">
                <a:latin typeface="+mj-lt"/>
              </a:rPr>
              <a:t>estimates and </a:t>
            </a:r>
            <a:r>
              <a:rPr lang="en-US" altLang="en-US" sz="1200" dirty="0">
                <a:latin typeface="+mj-lt"/>
              </a:rPr>
              <a:t>Bureau of Labor Statistics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8610600" y="64770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DA4B2E45-D1D5-40F0-AA04-98109EF621B1}" type="slidenum">
              <a:rPr lang="en-US" smtClean="0">
                <a:solidFill>
                  <a:prstClr val="white">
                    <a:lumMod val="50000"/>
                  </a:prstClr>
                </a:solidFill>
                <a:ea typeface="ＭＳ Ｐゴシック"/>
                <a:cs typeface="ＭＳ Ｐゴシック"/>
              </a:rPr>
              <a:pPr algn="ctr" eaLnBrk="1" hangingPunct="1">
                <a:defRPr/>
              </a:pPr>
              <a:t>11</a:t>
            </a:fld>
            <a:endParaRPr lang="en-US" dirty="0" smtClean="0">
              <a:solidFill>
                <a:prstClr val="white">
                  <a:lumMod val="50000"/>
                </a:prstClr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1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 smtClean="0"/>
              <a:t>State Variation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spect="1" noChangeArrowheads="1"/>
          </p:cNvSpPr>
          <p:nvPr/>
        </p:nvSpPr>
        <p:spPr bwMode="auto">
          <a:xfrm>
            <a:off x="5578476" y="2070102"/>
            <a:ext cx="6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endParaRPr lang="en-US" sz="1000" b="1"/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8347075" y="1929076"/>
            <a:ext cx="70167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MA     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Aa1/AA+/AA+</a:t>
            </a:r>
          </a:p>
        </p:txBody>
      </p:sp>
      <p:sp>
        <p:nvSpPr>
          <p:cNvPr id="3077" name="Freeform 5"/>
          <p:cNvSpPr>
            <a:spLocks noChangeAspect="1"/>
          </p:cNvSpPr>
          <p:nvPr/>
        </p:nvSpPr>
        <p:spPr bwMode="auto">
          <a:xfrm>
            <a:off x="7056439" y="2741615"/>
            <a:ext cx="731837" cy="287337"/>
          </a:xfrm>
          <a:custGeom>
            <a:avLst/>
            <a:gdLst>
              <a:gd name="T0" fmla="*/ 2147483647 w 461"/>
              <a:gd name="T1" fmla="*/ 2147483647 h 181"/>
              <a:gd name="T2" fmla="*/ 2147483647 w 461"/>
              <a:gd name="T3" fmla="*/ 2147483647 h 181"/>
              <a:gd name="T4" fmla="*/ 2147483647 w 461"/>
              <a:gd name="T5" fmla="*/ 2147483647 h 181"/>
              <a:gd name="T6" fmla="*/ 2147483647 w 461"/>
              <a:gd name="T7" fmla="*/ 2147483647 h 181"/>
              <a:gd name="T8" fmla="*/ 2147483647 w 461"/>
              <a:gd name="T9" fmla="*/ 2147483647 h 181"/>
              <a:gd name="T10" fmla="*/ 2147483647 w 461"/>
              <a:gd name="T11" fmla="*/ 2147483647 h 181"/>
              <a:gd name="T12" fmla="*/ 2147483647 w 461"/>
              <a:gd name="T13" fmla="*/ 2147483647 h 181"/>
              <a:gd name="T14" fmla="*/ 2147483647 w 461"/>
              <a:gd name="T15" fmla="*/ 2147483647 h 181"/>
              <a:gd name="T16" fmla="*/ 2147483647 w 461"/>
              <a:gd name="T17" fmla="*/ 2147483647 h 181"/>
              <a:gd name="T18" fmla="*/ 2147483647 w 461"/>
              <a:gd name="T19" fmla="*/ 2147483647 h 181"/>
              <a:gd name="T20" fmla="*/ 2147483647 w 461"/>
              <a:gd name="T21" fmla="*/ 2147483647 h 181"/>
              <a:gd name="T22" fmla="*/ 2147483647 w 461"/>
              <a:gd name="T23" fmla="*/ 2147483647 h 181"/>
              <a:gd name="T24" fmla="*/ 2147483647 w 461"/>
              <a:gd name="T25" fmla="*/ 2147483647 h 181"/>
              <a:gd name="T26" fmla="*/ 2147483647 w 461"/>
              <a:gd name="T27" fmla="*/ 2147483647 h 181"/>
              <a:gd name="T28" fmla="*/ 2147483647 w 461"/>
              <a:gd name="T29" fmla="*/ 2147483647 h 181"/>
              <a:gd name="T30" fmla="*/ 2147483647 w 461"/>
              <a:gd name="T31" fmla="*/ 2147483647 h 181"/>
              <a:gd name="T32" fmla="*/ 2147483647 w 461"/>
              <a:gd name="T33" fmla="*/ 2147483647 h 181"/>
              <a:gd name="T34" fmla="*/ 2147483647 w 461"/>
              <a:gd name="T35" fmla="*/ 2147483647 h 181"/>
              <a:gd name="T36" fmla="*/ 2147483647 w 461"/>
              <a:gd name="T37" fmla="*/ 2147483647 h 181"/>
              <a:gd name="T38" fmla="*/ 2147483647 w 461"/>
              <a:gd name="T39" fmla="*/ 2147483647 h 181"/>
              <a:gd name="T40" fmla="*/ 2147483647 w 461"/>
              <a:gd name="T41" fmla="*/ 2147483647 h 181"/>
              <a:gd name="T42" fmla="*/ 2147483647 w 461"/>
              <a:gd name="T43" fmla="*/ 2147483647 h 181"/>
              <a:gd name="T44" fmla="*/ 2147483647 w 461"/>
              <a:gd name="T45" fmla="*/ 2147483647 h 181"/>
              <a:gd name="T46" fmla="*/ 2147483647 w 461"/>
              <a:gd name="T47" fmla="*/ 2147483647 h 181"/>
              <a:gd name="T48" fmla="*/ 2147483647 w 461"/>
              <a:gd name="T49" fmla="*/ 2147483647 h 181"/>
              <a:gd name="T50" fmla="*/ 2147483647 w 461"/>
              <a:gd name="T51" fmla="*/ 2147483647 h 181"/>
              <a:gd name="T52" fmla="*/ 2147483647 w 461"/>
              <a:gd name="T53" fmla="*/ 2147483647 h 181"/>
              <a:gd name="T54" fmla="*/ 2147483647 w 461"/>
              <a:gd name="T55" fmla="*/ 2147483647 h 181"/>
              <a:gd name="T56" fmla="*/ 2147483647 w 461"/>
              <a:gd name="T57" fmla="*/ 2147483647 h 181"/>
              <a:gd name="T58" fmla="*/ 2147483647 w 461"/>
              <a:gd name="T59" fmla="*/ 2147483647 h 181"/>
              <a:gd name="T60" fmla="*/ 2147483647 w 461"/>
              <a:gd name="T61" fmla="*/ 2147483647 h 181"/>
              <a:gd name="T62" fmla="*/ 2147483647 w 461"/>
              <a:gd name="T63" fmla="*/ 2147483647 h 181"/>
              <a:gd name="T64" fmla="*/ 2147483647 w 461"/>
              <a:gd name="T65" fmla="*/ 2147483647 h 181"/>
              <a:gd name="T66" fmla="*/ 2147483647 w 461"/>
              <a:gd name="T67" fmla="*/ 2147483647 h 181"/>
              <a:gd name="T68" fmla="*/ 2147483647 w 461"/>
              <a:gd name="T69" fmla="*/ 2147483647 h 181"/>
              <a:gd name="T70" fmla="*/ 2147483647 w 461"/>
              <a:gd name="T71" fmla="*/ 0 h 18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1"/>
              <a:gd name="T109" fmla="*/ 0 h 181"/>
              <a:gd name="T110" fmla="*/ 461 w 461"/>
              <a:gd name="T111" fmla="*/ 181 h 18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1" h="181">
                <a:moveTo>
                  <a:pt x="0" y="52"/>
                </a:moveTo>
                <a:lnTo>
                  <a:pt x="9" y="104"/>
                </a:lnTo>
                <a:lnTo>
                  <a:pt x="44" y="72"/>
                </a:lnTo>
                <a:lnTo>
                  <a:pt x="98" y="60"/>
                </a:lnTo>
                <a:lnTo>
                  <a:pt x="108" y="46"/>
                </a:lnTo>
                <a:lnTo>
                  <a:pt x="139" y="44"/>
                </a:lnTo>
                <a:lnTo>
                  <a:pt x="165" y="52"/>
                </a:lnTo>
                <a:lnTo>
                  <a:pt x="180" y="67"/>
                </a:lnTo>
                <a:lnTo>
                  <a:pt x="207" y="73"/>
                </a:lnTo>
                <a:lnTo>
                  <a:pt x="221" y="90"/>
                </a:lnTo>
                <a:lnTo>
                  <a:pt x="246" y="98"/>
                </a:lnTo>
                <a:lnTo>
                  <a:pt x="254" y="93"/>
                </a:lnTo>
                <a:lnTo>
                  <a:pt x="259" y="103"/>
                </a:lnTo>
                <a:lnTo>
                  <a:pt x="255" y="110"/>
                </a:lnTo>
                <a:lnTo>
                  <a:pt x="253" y="120"/>
                </a:lnTo>
                <a:lnTo>
                  <a:pt x="236" y="144"/>
                </a:lnTo>
                <a:lnTo>
                  <a:pt x="246" y="160"/>
                </a:lnTo>
                <a:lnTo>
                  <a:pt x="261" y="154"/>
                </a:lnTo>
                <a:lnTo>
                  <a:pt x="264" y="146"/>
                </a:lnTo>
                <a:lnTo>
                  <a:pt x="280" y="160"/>
                </a:lnTo>
                <a:lnTo>
                  <a:pt x="286" y="154"/>
                </a:lnTo>
                <a:lnTo>
                  <a:pt x="296" y="163"/>
                </a:lnTo>
                <a:lnTo>
                  <a:pt x="299" y="159"/>
                </a:lnTo>
                <a:lnTo>
                  <a:pt x="319" y="163"/>
                </a:lnTo>
                <a:lnTo>
                  <a:pt x="329" y="162"/>
                </a:lnTo>
                <a:lnTo>
                  <a:pt x="345" y="175"/>
                </a:lnTo>
                <a:lnTo>
                  <a:pt x="333" y="154"/>
                </a:lnTo>
                <a:lnTo>
                  <a:pt x="298" y="136"/>
                </a:lnTo>
                <a:lnTo>
                  <a:pt x="331" y="149"/>
                </a:lnTo>
                <a:lnTo>
                  <a:pt x="309" y="129"/>
                </a:lnTo>
                <a:lnTo>
                  <a:pt x="306" y="112"/>
                </a:lnTo>
                <a:lnTo>
                  <a:pt x="308" y="72"/>
                </a:lnTo>
                <a:lnTo>
                  <a:pt x="290" y="63"/>
                </a:lnTo>
                <a:lnTo>
                  <a:pt x="329" y="37"/>
                </a:lnTo>
                <a:lnTo>
                  <a:pt x="331" y="20"/>
                </a:lnTo>
                <a:lnTo>
                  <a:pt x="351" y="22"/>
                </a:lnTo>
                <a:lnTo>
                  <a:pt x="346" y="37"/>
                </a:lnTo>
                <a:lnTo>
                  <a:pt x="333" y="40"/>
                </a:lnTo>
                <a:lnTo>
                  <a:pt x="322" y="57"/>
                </a:lnTo>
                <a:lnTo>
                  <a:pt x="329" y="72"/>
                </a:lnTo>
                <a:lnTo>
                  <a:pt x="339" y="66"/>
                </a:lnTo>
                <a:lnTo>
                  <a:pt x="335" y="84"/>
                </a:lnTo>
                <a:lnTo>
                  <a:pt x="339" y="91"/>
                </a:lnTo>
                <a:lnTo>
                  <a:pt x="339" y="99"/>
                </a:lnTo>
                <a:lnTo>
                  <a:pt x="331" y="94"/>
                </a:lnTo>
                <a:lnTo>
                  <a:pt x="325" y="106"/>
                </a:lnTo>
                <a:lnTo>
                  <a:pt x="349" y="104"/>
                </a:lnTo>
                <a:lnTo>
                  <a:pt x="346" y="112"/>
                </a:lnTo>
                <a:lnTo>
                  <a:pt x="359" y="118"/>
                </a:lnTo>
                <a:lnTo>
                  <a:pt x="338" y="117"/>
                </a:lnTo>
                <a:lnTo>
                  <a:pt x="343" y="142"/>
                </a:lnTo>
                <a:lnTo>
                  <a:pt x="368" y="151"/>
                </a:lnTo>
                <a:lnTo>
                  <a:pt x="379" y="139"/>
                </a:lnTo>
                <a:lnTo>
                  <a:pt x="381" y="160"/>
                </a:lnTo>
                <a:lnTo>
                  <a:pt x="397" y="155"/>
                </a:lnTo>
                <a:lnTo>
                  <a:pt x="390" y="163"/>
                </a:lnTo>
                <a:lnTo>
                  <a:pt x="399" y="163"/>
                </a:lnTo>
                <a:lnTo>
                  <a:pt x="391" y="176"/>
                </a:lnTo>
                <a:lnTo>
                  <a:pt x="393" y="180"/>
                </a:lnTo>
                <a:lnTo>
                  <a:pt x="415" y="172"/>
                </a:lnTo>
                <a:lnTo>
                  <a:pt x="440" y="160"/>
                </a:lnTo>
                <a:lnTo>
                  <a:pt x="449" y="136"/>
                </a:lnTo>
                <a:lnTo>
                  <a:pt x="452" y="151"/>
                </a:lnTo>
                <a:lnTo>
                  <a:pt x="449" y="159"/>
                </a:lnTo>
                <a:lnTo>
                  <a:pt x="443" y="171"/>
                </a:lnTo>
                <a:lnTo>
                  <a:pt x="444" y="180"/>
                </a:lnTo>
                <a:lnTo>
                  <a:pt x="454" y="159"/>
                </a:lnTo>
                <a:lnTo>
                  <a:pt x="460" y="113"/>
                </a:lnTo>
                <a:lnTo>
                  <a:pt x="431" y="119"/>
                </a:lnTo>
                <a:lnTo>
                  <a:pt x="393" y="123"/>
                </a:lnTo>
                <a:lnTo>
                  <a:pt x="392" y="114"/>
                </a:lnTo>
                <a:lnTo>
                  <a:pt x="353" y="0"/>
                </a:lnTo>
                <a:lnTo>
                  <a:pt x="0" y="5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 noChangeAspect="1"/>
          </p:cNvSpPr>
          <p:nvPr/>
        </p:nvSpPr>
        <p:spPr bwMode="auto">
          <a:xfrm>
            <a:off x="8037513" y="1339852"/>
            <a:ext cx="592137" cy="733425"/>
          </a:xfrm>
          <a:custGeom>
            <a:avLst/>
            <a:gdLst>
              <a:gd name="T0" fmla="*/ 0 w 373"/>
              <a:gd name="T1" fmla="*/ 2147483647 h 462"/>
              <a:gd name="T2" fmla="*/ 2147483647 w 373"/>
              <a:gd name="T3" fmla="*/ 2147483647 h 462"/>
              <a:gd name="T4" fmla="*/ 2147483647 w 373"/>
              <a:gd name="T5" fmla="*/ 2147483647 h 462"/>
              <a:gd name="T6" fmla="*/ 2147483647 w 373"/>
              <a:gd name="T7" fmla="*/ 2147483647 h 462"/>
              <a:gd name="T8" fmla="*/ 2147483647 w 373"/>
              <a:gd name="T9" fmla="*/ 2147483647 h 462"/>
              <a:gd name="T10" fmla="*/ 2147483647 w 373"/>
              <a:gd name="T11" fmla="*/ 2147483647 h 462"/>
              <a:gd name="T12" fmla="*/ 2147483647 w 373"/>
              <a:gd name="T13" fmla="*/ 2147483647 h 462"/>
              <a:gd name="T14" fmla="*/ 2147483647 w 373"/>
              <a:gd name="T15" fmla="*/ 2147483647 h 462"/>
              <a:gd name="T16" fmla="*/ 2147483647 w 373"/>
              <a:gd name="T17" fmla="*/ 2147483647 h 462"/>
              <a:gd name="T18" fmla="*/ 2147483647 w 373"/>
              <a:gd name="T19" fmla="*/ 2147483647 h 462"/>
              <a:gd name="T20" fmla="*/ 2147483647 w 373"/>
              <a:gd name="T21" fmla="*/ 2147483647 h 462"/>
              <a:gd name="T22" fmla="*/ 2147483647 w 373"/>
              <a:gd name="T23" fmla="*/ 0 h 462"/>
              <a:gd name="T24" fmla="*/ 2147483647 w 373"/>
              <a:gd name="T25" fmla="*/ 0 h 462"/>
              <a:gd name="T26" fmla="*/ 2147483647 w 373"/>
              <a:gd name="T27" fmla="*/ 2147483647 h 462"/>
              <a:gd name="T28" fmla="*/ 2147483647 w 373"/>
              <a:gd name="T29" fmla="*/ 2147483647 h 462"/>
              <a:gd name="T30" fmla="*/ 2147483647 w 373"/>
              <a:gd name="T31" fmla="*/ 2147483647 h 462"/>
              <a:gd name="T32" fmla="*/ 2147483647 w 373"/>
              <a:gd name="T33" fmla="*/ 2147483647 h 462"/>
              <a:gd name="T34" fmla="*/ 2147483647 w 373"/>
              <a:gd name="T35" fmla="*/ 2147483647 h 462"/>
              <a:gd name="T36" fmla="*/ 2147483647 w 373"/>
              <a:gd name="T37" fmla="*/ 2147483647 h 462"/>
              <a:gd name="T38" fmla="*/ 2147483647 w 373"/>
              <a:gd name="T39" fmla="*/ 2147483647 h 462"/>
              <a:gd name="T40" fmla="*/ 2147483647 w 373"/>
              <a:gd name="T41" fmla="*/ 2147483647 h 462"/>
              <a:gd name="T42" fmla="*/ 2147483647 w 373"/>
              <a:gd name="T43" fmla="*/ 2147483647 h 462"/>
              <a:gd name="T44" fmla="*/ 2147483647 w 373"/>
              <a:gd name="T45" fmla="*/ 2147483647 h 462"/>
              <a:gd name="T46" fmla="*/ 2147483647 w 373"/>
              <a:gd name="T47" fmla="*/ 2147483647 h 462"/>
              <a:gd name="T48" fmla="*/ 2147483647 w 373"/>
              <a:gd name="T49" fmla="*/ 2147483647 h 462"/>
              <a:gd name="T50" fmla="*/ 2147483647 w 373"/>
              <a:gd name="T51" fmla="*/ 2147483647 h 462"/>
              <a:gd name="T52" fmla="*/ 2147483647 w 373"/>
              <a:gd name="T53" fmla="*/ 2147483647 h 462"/>
              <a:gd name="T54" fmla="*/ 2147483647 w 373"/>
              <a:gd name="T55" fmla="*/ 2147483647 h 462"/>
              <a:gd name="T56" fmla="*/ 2147483647 w 373"/>
              <a:gd name="T57" fmla="*/ 2147483647 h 462"/>
              <a:gd name="T58" fmla="*/ 2147483647 w 373"/>
              <a:gd name="T59" fmla="*/ 2147483647 h 462"/>
              <a:gd name="T60" fmla="*/ 2147483647 w 373"/>
              <a:gd name="T61" fmla="*/ 2147483647 h 462"/>
              <a:gd name="T62" fmla="*/ 2147483647 w 373"/>
              <a:gd name="T63" fmla="*/ 2147483647 h 462"/>
              <a:gd name="T64" fmla="*/ 2147483647 w 373"/>
              <a:gd name="T65" fmla="*/ 2147483647 h 462"/>
              <a:gd name="T66" fmla="*/ 2147483647 w 373"/>
              <a:gd name="T67" fmla="*/ 2147483647 h 462"/>
              <a:gd name="T68" fmla="*/ 2147483647 w 373"/>
              <a:gd name="T69" fmla="*/ 2147483647 h 462"/>
              <a:gd name="T70" fmla="*/ 2147483647 w 373"/>
              <a:gd name="T71" fmla="*/ 2147483647 h 462"/>
              <a:gd name="T72" fmla="*/ 2147483647 w 373"/>
              <a:gd name="T73" fmla="*/ 2147483647 h 462"/>
              <a:gd name="T74" fmla="*/ 2147483647 w 373"/>
              <a:gd name="T75" fmla="*/ 2147483647 h 462"/>
              <a:gd name="T76" fmla="*/ 2147483647 w 373"/>
              <a:gd name="T77" fmla="*/ 2147483647 h 462"/>
              <a:gd name="T78" fmla="*/ 2147483647 w 373"/>
              <a:gd name="T79" fmla="*/ 2147483647 h 462"/>
              <a:gd name="T80" fmla="*/ 2147483647 w 373"/>
              <a:gd name="T81" fmla="*/ 2147483647 h 462"/>
              <a:gd name="T82" fmla="*/ 2147483647 w 373"/>
              <a:gd name="T83" fmla="*/ 2147483647 h 462"/>
              <a:gd name="T84" fmla="*/ 2147483647 w 373"/>
              <a:gd name="T85" fmla="*/ 2147483647 h 462"/>
              <a:gd name="T86" fmla="*/ 2147483647 w 373"/>
              <a:gd name="T87" fmla="*/ 2147483647 h 462"/>
              <a:gd name="T88" fmla="*/ 2147483647 w 373"/>
              <a:gd name="T89" fmla="*/ 2147483647 h 462"/>
              <a:gd name="T90" fmla="*/ 2147483647 w 373"/>
              <a:gd name="T91" fmla="*/ 2147483647 h 462"/>
              <a:gd name="T92" fmla="*/ 2147483647 w 373"/>
              <a:gd name="T93" fmla="*/ 2147483647 h 462"/>
              <a:gd name="T94" fmla="*/ 2147483647 w 373"/>
              <a:gd name="T95" fmla="*/ 2147483647 h 462"/>
              <a:gd name="T96" fmla="*/ 2147483647 w 373"/>
              <a:gd name="T97" fmla="*/ 2147483647 h 462"/>
              <a:gd name="T98" fmla="*/ 2147483647 w 373"/>
              <a:gd name="T99" fmla="*/ 2147483647 h 462"/>
              <a:gd name="T100" fmla="*/ 2147483647 w 373"/>
              <a:gd name="T101" fmla="*/ 2147483647 h 462"/>
              <a:gd name="T102" fmla="*/ 2147483647 w 373"/>
              <a:gd name="T103" fmla="*/ 2147483647 h 462"/>
              <a:gd name="T104" fmla="*/ 2147483647 w 373"/>
              <a:gd name="T105" fmla="*/ 2147483647 h 462"/>
              <a:gd name="T106" fmla="*/ 2147483647 w 373"/>
              <a:gd name="T107" fmla="*/ 2147483647 h 462"/>
              <a:gd name="T108" fmla="*/ 2147483647 w 373"/>
              <a:gd name="T109" fmla="*/ 2147483647 h 462"/>
              <a:gd name="T110" fmla="*/ 2147483647 w 373"/>
              <a:gd name="T111" fmla="*/ 2147483647 h 462"/>
              <a:gd name="T112" fmla="*/ 2147483647 w 373"/>
              <a:gd name="T113" fmla="*/ 2147483647 h 462"/>
              <a:gd name="T114" fmla="*/ 2147483647 w 373"/>
              <a:gd name="T115" fmla="*/ 2147483647 h 462"/>
              <a:gd name="T116" fmla="*/ 2147483647 w 373"/>
              <a:gd name="T117" fmla="*/ 2147483647 h 462"/>
              <a:gd name="T118" fmla="*/ 0 w 373"/>
              <a:gd name="T119" fmla="*/ 2147483647 h 4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3"/>
              <a:gd name="T181" fmla="*/ 0 h 462"/>
              <a:gd name="T182" fmla="*/ 373 w 373"/>
              <a:gd name="T183" fmla="*/ 462 h 4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3" h="462">
                <a:moveTo>
                  <a:pt x="0" y="250"/>
                </a:moveTo>
                <a:lnTo>
                  <a:pt x="23" y="250"/>
                </a:lnTo>
                <a:lnTo>
                  <a:pt x="25" y="222"/>
                </a:lnTo>
                <a:lnTo>
                  <a:pt x="51" y="178"/>
                </a:lnTo>
                <a:lnTo>
                  <a:pt x="37" y="148"/>
                </a:lnTo>
                <a:lnTo>
                  <a:pt x="51" y="109"/>
                </a:lnTo>
                <a:lnTo>
                  <a:pt x="48" y="95"/>
                </a:lnTo>
                <a:lnTo>
                  <a:pt x="90" y="3"/>
                </a:lnTo>
                <a:lnTo>
                  <a:pt x="102" y="3"/>
                </a:lnTo>
                <a:lnTo>
                  <a:pt x="109" y="21"/>
                </a:lnTo>
                <a:lnTo>
                  <a:pt x="161" y="5"/>
                </a:lnTo>
                <a:lnTo>
                  <a:pt x="161" y="0"/>
                </a:lnTo>
                <a:lnTo>
                  <a:pt x="176" y="0"/>
                </a:lnTo>
                <a:lnTo>
                  <a:pt x="202" y="6"/>
                </a:lnTo>
                <a:lnTo>
                  <a:pt x="225" y="21"/>
                </a:lnTo>
                <a:lnTo>
                  <a:pt x="272" y="150"/>
                </a:lnTo>
                <a:lnTo>
                  <a:pt x="306" y="150"/>
                </a:lnTo>
                <a:lnTo>
                  <a:pt x="310" y="158"/>
                </a:lnTo>
                <a:lnTo>
                  <a:pt x="306" y="163"/>
                </a:lnTo>
                <a:lnTo>
                  <a:pt x="330" y="193"/>
                </a:lnTo>
                <a:lnTo>
                  <a:pt x="337" y="186"/>
                </a:lnTo>
                <a:lnTo>
                  <a:pt x="361" y="206"/>
                </a:lnTo>
                <a:lnTo>
                  <a:pt x="352" y="211"/>
                </a:lnTo>
                <a:lnTo>
                  <a:pt x="355" y="216"/>
                </a:lnTo>
                <a:lnTo>
                  <a:pt x="372" y="216"/>
                </a:lnTo>
                <a:lnTo>
                  <a:pt x="359" y="240"/>
                </a:lnTo>
                <a:lnTo>
                  <a:pt x="345" y="237"/>
                </a:lnTo>
                <a:lnTo>
                  <a:pt x="330" y="247"/>
                </a:lnTo>
                <a:lnTo>
                  <a:pt x="331" y="257"/>
                </a:lnTo>
                <a:lnTo>
                  <a:pt x="321" y="264"/>
                </a:lnTo>
                <a:lnTo>
                  <a:pt x="307" y="259"/>
                </a:lnTo>
                <a:lnTo>
                  <a:pt x="309" y="276"/>
                </a:lnTo>
                <a:lnTo>
                  <a:pt x="299" y="271"/>
                </a:lnTo>
                <a:lnTo>
                  <a:pt x="294" y="287"/>
                </a:lnTo>
                <a:lnTo>
                  <a:pt x="278" y="272"/>
                </a:lnTo>
                <a:lnTo>
                  <a:pt x="266" y="286"/>
                </a:lnTo>
                <a:lnTo>
                  <a:pt x="249" y="292"/>
                </a:lnTo>
                <a:lnTo>
                  <a:pt x="246" y="307"/>
                </a:lnTo>
                <a:lnTo>
                  <a:pt x="230" y="303"/>
                </a:lnTo>
                <a:lnTo>
                  <a:pt x="236" y="291"/>
                </a:lnTo>
                <a:lnTo>
                  <a:pt x="225" y="281"/>
                </a:lnTo>
                <a:lnTo>
                  <a:pt x="209" y="298"/>
                </a:lnTo>
                <a:lnTo>
                  <a:pt x="217" y="336"/>
                </a:lnTo>
                <a:lnTo>
                  <a:pt x="208" y="345"/>
                </a:lnTo>
                <a:lnTo>
                  <a:pt x="199" y="345"/>
                </a:lnTo>
                <a:lnTo>
                  <a:pt x="190" y="344"/>
                </a:lnTo>
                <a:lnTo>
                  <a:pt x="177" y="365"/>
                </a:lnTo>
                <a:lnTo>
                  <a:pt x="161" y="365"/>
                </a:lnTo>
                <a:lnTo>
                  <a:pt x="164" y="382"/>
                </a:lnTo>
                <a:lnTo>
                  <a:pt x="153" y="369"/>
                </a:lnTo>
                <a:lnTo>
                  <a:pt x="128" y="385"/>
                </a:lnTo>
                <a:lnTo>
                  <a:pt x="124" y="398"/>
                </a:lnTo>
                <a:lnTo>
                  <a:pt x="135" y="405"/>
                </a:lnTo>
                <a:lnTo>
                  <a:pt x="122" y="409"/>
                </a:lnTo>
                <a:lnTo>
                  <a:pt x="124" y="424"/>
                </a:lnTo>
                <a:lnTo>
                  <a:pt x="113" y="433"/>
                </a:lnTo>
                <a:lnTo>
                  <a:pt x="112" y="461"/>
                </a:lnTo>
                <a:lnTo>
                  <a:pt x="103" y="461"/>
                </a:lnTo>
                <a:lnTo>
                  <a:pt x="71" y="426"/>
                </a:lnTo>
                <a:lnTo>
                  <a:pt x="0" y="2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 noChangeAspect="1"/>
          </p:cNvSpPr>
          <p:nvPr/>
        </p:nvSpPr>
        <p:spPr bwMode="auto">
          <a:xfrm>
            <a:off x="5297488" y="1712914"/>
            <a:ext cx="925512" cy="376237"/>
          </a:xfrm>
          <a:custGeom>
            <a:avLst/>
            <a:gdLst>
              <a:gd name="T0" fmla="*/ 2147483647 w 583"/>
              <a:gd name="T1" fmla="*/ 2147483647 h 237"/>
              <a:gd name="T2" fmla="*/ 2147483647 w 583"/>
              <a:gd name="T3" fmla="*/ 2147483647 h 237"/>
              <a:gd name="T4" fmla="*/ 2147483647 w 583"/>
              <a:gd name="T5" fmla="*/ 2147483647 h 237"/>
              <a:gd name="T6" fmla="*/ 2147483647 w 583"/>
              <a:gd name="T7" fmla="*/ 2147483647 h 237"/>
              <a:gd name="T8" fmla="*/ 2147483647 w 583"/>
              <a:gd name="T9" fmla="*/ 2147483647 h 237"/>
              <a:gd name="T10" fmla="*/ 2147483647 w 583"/>
              <a:gd name="T11" fmla="*/ 2147483647 h 237"/>
              <a:gd name="T12" fmla="*/ 2147483647 w 583"/>
              <a:gd name="T13" fmla="*/ 2147483647 h 237"/>
              <a:gd name="T14" fmla="*/ 2147483647 w 583"/>
              <a:gd name="T15" fmla="*/ 2147483647 h 237"/>
              <a:gd name="T16" fmla="*/ 2147483647 w 583"/>
              <a:gd name="T17" fmla="*/ 2147483647 h 237"/>
              <a:gd name="T18" fmla="*/ 2147483647 w 583"/>
              <a:gd name="T19" fmla="*/ 2147483647 h 237"/>
              <a:gd name="T20" fmla="*/ 2147483647 w 583"/>
              <a:gd name="T21" fmla="*/ 2147483647 h 237"/>
              <a:gd name="T22" fmla="*/ 2147483647 w 583"/>
              <a:gd name="T23" fmla="*/ 2147483647 h 237"/>
              <a:gd name="T24" fmla="*/ 2147483647 w 583"/>
              <a:gd name="T25" fmla="*/ 2147483647 h 237"/>
              <a:gd name="T26" fmla="*/ 2147483647 w 583"/>
              <a:gd name="T27" fmla="*/ 2147483647 h 237"/>
              <a:gd name="T28" fmla="*/ 2147483647 w 583"/>
              <a:gd name="T29" fmla="*/ 2147483647 h 237"/>
              <a:gd name="T30" fmla="*/ 2147483647 w 583"/>
              <a:gd name="T31" fmla="*/ 2147483647 h 237"/>
              <a:gd name="T32" fmla="*/ 2147483647 w 583"/>
              <a:gd name="T33" fmla="*/ 2147483647 h 237"/>
              <a:gd name="T34" fmla="*/ 2147483647 w 583"/>
              <a:gd name="T35" fmla="*/ 2147483647 h 237"/>
              <a:gd name="T36" fmla="*/ 2147483647 w 583"/>
              <a:gd name="T37" fmla="*/ 2147483647 h 237"/>
              <a:gd name="T38" fmla="*/ 2147483647 w 583"/>
              <a:gd name="T39" fmla="*/ 2147483647 h 237"/>
              <a:gd name="T40" fmla="*/ 2147483647 w 583"/>
              <a:gd name="T41" fmla="*/ 2147483647 h 237"/>
              <a:gd name="T42" fmla="*/ 2147483647 w 583"/>
              <a:gd name="T43" fmla="*/ 2147483647 h 237"/>
              <a:gd name="T44" fmla="*/ 2147483647 w 583"/>
              <a:gd name="T45" fmla="*/ 2147483647 h 237"/>
              <a:gd name="T46" fmla="*/ 2147483647 w 583"/>
              <a:gd name="T47" fmla="*/ 2147483647 h 237"/>
              <a:gd name="T48" fmla="*/ 2147483647 w 583"/>
              <a:gd name="T49" fmla="*/ 2147483647 h 237"/>
              <a:gd name="T50" fmla="*/ 2147483647 w 583"/>
              <a:gd name="T51" fmla="*/ 2147483647 h 237"/>
              <a:gd name="T52" fmla="*/ 2147483647 w 583"/>
              <a:gd name="T53" fmla="*/ 2147483647 h 237"/>
              <a:gd name="T54" fmla="*/ 2147483647 w 583"/>
              <a:gd name="T55" fmla="*/ 2147483647 h 237"/>
              <a:gd name="T56" fmla="*/ 2147483647 w 583"/>
              <a:gd name="T57" fmla="*/ 2147483647 h 237"/>
              <a:gd name="T58" fmla="*/ 2147483647 w 583"/>
              <a:gd name="T59" fmla="*/ 2147483647 h 237"/>
              <a:gd name="T60" fmla="*/ 2147483647 w 583"/>
              <a:gd name="T61" fmla="*/ 2147483647 h 237"/>
              <a:gd name="T62" fmla="*/ 2147483647 w 583"/>
              <a:gd name="T63" fmla="*/ 0 h 237"/>
              <a:gd name="T64" fmla="*/ 2147483647 w 583"/>
              <a:gd name="T65" fmla="*/ 2147483647 h 237"/>
              <a:gd name="T66" fmla="*/ 2147483647 w 583"/>
              <a:gd name="T67" fmla="*/ 2147483647 h 237"/>
              <a:gd name="T68" fmla="*/ 2147483647 w 583"/>
              <a:gd name="T69" fmla="*/ 2147483647 h 237"/>
              <a:gd name="T70" fmla="*/ 2147483647 w 583"/>
              <a:gd name="T71" fmla="*/ 2147483647 h 237"/>
              <a:gd name="T72" fmla="*/ 2147483647 w 583"/>
              <a:gd name="T73" fmla="*/ 2147483647 h 237"/>
              <a:gd name="T74" fmla="*/ 0 w 583"/>
              <a:gd name="T75" fmla="*/ 2147483647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3"/>
              <a:gd name="T115" fmla="*/ 0 h 237"/>
              <a:gd name="T116" fmla="*/ 583 w 583"/>
              <a:gd name="T117" fmla="*/ 237 h 2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3" h="237">
                <a:moveTo>
                  <a:pt x="0" y="103"/>
                </a:moveTo>
                <a:lnTo>
                  <a:pt x="45" y="125"/>
                </a:lnTo>
                <a:lnTo>
                  <a:pt x="157" y="148"/>
                </a:lnTo>
                <a:lnTo>
                  <a:pt x="208" y="155"/>
                </a:lnTo>
                <a:lnTo>
                  <a:pt x="215" y="169"/>
                </a:lnTo>
                <a:lnTo>
                  <a:pt x="236" y="174"/>
                </a:lnTo>
                <a:lnTo>
                  <a:pt x="266" y="236"/>
                </a:lnTo>
                <a:lnTo>
                  <a:pt x="289" y="189"/>
                </a:lnTo>
                <a:lnTo>
                  <a:pt x="296" y="177"/>
                </a:lnTo>
                <a:lnTo>
                  <a:pt x="302" y="170"/>
                </a:lnTo>
                <a:lnTo>
                  <a:pt x="302" y="163"/>
                </a:lnTo>
                <a:lnTo>
                  <a:pt x="313" y="148"/>
                </a:lnTo>
                <a:lnTo>
                  <a:pt x="316" y="150"/>
                </a:lnTo>
                <a:lnTo>
                  <a:pt x="311" y="157"/>
                </a:lnTo>
                <a:lnTo>
                  <a:pt x="313" y="172"/>
                </a:lnTo>
                <a:lnTo>
                  <a:pt x="324" y="168"/>
                </a:lnTo>
                <a:lnTo>
                  <a:pt x="329" y="153"/>
                </a:lnTo>
                <a:lnTo>
                  <a:pt x="341" y="155"/>
                </a:lnTo>
                <a:lnTo>
                  <a:pt x="350" y="148"/>
                </a:lnTo>
                <a:lnTo>
                  <a:pt x="350" y="151"/>
                </a:lnTo>
                <a:lnTo>
                  <a:pt x="338" y="174"/>
                </a:lnTo>
                <a:lnTo>
                  <a:pt x="348" y="177"/>
                </a:lnTo>
                <a:lnTo>
                  <a:pt x="355" y="163"/>
                </a:lnTo>
                <a:lnTo>
                  <a:pt x="367" y="157"/>
                </a:lnTo>
                <a:lnTo>
                  <a:pt x="376" y="141"/>
                </a:lnTo>
                <a:lnTo>
                  <a:pt x="410" y="137"/>
                </a:lnTo>
                <a:lnTo>
                  <a:pt x="424" y="135"/>
                </a:lnTo>
                <a:lnTo>
                  <a:pt x="448" y="122"/>
                </a:lnTo>
                <a:lnTo>
                  <a:pt x="488" y="125"/>
                </a:lnTo>
                <a:lnTo>
                  <a:pt x="511" y="139"/>
                </a:lnTo>
                <a:lnTo>
                  <a:pt x="514" y="122"/>
                </a:lnTo>
                <a:lnTo>
                  <a:pt x="525" y="122"/>
                </a:lnTo>
                <a:lnTo>
                  <a:pt x="558" y="123"/>
                </a:lnTo>
                <a:lnTo>
                  <a:pt x="582" y="119"/>
                </a:lnTo>
                <a:lnTo>
                  <a:pt x="549" y="103"/>
                </a:lnTo>
                <a:lnTo>
                  <a:pt x="541" y="79"/>
                </a:lnTo>
                <a:lnTo>
                  <a:pt x="516" y="81"/>
                </a:lnTo>
                <a:lnTo>
                  <a:pt x="507" y="79"/>
                </a:lnTo>
                <a:lnTo>
                  <a:pt x="498" y="81"/>
                </a:lnTo>
                <a:lnTo>
                  <a:pt x="484" y="80"/>
                </a:lnTo>
                <a:lnTo>
                  <a:pt x="477" y="80"/>
                </a:lnTo>
                <a:lnTo>
                  <a:pt x="473" y="64"/>
                </a:lnTo>
                <a:lnTo>
                  <a:pt x="478" y="50"/>
                </a:lnTo>
                <a:lnTo>
                  <a:pt x="454" y="55"/>
                </a:lnTo>
                <a:lnTo>
                  <a:pt x="430" y="63"/>
                </a:lnTo>
                <a:lnTo>
                  <a:pt x="370" y="69"/>
                </a:lnTo>
                <a:lnTo>
                  <a:pt x="334" y="98"/>
                </a:lnTo>
                <a:lnTo>
                  <a:pt x="327" y="94"/>
                </a:lnTo>
                <a:lnTo>
                  <a:pt x="316" y="97"/>
                </a:lnTo>
                <a:lnTo>
                  <a:pt x="301" y="87"/>
                </a:lnTo>
                <a:lnTo>
                  <a:pt x="291" y="91"/>
                </a:lnTo>
                <a:lnTo>
                  <a:pt x="271" y="94"/>
                </a:lnTo>
                <a:lnTo>
                  <a:pt x="241" y="61"/>
                </a:lnTo>
                <a:lnTo>
                  <a:pt x="206" y="56"/>
                </a:lnTo>
                <a:lnTo>
                  <a:pt x="195" y="58"/>
                </a:lnTo>
                <a:lnTo>
                  <a:pt x="189" y="67"/>
                </a:lnTo>
                <a:lnTo>
                  <a:pt x="195" y="52"/>
                </a:lnTo>
                <a:lnTo>
                  <a:pt x="179" y="62"/>
                </a:lnTo>
                <a:lnTo>
                  <a:pt x="170" y="73"/>
                </a:lnTo>
                <a:lnTo>
                  <a:pt x="171" y="55"/>
                </a:lnTo>
                <a:lnTo>
                  <a:pt x="189" y="29"/>
                </a:lnTo>
                <a:lnTo>
                  <a:pt x="210" y="10"/>
                </a:lnTo>
                <a:lnTo>
                  <a:pt x="229" y="2"/>
                </a:lnTo>
                <a:lnTo>
                  <a:pt x="227" y="0"/>
                </a:lnTo>
                <a:lnTo>
                  <a:pt x="194" y="1"/>
                </a:lnTo>
                <a:lnTo>
                  <a:pt x="170" y="12"/>
                </a:lnTo>
                <a:lnTo>
                  <a:pt x="164" y="21"/>
                </a:lnTo>
                <a:lnTo>
                  <a:pt x="137" y="37"/>
                </a:lnTo>
                <a:lnTo>
                  <a:pt x="125" y="51"/>
                </a:lnTo>
                <a:lnTo>
                  <a:pt x="105" y="55"/>
                </a:lnTo>
                <a:lnTo>
                  <a:pt x="101" y="63"/>
                </a:lnTo>
                <a:lnTo>
                  <a:pt x="89" y="68"/>
                </a:lnTo>
                <a:lnTo>
                  <a:pt x="54" y="73"/>
                </a:lnTo>
                <a:lnTo>
                  <a:pt x="45" y="80"/>
                </a:lnTo>
                <a:lnTo>
                  <a:pt x="29" y="92"/>
                </a:lnTo>
                <a:lnTo>
                  <a:pt x="0" y="103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 noChangeAspect="1"/>
          </p:cNvSpPr>
          <p:nvPr/>
        </p:nvSpPr>
        <p:spPr bwMode="auto">
          <a:xfrm>
            <a:off x="5892801" y="1946275"/>
            <a:ext cx="620713" cy="668338"/>
          </a:xfrm>
          <a:custGeom>
            <a:avLst/>
            <a:gdLst>
              <a:gd name="T0" fmla="*/ 0 w 391"/>
              <a:gd name="T1" fmla="*/ 2147483647 h 421"/>
              <a:gd name="T2" fmla="*/ 2147483647 w 391"/>
              <a:gd name="T3" fmla="*/ 2147483647 h 421"/>
              <a:gd name="T4" fmla="*/ 2147483647 w 391"/>
              <a:gd name="T5" fmla="*/ 2147483647 h 421"/>
              <a:gd name="T6" fmla="*/ 2147483647 w 391"/>
              <a:gd name="T7" fmla="*/ 2147483647 h 421"/>
              <a:gd name="T8" fmla="*/ 2147483647 w 391"/>
              <a:gd name="T9" fmla="*/ 2147483647 h 421"/>
              <a:gd name="T10" fmla="*/ 2147483647 w 391"/>
              <a:gd name="T11" fmla="*/ 2147483647 h 421"/>
              <a:gd name="T12" fmla="*/ 2147483647 w 391"/>
              <a:gd name="T13" fmla="*/ 2147483647 h 421"/>
              <a:gd name="T14" fmla="*/ 2147483647 w 391"/>
              <a:gd name="T15" fmla="*/ 2147483647 h 421"/>
              <a:gd name="T16" fmla="*/ 2147483647 w 391"/>
              <a:gd name="T17" fmla="*/ 2147483647 h 421"/>
              <a:gd name="T18" fmla="*/ 2147483647 w 391"/>
              <a:gd name="T19" fmla="*/ 2147483647 h 421"/>
              <a:gd name="T20" fmla="*/ 2147483647 w 391"/>
              <a:gd name="T21" fmla="*/ 2147483647 h 421"/>
              <a:gd name="T22" fmla="*/ 2147483647 w 391"/>
              <a:gd name="T23" fmla="*/ 2147483647 h 421"/>
              <a:gd name="T24" fmla="*/ 2147483647 w 391"/>
              <a:gd name="T25" fmla="*/ 2147483647 h 421"/>
              <a:gd name="T26" fmla="*/ 2147483647 w 391"/>
              <a:gd name="T27" fmla="*/ 2147483647 h 421"/>
              <a:gd name="T28" fmla="*/ 2147483647 w 391"/>
              <a:gd name="T29" fmla="*/ 2147483647 h 421"/>
              <a:gd name="T30" fmla="*/ 2147483647 w 391"/>
              <a:gd name="T31" fmla="*/ 2147483647 h 421"/>
              <a:gd name="T32" fmla="*/ 2147483647 w 391"/>
              <a:gd name="T33" fmla="*/ 2147483647 h 421"/>
              <a:gd name="T34" fmla="*/ 2147483647 w 391"/>
              <a:gd name="T35" fmla="*/ 2147483647 h 421"/>
              <a:gd name="T36" fmla="*/ 2147483647 w 391"/>
              <a:gd name="T37" fmla="*/ 2147483647 h 421"/>
              <a:gd name="T38" fmla="*/ 2147483647 w 391"/>
              <a:gd name="T39" fmla="*/ 2147483647 h 421"/>
              <a:gd name="T40" fmla="*/ 2147483647 w 391"/>
              <a:gd name="T41" fmla="*/ 2147483647 h 421"/>
              <a:gd name="T42" fmla="*/ 2147483647 w 391"/>
              <a:gd name="T43" fmla="*/ 2147483647 h 421"/>
              <a:gd name="T44" fmla="*/ 2147483647 w 391"/>
              <a:gd name="T45" fmla="*/ 2147483647 h 421"/>
              <a:gd name="T46" fmla="*/ 2147483647 w 391"/>
              <a:gd name="T47" fmla="*/ 2147483647 h 421"/>
              <a:gd name="T48" fmla="*/ 2147483647 w 391"/>
              <a:gd name="T49" fmla="*/ 0 h 421"/>
              <a:gd name="T50" fmla="*/ 2147483647 w 391"/>
              <a:gd name="T51" fmla="*/ 2147483647 h 421"/>
              <a:gd name="T52" fmla="*/ 2147483647 w 391"/>
              <a:gd name="T53" fmla="*/ 2147483647 h 421"/>
              <a:gd name="T54" fmla="*/ 2147483647 w 391"/>
              <a:gd name="T55" fmla="*/ 2147483647 h 421"/>
              <a:gd name="T56" fmla="*/ 2147483647 w 391"/>
              <a:gd name="T57" fmla="*/ 2147483647 h 421"/>
              <a:gd name="T58" fmla="*/ 2147483647 w 391"/>
              <a:gd name="T59" fmla="*/ 2147483647 h 421"/>
              <a:gd name="T60" fmla="*/ 2147483647 w 391"/>
              <a:gd name="T61" fmla="*/ 2147483647 h 421"/>
              <a:gd name="T62" fmla="*/ 2147483647 w 391"/>
              <a:gd name="T63" fmla="*/ 2147483647 h 421"/>
              <a:gd name="T64" fmla="*/ 2147483647 w 391"/>
              <a:gd name="T65" fmla="*/ 2147483647 h 421"/>
              <a:gd name="T66" fmla="*/ 2147483647 w 391"/>
              <a:gd name="T67" fmla="*/ 2147483647 h 421"/>
              <a:gd name="T68" fmla="*/ 2147483647 w 391"/>
              <a:gd name="T69" fmla="*/ 2147483647 h 421"/>
              <a:gd name="T70" fmla="*/ 2147483647 w 391"/>
              <a:gd name="T71" fmla="*/ 2147483647 h 421"/>
              <a:gd name="T72" fmla="*/ 2147483647 w 391"/>
              <a:gd name="T73" fmla="*/ 2147483647 h 421"/>
              <a:gd name="T74" fmla="*/ 2147483647 w 391"/>
              <a:gd name="T75" fmla="*/ 2147483647 h 421"/>
              <a:gd name="T76" fmla="*/ 2147483647 w 391"/>
              <a:gd name="T77" fmla="*/ 2147483647 h 421"/>
              <a:gd name="T78" fmla="*/ 2147483647 w 391"/>
              <a:gd name="T79" fmla="*/ 2147483647 h 421"/>
              <a:gd name="T80" fmla="*/ 2147483647 w 391"/>
              <a:gd name="T81" fmla="*/ 2147483647 h 421"/>
              <a:gd name="T82" fmla="*/ 2147483647 w 391"/>
              <a:gd name="T83" fmla="*/ 2147483647 h 421"/>
              <a:gd name="T84" fmla="*/ 2147483647 w 391"/>
              <a:gd name="T85" fmla="*/ 2147483647 h 421"/>
              <a:gd name="T86" fmla="*/ 2147483647 w 391"/>
              <a:gd name="T87" fmla="*/ 2147483647 h 421"/>
              <a:gd name="T88" fmla="*/ 2147483647 w 391"/>
              <a:gd name="T89" fmla="*/ 2147483647 h 421"/>
              <a:gd name="T90" fmla="*/ 2147483647 w 391"/>
              <a:gd name="T91" fmla="*/ 2147483647 h 421"/>
              <a:gd name="T92" fmla="*/ 2147483647 w 391"/>
              <a:gd name="T93" fmla="*/ 2147483647 h 421"/>
              <a:gd name="T94" fmla="*/ 2147483647 w 391"/>
              <a:gd name="T95" fmla="*/ 2147483647 h 421"/>
              <a:gd name="T96" fmla="*/ 2147483647 w 391"/>
              <a:gd name="T97" fmla="*/ 2147483647 h 421"/>
              <a:gd name="T98" fmla="*/ 2147483647 w 391"/>
              <a:gd name="T99" fmla="*/ 2147483647 h 421"/>
              <a:gd name="T100" fmla="*/ 2147483647 w 391"/>
              <a:gd name="T101" fmla="*/ 2147483647 h 421"/>
              <a:gd name="T102" fmla="*/ 2147483647 w 391"/>
              <a:gd name="T103" fmla="*/ 2147483647 h 421"/>
              <a:gd name="T104" fmla="*/ 2147483647 w 391"/>
              <a:gd name="T105" fmla="*/ 2147483647 h 421"/>
              <a:gd name="T106" fmla="*/ 2147483647 w 391"/>
              <a:gd name="T107" fmla="*/ 2147483647 h 421"/>
              <a:gd name="T108" fmla="*/ 2147483647 w 391"/>
              <a:gd name="T109" fmla="*/ 2147483647 h 421"/>
              <a:gd name="T110" fmla="*/ 2147483647 w 391"/>
              <a:gd name="T111" fmla="*/ 2147483647 h 421"/>
              <a:gd name="T112" fmla="*/ 2147483647 w 391"/>
              <a:gd name="T113" fmla="*/ 2147483647 h 421"/>
              <a:gd name="T114" fmla="*/ 2147483647 w 391"/>
              <a:gd name="T115" fmla="*/ 2147483647 h 421"/>
              <a:gd name="T116" fmla="*/ 2147483647 w 391"/>
              <a:gd name="T117" fmla="*/ 2147483647 h 421"/>
              <a:gd name="T118" fmla="*/ 2147483647 w 391"/>
              <a:gd name="T119" fmla="*/ 2147483647 h 421"/>
              <a:gd name="T120" fmla="*/ 2147483647 w 391"/>
              <a:gd name="T121" fmla="*/ 2147483647 h 421"/>
              <a:gd name="T122" fmla="*/ 0 w 391"/>
              <a:gd name="T123" fmla="*/ 2147483647 h 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1"/>
              <a:gd name="T187" fmla="*/ 0 h 421"/>
              <a:gd name="T188" fmla="*/ 391 w 391"/>
              <a:gd name="T189" fmla="*/ 421 h 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1" h="421">
                <a:moveTo>
                  <a:pt x="0" y="420"/>
                </a:moveTo>
                <a:lnTo>
                  <a:pt x="36" y="369"/>
                </a:lnTo>
                <a:lnTo>
                  <a:pt x="42" y="351"/>
                </a:lnTo>
                <a:lnTo>
                  <a:pt x="47" y="312"/>
                </a:lnTo>
                <a:lnTo>
                  <a:pt x="36" y="279"/>
                </a:lnTo>
                <a:lnTo>
                  <a:pt x="15" y="246"/>
                </a:lnTo>
                <a:lnTo>
                  <a:pt x="5" y="227"/>
                </a:lnTo>
                <a:lnTo>
                  <a:pt x="10" y="210"/>
                </a:lnTo>
                <a:lnTo>
                  <a:pt x="2" y="189"/>
                </a:lnTo>
                <a:lnTo>
                  <a:pt x="12" y="175"/>
                </a:lnTo>
                <a:lnTo>
                  <a:pt x="23" y="138"/>
                </a:lnTo>
                <a:lnTo>
                  <a:pt x="19" y="121"/>
                </a:lnTo>
                <a:lnTo>
                  <a:pt x="35" y="109"/>
                </a:lnTo>
                <a:lnTo>
                  <a:pt x="31" y="98"/>
                </a:lnTo>
                <a:lnTo>
                  <a:pt x="53" y="88"/>
                </a:lnTo>
                <a:lnTo>
                  <a:pt x="74" y="64"/>
                </a:lnTo>
                <a:lnTo>
                  <a:pt x="72" y="106"/>
                </a:lnTo>
                <a:lnTo>
                  <a:pt x="89" y="98"/>
                </a:lnTo>
                <a:lnTo>
                  <a:pt x="89" y="61"/>
                </a:lnTo>
                <a:lnTo>
                  <a:pt x="111" y="44"/>
                </a:lnTo>
                <a:lnTo>
                  <a:pt x="123" y="42"/>
                </a:lnTo>
                <a:lnTo>
                  <a:pt x="113" y="33"/>
                </a:lnTo>
                <a:lnTo>
                  <a:pt x="108" y="22"/>
                </a:lnTo>
                <a:lnTo>
                  <a:pt x="117" y="4"/>
                </a:lnTo>
                <a:lnTo>
                  <a:pt x="137" y="0"/>
                </a:lnTo>
                <a:lnTo>
                  <a:pt x="183" y="9"/>
                </a:lnTo>
                <a:lnTo>
                  <a:pt x="200" y="23"/>
                </a:lnTo>
                <a:lnTo>
                  <a:pt x="251" y="32"/>
                </a:lnTo>
                <a:lnTo>
                  <a:pt x="264" y="44"/>
                </a:lnTo>
                <a:lnTo>
                  <a:pt x="279" y="60"/>
                </a:lnTo>
                <a:lnTo>
                  <a:pt x="266" y="60"/>
                </a:lnTo>
                <a:lnTo>
                  <a:pt x="264" y="68"/>
                </a:lnTo>
                <a:lnTo>
                  <a:pt x="279" y="84"/>
                </a:lnTo>
                <a:lnTo>
                  <a:pt x="283" y="115"/>
                </a:lnTo>
                <a:lnTo>
                  <a:pt x="283" y="133"/>
                </a:lnTo>
                <a:lnTo>
                  <a:pt x="267" y="154"/>
                </a:lnTo>
                <a:lnTo>
                  <a:pt x="266" y="162"/>
                </a:lnTo>
                <a:lnTo>
                  <a:pt x="243" y="171"/>
                </a:lnTo>
                <a:lnTo>
                  <a:pt x="240" y="180"/>
                </a:lnTo>
                <a:lnTo>
                  <a:pt x="242" y="202"/>
                </a:lnTo>
                <a:lnTo>
                  <a:pt x="265" y="211"/>
                </a:lnTo>
                <a:lnTo>
                  <a:pt x="281" y="194"/>
                </a:lnTo>
                <a:lnTo>
                  <a:pt x="295" y="170"/>
                </a:lnTo>
                <a:lnTo>
                  <a:pt x="329" y="155"/>
                </a:lnTo>
                <a:lnTo>
                  <a:pt x="349" y="164"/>
                </a:lnTo>
                <a:lnTo>
                  <a:pt x="363" y="191"/>
                </a:lnTo>
                <a:lnTo>
                  <a:pt x="379" y="242"/>
                </a:lnTo>
                <a:lnTo>
                  <a:pt x="390" y="258"/>
                </a:lnTo>
                <a:lnTo>
                  <a:pt x="382" y="272"/>
                </a:lnTo>
                <a:lnTo>
                  <a:pt x="387" y="291"/>
                </a:lnTo>
                <a:lnTo>
                  <a:pt x="377" y="303"/>
                </a:lnTo>
                <a:lnTo>
                  <a:pt x="370" y="291"/>
                </a:lnTo>
                <a:lnTo>
                  <a:pt x="360" y="296"/>
                </a:lnTo>
                <a:lnTo>
                  <a:pt x="359" y="317"/>
                </a:lnTo>
                <a:lnTo>
                  <a:pt x="356" y="325"/>
                </a:lnTo>
                <a:lnTo>
                  <a:pt x="339" y="335"/>
                </a:lnTo>
                <a:lnTo>
                  <a:pt x="339" y="360"/>
                </a:lnTo>
                <a:lnTo>
                  <a:pt x="329" y="372"/>
                </a:lnTo>
                <a:lnTo>
                  <a:pt x="317" y="395"/>
                </a:lnTo>
                <a:lnTo>
                  <a:pt x="189" y="410"/>
                </a:lnTo>
                <a:lnTo>
                  <a:pt x="186" y="402"/>
                </a:lnTo>
                <a:lnTo>
                  <a:pt x="0" y="42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 noChangeAspect="1"/>
          </p:cNvSpPr>
          <p:nvPr/>
        </p:nvSpPr>
        <p:spPr bwMode="auto">
          <a:xfrm>
            <a:off x="5791200" y="3689350"/>
            <a:ext cx="617538" cy="787400"/>
          </a:xfrm>
          <a:custGeom>
            <a:avLst/>
            <a:gdLst>
              <a:gd name="T0" fmla="*/ 0 w 389"/>
              <a:gd name="T1" fmla="*/ 2147483647 h 496"/>
              <a:gd name="T2" fmla="*/ 2147483647 w 389"/>
              <a:gd name="T3" fmla="*/ 2147483647 h 496"/>
              <a:gd name="T4" fmla="*/ 0 w 389"/>
              <a:gd name="T5" fmla="*/ 2147483647 h 496"/>
              <a:gd name="T6" fmla="*/ 2147483647 w 389"/>
              <a:gd name="T7" fmla="*/ 2147483647 h 496"/>
              <a:gd name="T8" fmla="*/ 2147483647 w 389"/>
              <a:gd name="T9" fmla="*/ 2147483647 h 496"/>
              <a:gd name="T10" fmla="*/ 2147483647 w 389"/>
              <a:gd name="T11" fmla="*/ 2147483647 h 496"/>
              <a:gd name="T12" fmla="*/ 2147483647 w 389"/>
              <a:gd name="T13" fmla="*/ 2147483647 h 496"/>
              <a:gd name="T14" fmla="*/ 2147483647 w 389"/>
              <a:gd name="T15" fmla="*/ 2147483647 h 496"/>
              <a:gd name="T16" fmla="*/ 2147483647 w 389"/>
              <a:gd name="T17" fmla="*/ 2147483647 h 496"/>
              <a:gd name="T18" fmla="*/ 2147483647 w 389"/>
              <a:gd name="T19" fmla="*/ 2147483647 h 496"/>
              <a:gd name="T20" fmla="*/ 2147483647 w 389"/>
              <a:gd name="T21" fmla="*/ 2147483647 h 496"/>
              <a:gd name="T22" fmla="*/ 2147483647 w 389"/>
              <a:gd name="T23" fmla="*/ 2147483647 h 496"/>
              <a:gd name="T24" fmla="*/ 2147483647 w 389"/>
              <a:gd name="T25" fmla="*/ 2147483647 h 496"/>
              <a:gd name="T26" fmla="*/ 2147483647 w 389"/>
              <a:gd name="T27" fmla="*/ 2147483647 h 496"/>
              <a:gd name="T28" fmla="*/ 2147483647 w 389"/>
              <a:gd name="T29" fmla="*/ 2147483647 h 496"/>
              <a:gd name="T30" fmla="*/ 2147483647 w 389"/>
              <a:gd name="T31" fmla="*/ 2147483647 h 496"/>
              <a:gd name="T32" fmla="*/ 2147483647 w 389"/>
              <a:gd name="T33" fmla="*/ 2147483647 h 496"/>
              <a:gd name="T34" fmla="*/ 2147483647 w 389"/>
              <a:gd name="T35" fmla="*/ 2147483647 h 496"/>
              <a:gd name="T36" fmla="*/ 2147483647 w 389"/>
              <a:gd name="T37" fmla="*/ 2147483647 h 496"/>
              <a:gd name="T38" fmla="*/ 2147483647 w 389"/>
              <a:gd name="T39" fmla="*/ 2147483647 h 496"/>
              <a:gd name="T40" fmla="*/ 2147483647 w 389"/>
              <a:gd name="T41" fmla="*/ 2147483647 h 496"/>
              <a:gd name="T42" fmla="*/ 2147483647 w 389"/>
              <a:gd name="T43" fmla="*/ 2147483647 h 496"/>
              <a:gd name="T44" fmla="*/ 2147483647 w 389"/>
              <a:gd name="T45" fmla="*/ 0 h 496"/>
              <a:gd name="T46" fmla="*/ 0 w 389"/>
              <a:gd name="T47" fmla="*/ 2147483647 h 4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9"/>
              <a:gd name="T73" fmla="*/ 0 h 496"/>
              <a:gd name="T74" fmla="*/ 389 w 389"/>
              <a:gd name="T75" fmla="*/ 496 h 49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9" h="496">
                <a:moveTo>
                  <a:pt x="0" y="17"/>
                </a:moveTo>
                <a:lnTo>
                  <a:pt x="9" y="26"/>
                </a:lnTo>
                <a:lnTo>
                  <a:pt x="0" y="334"/>
                </a:lnTo>
                <a:lnTo>
                  <a:pt x="23" y="481"/>
                </a:lnTo>
                <a:lnTo>
                  <a:pt x="51" y="487"/>
                </a:lnTo>
                <a:lnTo>
                  <a:pt x="59" y="440"/>
                </a:lnTo>
                <a:lnTo>
                  <a:pt x="71" y="452"/>
                </a:lnTo>
                <a:lnTo>
                  <a:pt x="73" y="474"/>
                </a:lnTo>
                <a:lnTo>
                  <a:pt x="89" y="485"/>
                </a:lnTo>
                <a:lnTo>
                  <a:pt x="67" y="495"/>
                </a:lnTo>
                <a:lnTo>
                  <a:pt x="121" y="483"/>
                </a:lnTo>
                <a:lnTo>
                  <a:pt x="131" y="469"/>
                </a:lnTo>
                <a:lnTo>
                  <a:pt x="124" y="461"/>
                </a:lnTo>
                <a:lnTo>
                  <a:pt x="130" y="449"/>
                </a:lnTo>
                <a:lnTo>
                  <a:pt x="101" y="431"/>
                </a:lnTo>
                <a:lnTo>
                  <a:pt x="104" y="414"/>
                </a:lnTo>
                <a:lnTo>
                  <a:pt x="388" y="394"/>
                </a:lnTo>
                <a:lnTo>
                  <a:pt x="362" y="316"/>
                </a:lnTo>
                <a:lnTo>
                  <a:pt x="366" y="288"/>
                </a:lnTo>
                <a:lnTo>
                  <a:pt x="377" y="270"/>
                </a:lnTo>
                <a:lnTo>
                  <a:pt x="367" y="243"/>
                </a:lnTo>
                <a:lnTo>
                  <a:pt x="342" y="208"/>
                </a:lnTo>
                <a:lnTo>
                  <a:pt x="268" y="0"/>
                </a:lnTo>
                <a:lnTo>
                  <a:pt x="0" y="1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 noChangeAspect="1"/>
          </p:cNvSpPr>
          <p:nvPr/>
        </p:nvSpPr>
        <p:spPr bwMode="auto">
          <a:xfrm>
            <a:off x="4729163" y="3489325"/>
            <a:ext cx="809625" cy="581025"/>
          </a:xfrm>
          <a:custGeom>
            <a:avLst/>
            <a:gdLst>
              <a:gd name="T0" fmla="*/ 0 w 510"/>
              <a:gd name="T1" fmla="*/ 2147483647 h 366"/>
              <a:gd name="T2" fmla="*/ 2147483647 w 510"/>
              <a:gd name="T3" fmla="*/ 2147483647 h 366"/>
              <a:gd name="T4" fmla="*/ 2147483647 w 510"/>
              <a:gd name="T5" fmla="*/ 2147483647 h 366"/>
              <a:gd name="T6" fmla="*/ 2147483647 w 510"/>
              <a:gd name="T7" fmla="*/ 2147483647 h 366"/>
              <a:gd name="T8" fmla="*/ 2147483647 w 510"/>
              <a:gd name="T9" fmla="*/ 2147483647 h 366"/>
              <a:gd name="T10" fmla="*/ 2147483647 w 510"/>
              <a:gd name="T11" fmla="*/ 2147483647 h 366"/>
              <a:gd name="T12" fmla="*/ 2147483647 w 510"/>
              <a:gd name="T13" fmla="*/ 2147483647 h 366"/>
              <a:gd name="T14" fmla="*/ 2147483647 w 510"/>
              <a:gd name="T15" fmla="*/ 2147483647 h 366"/>
              <a:gd name="T16" fmla="*/ 2147483647 w 510"/>
              <a:gd name="T17" fmla="*/ 2147483647 h 366"/>
              <a:gd name="T18" fmla="*/ 2147483647 w 510"/>
              <a:gd name="T19" fmla="*/ 2147483647 h 366"/>
              <a:gd name="T20" fmla="*/ 2147483647 w 510"/>
              <a:gd name="T21" fmla="*/ 2147483647 h 366"/>
              <a:gd name="T22" fmla="*/ 2147483647 w 510"/>
              <a:gd name="T23" fmla="*/ 2147483647 h 366"/>
              <a:gd name="T24" fmla="*/ 2147483647 w 510"/>
              <a:gd name="T25" fmla="*/ 2147483647 h 366"/>
              <a:gd name="T26" fmla="*/ 2147483647 w 510"/>
              <a:gd name="T27" fmla="*/ 2147483647 h 366"/>
              <a:gd name="T28" fmla="*/ 2147483647 w 510"/>
              <a:gd name="T29" fmla="*/ 2147483647 h 366"/>
              <a:gd name="T30" fmla="*/ 2147483647 w 510"/>
              <a:gd name="T31" fmla="*/ 2147483647 h 366"/>
              <a:gd name="T32" fmla="*/ 2147483647 w 510"/>
              <a:gd name="T33" fmla="*/ 2147483647 h 366"/>
              <a:gd name="T34" fmla="*/ 2147483647 w 510"/>
              <a:gd name="T35" fmla="*/ 2147483647 h 366"/>
              <a:gd name="T36" fmla="*/ 2147483647 w 510"/>
              <a:gd name="T37" fmla="*/ 2147483647 h 366"/>
              <a:gd name="T38" fmla="*/ 2147483647 w 510"/>
              <a:gd name="T39" fmla="*/ 2147483647 h 366"/>
              <a:gd name="T40" fmla="*/ 2147483647 w 510"/>
              <a:gd name="T41" fmla="*/ 0 h 366"/>
              <a:gd name="T42" fmla="*/ 0 w 510"/>
              <a:gd name="T43" fmla="*/ 2147483647 h 3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0"/>
              <a:gd name="T67" fmla="*/ 0 h 366"/>
              <a:gd name="T68" fmla="*/ 510 w 510"/>
              <a:gd name="T69" fmla="*/ 366 h 3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0" h="366">
                <a:moveTo>
                  <a:pt x="0" y="11"/>
                </a:moveTo>
                <a:lnTo>
                  <a:pt x="20" y="125"/>
                </a:lnTo>
                <a:lnTo>
                  <a:pt x="17" y="299"/>
                </a:lnTo>
                <a:lnTo>
                  <a:pt x="26" y="310"/>
                </a:lnTo>
                <a:lnTo>
                  <a:pt x="29" y="338"/>
                </a:lnTo>
                <a:lnTo>
                  <a:pt x="35" y="360"/>
                </a:lnTo>
                <a:lnTo>
                  <a:pt x="64" y="365"/>
                </a:lnTo>
                <a:lnTo>
                  <a:pt x="368" y="361"/>
                </a:lnTo>
                <a:lnTo>
                  <a:pt x="360" y="306"/>
                </a:lnTo>
                <a:lnTo>
                  <a:pt x="387" y="246"/>
                </a:lnTo>
                <a:lnTo>
                  <a:pt x="426" y="203"/>
                </a:lnTo>
                <a:lnTo>
                  <a:pt x="423" y="193"/>
                </a:lnTo>
                <a:lnTo>
                  <a:pt x="454" y="154"/>
                </a:lnTo>
                <a:lnTo>
                  <a:pt x="463" y="113"/>
                </a:lnTo>
                <a:lnTo>
                  <a:pt x="460" y="109"/>
                </a:lnTo>
                <a:lnTo>
                  <a:pt x="484" y="93"/>
                </a:lnTo>
                <a:lnTo>
                  <a:pt x="509" y="57"/>
                </a:lnTo>
                <a:lnTo>
                  <a:pt x="500" y="50"/>
                </a:lnTo>
                <a:lnTo>
                  <a:pt x="434" y="53"/>
                </a:lnTo>
                <a:lnTo>
                  <a:pt x="454" y="31"/>
                </a:lnTo>
                <a:lnTo>
                  <a:pt x="447" y="0"/>
                </a:lnTo>
                <a:lnTo>
                  <a:pt x="0" y="1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 noChangeAspect="1"/>
          </p:cNvSpPr>
          <p:nvPr/>
        </p:nvSpPr>
        <p:spPr bwMode="auto">
          <a:xfrm>
            <a:off x="7854951" y="2271713"/>
            <a:ext cx="277813" cy="209550"/>
          </a:xfrm>
          <a:custGeom>
            <a:avLst/>
            <a:gdLst>
              <a:gd name="T0" fmla="*/ 0 w 175"/>
              <a:gd name="T1" fmla="*/ 2147483647 h 132"/>
              <a:gd name="T2" fmla="*/ 2147483647 w 175"/>
              <a:gd name="T3" fmla="*/ 2147483647 h 132"/>
              <a:gd name="T4" fmla="*/ 2147483647 w 175"/>
              <a:gd name="T5" fmla="*/ 2147483647 h 132"/>
              <a:gd name="T6" fmla="*/ 2147483647 w 175"/>
              <a:gd name="T7" fmla="*/ 2147483647 h 132"/>
              <a:gd name="T8" fmla="*/ 2147483647 w 175"/>
              <a:gd name="T9" fmla="*/ 2147483647 h 132"/>
              <a:gd name="T10" fmla="*/ 2147483647 w 175"/>
              <a:gd name="T11" fmla="*/ 2147483647 h 132"/>
              <a:gd name="T12" fmla="*/ 2147483647 w 175"/>
              <a:gd name="T13" fmla="*/ 2147483647 h 132"/>
              <a:gd name="T14" fmla="*/ 2147483647 w 175"/>
              <a:gd name="T15" fmla="*/ 2147483647 h 132"/>
              <a:gd name="T16" fmla="*/ 2147483647 w 175"/>
              <a:gd name="T17" fmla="*/ 2147483647 h 132"/>
              <a:gd name="T18" fmla="*/ 2147483647 w 175"/>
              <a:gd name="T19" fmla="*/ 2147483647 h 132"/>
              <a:gd name="T20" fmla="*/ 2147483647 w 175"/>
              <a:gd name="T21" fmla="*/ 2147483647 h 132"/>
              <a:gd name="T22" fmla="*/ 2147483647 w 175"/>
              <a:gd name="T23" fmla="*/ 2147483647 h 132"/>
              <a:gd name="T24" fmla="*/ 2147483647 w 175"/>
              <a:gd name="T25" fmla="*/ 2147483647 h 132"/>
              <a:gd name="T26" fmla="*/ 2147483647 w 175"/>
              <a:gd name="T27" fmla="*/ 2147483647 h 132"/>
              <a:gd name="T28" fmla="*/ 2147483647 w 175"/>
              <a:gd name="T29" fmla="*/ 2147483647 h 132"/>
              <a:gd name="T30" fmla="*/ 2147483647 w 175"/>
              <a:gd name="T31" fmla="*/ 0 h 132"/>
              <a:gd name="T32" fmla="*/ 0 w 175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5"/>
              <a:gd name="T52" fmla="*/ 0 h 132"/>
              <a:gd name="T53" fmla="*/ 175 w 175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5" h="132">
                <a:moveTo>
                  <a:pt x="0" y="27"/>
                </a:moveTo>
                <a:lnTo>
                  <a:pt x="14" y="95"/>
                </a:lnTo>
                <a:lnTo>
                  <a:pt x="14" y="131"/>
                </a:lnTo>
                <a:lnTo>
                  <a:pt x="29" y="128"/>
                </a:lnTo>
                <a:lnTo>
                  <a:pt x="38" y="117"/>
                </a:lnTo>
                <a:lnTo>
                  <a:pt x="60" y="108"/>
                </a:lnTo>
                <a:lnTo>
                  <a:pt x="71" y="90"/>
                </a:lnTo>
                <a:lnTo>
                  <a:pt x="79" y="95"/>
                </a:lnTo>
                <a:lnTo>
                  <a:pt x="99" y="86"/>
                </a:lnTo>
                <a:lnTo>
                  <a:pt x="126" y="84"/>
                </a:lnTo>
                <a:lnTo>
                  <a:pt x="126" y="78"/>
                </a:lnTo>
                <a:lnTo>
                  <a:pt x="134" y="81"/>
                </a:lnTo>
                <a:lnTo>
                  <a:pt x="141" y="75"/>
                </a:lnTo>
                <a:lnTo>
                  <a:pt x="157" y="74"/>
                </a:lnTo>
                <a:lnTo>
                  <a:pt x="174" y="68"/>
                </a:lnTo>
                <a:lnTo>
                  <a:pt x="157" y="0"/>
                </a:lnTo>
                <a:lnTo>
                  <a:pt x="0" y="2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 noChangeAspect="1"/>
          </p:cNvSpPr>
          <p:nvPr/>
        </p:nvSpPr>
        <p:spPr bwMode="auto">
          <a:xfrm>
            <a:off x="7618414" y="2716213"/>
            <a:ext cx="169862" cy="222250"/>
          </a:xfrm>
          <a:custGeom>
            <a:avLst/>
            <a:gdLst>
              <a:gd name="T0" fmla="*/ 0 w 107"/>
              <a:gd name="T1" fmla="*/ 2147483647 h 140"/>
              <a:gd name="T2" fmla="*/ 2147483647 w 107"/>
              <a:gd name="T3" fmla="*/ 0 h 140"/>
              <a:gd name="T4" fmla="*/ 2147483647 w 107"/>
              <a:gd name="T5" fmla="*/ 0 h 140"/>
              <a:gd name="T6" fmla="*/ 2147483647 w 107"/>
              <a:gd name="T7" fmla="*/ 2147483647 h 140"/>
              <a:gd name="T8" fmla="*/ 2147483647 w 107"/>
              <a:gd name="T9" fmla="*/ 2147483647 h 140"/>
              <a:gd name="T10" fmla="*/ 2147483647 w 107"/>
              <a:gd name="T11" fmla="*/ 2147483647 h 140"/>
              <a:gd name="T12" fmla="*/ 2147483647 w 107"/>
              <a:gd name="T13" fmla="*/ 2147483647 h 140"/>
              <a:gd name="T14" fmla="*/ 2147483647 w 107"/>
              <a:gd name="T15" fmla="*/ 2147483647 h 140"/>
              <a:gd name="T16" fmla="*/ 2147483647 w 107"/>
              <a:gd name="T17" fmla="*/ 2147483647 h 140"/>
              <a:gd name="T18" fmla="*/ 2147483647 w 107"/>
              <a:gd name="T19" fmla="*/ 2147483647 h 140"/>
              <a:gd name="T20" fmla="*/ 2147483647 w 107"/>
              <a:gd name="T21" fmla="*/ 2147483647 h 140"/>
              <a:gd name="T22" fmla="*/ 2147483647 w 107"/>
              <a:gd name="T23" fmla="*/ 2147483647 h 140"/>
              <a:gd name="T24" fmla="*/ 2147483647 w 107"/>
              <a:gd name="T25" fmla="*/ 2147483647 h 140"/>
              <a:gd name="T26" fmla="*/ 2147483647 w 107"/>
              <a:gd name="T27" fmla="*/ 2147483647 h 140"/>
              <a:gd name="T28" fmla="*/ 2147483647 w 107"/>
              <a:gd name="T29" fmla="*/ 2147483647 h 140"/>
              <a:gd name="T30" fmla="*/ 2147483647 w 107"/>
              <a:gd name="T31" fmla="*/ 2147483647 h 140"/>
              <a:gd name="T32" fmla="*/ 2147483647 w 107"/>
              <a:gd name="T33" fmla="*/ 2147483647 h 140"/>
              <a:gd name="T34" fmla="*/ 2147483647 w 107"/>
              <a:gd name="T35" fmla="*/ 2147483647 h 140"/>
              <a:gd name="T36" fmla="*/ 2147483647 w 107"/>
              <a:gd name="T37" fmla="*/ 2147483647 h 140"/>
              <a:gd name="T38" fmla="*/ 0 w 107"/>
              <a:gd name="T39" fmla="*/ 2147483647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7"/>
              <a:gd name="T61" fmla="*/ 0 h 140"/>
              <a:gd name="T62" fmla="*/ 107 w 107"/>
              <a:gd name="T63" fmla="*/ 140 h 1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7" h="140">
                <a:moveTo>
                  <a:pt x="0" y="15"/>
                </a:moveTo>
                <a:lnTo>
                  <a:pt x="15" y="0"/>
                </a:lnTo>
                <a:lnTo>
                  <a:pt x="33" y="0"/>
                </a:lnTo>
                <a:lnTo>
                  <a:pt x="26" y="15"/>
                </a:lnTo>
                <a:lnTo>
                  <a:pt x="21" y="19"/>
                </a:lnTo>
                <a:lnTo>
                  <a:pt x="25" y="35"/>
                </a:lnTo>
                <a:lnTo>
                  <a:pt x="37" y="46"/>
                </a:lnTo>
                <a:lnTo>
                  <a:pt x="50" y="56"/>
                </a:lnTo>
                <a:lnTo>
                  <a:pt x="56" y="72"/>
                </a:lnTo>
                <a:lnTo>
                  <a:pt x="66" y="85"/>
                </a:lnTo>
                <a:lnTo>
                  <a:pt x="76" y="93"/>
                </a:lnTo>
                <a:lnTo>
                  <a:pt x="92" y="99"/>
                </a:lnTo>
                <a:lnTo>
                  <a:pt x="100" y="110"/>
                </a:lnTo>
                <a:lnTo>
                  <a:pt x="86" y="122"/>
                </a:lnTo>
                <a:lnTo>
                  <a:pt x="100" y="119"/>
                </a:lnTo>
                <a:lnTo>
                  <a:pt x="106" y="129"/>
                </a:lnTo>
                <a:lnTo>
                  <a:pt x="77" y="134"/>
                </a:lnTo>
                <a:lnTo>
                  <a:pt x="40" y="139"/>
                </a:lnTo>
                <a:lnTo>
                  <a:pt x="39" y="130"/>
                </a:lnTo>
                <a:lnTo>
                  <a:pt x="0" y="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 noChangeAspect="1"/>
          </p:cNvSpPr>
          <p:nvPr/>
        </p:nvSpPr>
        <p:spPr bwMode="auto">
          <a:xfrm>
            <a:off x="6216651" y="3648075"/>
            <a:ext cx="873125" cy="720725"/>
          </a:xfrm>
          <a:custGeom>
            <a:avLst/>
            <a:gdLst>
              <a:gd name="T0" fmla="*/ 0 w 550"/>
              <a:gd name="T1" fmla="*/ 2147483647 h 454"/>
              <a:gd name="T2" fmla="*/ 2147483647 w 550"/>
              <a:gd name="T3" fmla="*/ 2147483647 h 454"/>
              <a:gd name="T4" fmla="*/ 2147483647 w 550"/>
              <a:gd name="T5" fmla="*/ 2147483647 h 454"/>
              <a:gd name="T6" fmla="*/ 2147483647 w 550"/>
              <a:gd name="T7" fmla="*/ 2147483647 h 454"/>
              <a:gd name="T8" fmla="*/ 2147483647 w 550"/>
              <a:gd name="T9" fmla="*/ 2147483647 h 454"/>
              <a:gd name="T10" fmla="*/ 2147483647 w 550"/>
              <a:gd name="T11" fmla="*/ 2147483647 h 454"/>
              <a:gd name="T12" fmla="*/ 2147483647 w 550"/>
              <a:gd name="T13" fmla="*/ 2147483647 h 454"/>
              <a:gd name="T14" fmla="*/ 2147483647 w 550"/>
              <a:gd name="T15" fmla="*/ 2147483647 h 454"/>
              <a:gd name="T16" fmla="*/ 2147483647 w 550"/>
              <a:gd name="T17" fmla="*/ 2147483647 h 454"/>
              <a:gd name="T18" fmla="*/ 2147483647 w 550"/>
              <a:gd name="T19" fmla="*/ 2147483647 h 454"/>
              <a:gd name="T20" fmla="*/ 2147483647 w 550"/>
              <a:gd name="T21" fmla="*/ 2147483647 h 454"/>
              <a:gd name="T22" fmla="*/ 2147483647 w 550"/>
              <a:gd name="T23" fmla="*/ 2147483647 h 454"/>
              <a:gd name="T24" fmla="*/ 2147483647 w 550"/>
              <a:gd name="T25" fmla="*/ 2147483647 h 454"/>
              <a:gd name="T26" fmla="*/ 2147483647 w 550"/>
              <a:gd name="T27" fmla="*/ 2147483647 h 454"/>
              <a:gd name="T28" fmla="*/ 2147483647 w 550"/>
              <a:gd name="T29" fmla="*/ 2147483647 h 454"/>
              <a:gd name="T30" fmla="*/ 2147483647 w 550"/>
              <a:gd name="T31" fmla="*/ 2147483647 h 454"/>
              <a:gd name="T32" fmla="*/ 2147483647 w 550"/>
              <a:gd name="T33" fmla="*/ 2147483647 h 454"/>
              <a:gd name="T34" fmla="*/ 2147483647 w 550"/>
              <a:gd name="T35" fmla="*/ 2147483647 h 454"/>
              <a:gd name="T36" fmla="*/ 2147483647 w 550"/>
              <a:gd name="T37" fmla="*/ 2147483647 h 454"/>
              <a:gd name="T38" fmla="*/ 2147483647 w 550"/>
              <a:gd name="T39" fmla="*/ 2147483647 h 454"/>
              <a:gd name="T40" fmla="*/ 2147483647 w 550"/>
              <a:gd name="T41" fmla="*/ 2147483647 h 454"/>
              <a:gd name="T42" fmla="*/ 2147483647 w 550"/>
              <a:gd name="T43" fmla="*/ 2147483647 h 454"/>
              <a:gd name="T44" fmla="*/ 2147483647 w 550"/>
              <a:gd name="T45" fmla="*/ 2147483647 h 454"/>
              <a:gd name="T46" fmla="*/ 2147483647 w 550"/>
              <a:gd name="T47" fmla="*/ 2147483647 h 454"/>
              <a:gd name="T48" fmla="*/ 2147483647 w 550"/>
              <a:gd name="T49" fmla="*/ 2147483647 h 454"/>
              <a:gd name="T50" fmla="*/ 2147483647 w 550"/>
              <a:gd name="T51" fmla="*/ 2147483647 h 454"/>
              <a:gd name="T52" fmla="*/ 2147483647 w 550"/>
              <a:gd name="T53" fmla="*/ 2147483647 h 454"/>
              <a:gd name="T54" fmla="*/ 2147483647 w 550"/>
              <a:gd name="T55" fmla="*/ 2147483647 h 454"/>
              <a:gd name="T56" fmla="*/ 2147483647 w 550"/>
              <a:gd name="T57" fmla="*/ 2147483647 h 454"/>
              <a:gd name="T58" fmla="*/ 2147483647 w 550"/>
              <a:gd name="T59" fmla="*/ 2147483647 h 454"/>
              <a:gd name="T60" fmla="*/ 2147483647 w 550"/>
              <a:gd name="T61" fmla="*/ 2147483647 h 454"/>
              <a:gd name="T62" fmla="*/ 2147483647 w 550"/>
              <a:gd name="T63" fmla="*/ 2147483647 h 454"/>
              <a:gd name="T64" fmla="*/ 2147483647 w 550"/>
              <a:gd name="T65" fmla="*/ 2147483647 h 454"/>
              <a:gd name="T66" fmla="*/ 2147483647 w 550"/>
              <a:gd name="T67" fmla="*/ 2147483647 h 454"/>
              <a:gd name="T68" fmla="*/ 2147483647 w 550"/>
              <a:gd name="T69" fmla="*/ 2147483647 h 454"/>
              <a:gd name="T70" fmla="*/ 2147483647 w 550"/>
              <a:gd name="T71" fmla="*/ 2147483647 h 454"/>
              <a:gd name="T72" fmla="*/ 2147483647 w 550"/>
              <a:gd name="T73" fmla="*/ 2147483647 h 454"/>
              <a:gd name="T74" fmla="*/ 2147483647 w 550"/>
              <a:gd name="T75" fmla="*/ 2147483647 h 454"/>
              <a:gd name="T76" fmla="*/ 2147483647 w 550"/>
              <a:gd name="T77" fmla="*/ 2147483647 h 454"/>
              <a:gd name="T78" fmla="*/ 2147483647 w 550"/>
              <a:gd name="T79" fmla="*/ 2147483647 h 454"/>
              <a:gd name="T80" fmla="*/ 2147483647 w 550"/>
              <a:gd name="T81" fmla="*/ 0 h 454"/>
              <a:gd name="T82" fmla="*/ 2147483647 w 550"/>
              <a:gd name="T83" fmla="*/ 2147483647 h 454"/>
              <a:gd name="T84" fmla="*/ 0 w 550"/>
              <a:gd name="T85" fmla="*/ 2147483647 h 4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0"/>
              <a:gd name="T130" fmla="*/ 0 h 454"/>
              <a:gd name="T131" fmla="*/ 550 w 550"/>
              <a:gd name="T132" fmla="*/ 454 h 4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0" h="454">
                <a:moveTo>
                  <a:pt x="0" y="26"/>
                </a:moveTo>
                <a:lnTo>
                  <a:pt x="74" y="235"/>
                </a:lnTo>
                <a:lnTo>
                  <a:pt x="99" y="270"/>
                </a:lnTo>
                <a:lnTo>
                  <a:pt x="109" y="297"/>
                </a:lnTo>
                <a:lnTo>
                  <a:pt x="98" y="315"/>
                </a:lnTo>
                <a:lnTo>
                  <a:pt x="94" y="343"/>
                </a:lnTo>
                <a:lnTo>
                  <a:pt x="119" y="420"/>
                </a:lnTo>
                <a:lnTo>
                  <a:pt x="138" y="448"/>
                </a:lnTo>
                <a:lnTo>
                  <a:pt x="430" y="433"/>
                </a:lnTo>
                <a:lnTo>
                  <a:pt x="434" y="450"/>
                </a:lnTo>
                <a:lnTo>
                  <a:pt x="450" y="453"/>
                </a:lnTo>
                <a:lnTo>
                  <a:pt x="443" y="415"/>
                </a:lnTo>
                <a:lnTo>
                  <a:pt x="455" y="405"/>
                </a:lnTo>
                <a:lnTo>
                  <a:pt x="497" y="410"/>
                </a:lnTo>
                <a:lnTo>
                  <a:pt x="506" y="386"/>
                </a:lnTo>
                <a:lnTo>
                  <a:pt x="497" y="383"/>
                </a:lnTo>
                <a:lnTo>
                  <a:pt x="508" y="378"/>
                </a:lnTo>
                <a:lnTo>
                  <a:pt x="492" y="370"/>
                </a:lnTo>
                <a:lnTo>
                  <a:pt x="502" y="361"/>
                </a:lnTo>
                <a:lnTo>
                  <a:pt x="499" y="349"/>
                </a:lnTo>
                <a:lnTo>
                  <a:pt x="518" y="338"/>
                </a:lnTo>
                <a:lnTo>
                  <a:pt x="510" y="325"/>
                </a:lnTo>
                <a:lnTo>
                  <a:pt x="521" y="321"/>
                </a:lnTo>
                <a:lnTo>
                  <a:pt x="526" y="308"/>
                </a:lnTo>
                <a:lnTo>
                  <a:pt x="518" y="304"/>
                </a:lnTo>
                <a:lnTo>
                  <a:pt x="531" y="297"/>
                </a:lnTo>
                <a:lnTo>
                  <a:pt x="525" y="287"/>
                </a:lnTo>
                <a:lnTo>
                  <a:pt x="535" y="287"/>
                </a:lnTo>
                <a:lnTo>
                  <a:pt x="549" y="274"/>
                </a:lnTo>
                <a:lnTo>
                  <a:pt x="542" y="270"/>
                </a:lnTo>
                <a:lnTo>
                  <a:pt x="527" y="269"/>
                </a:lnTo>
                <a:lnTo>
                  <a:pt x="513" y="255"/>
                </a:lnTo>
                <a:lnTo>
                  <a:pt x="491" y="224"/>
                </a:lnTo>
                <a:lnTo>
                  <a:pt x="477" y="220"/>
                </a:lnTo>
                <a:lnTo>
                  <a:pt x="454" y="180"/>
                </a:lnTo>
                <a:lnTo>
                  <a:pt x="419" y="162"/>
                </a:lnTo>
                <a:lnTo>
                  <a:pt x="392" y="133"/>
                </a:lnTo>
                <a:lnTo>
                  <a:pt x="331" y="96"/>
                </a:lnTo>
                <a:lnTo>
                  <a:pt x="302" y="65"/>
                </a:lnTo>
                <a:lnTo>
                  <a:pt x="235" y="33"/>
                </a:lnTo>
                <a:lnTo>
                  <a:pt x="258" y="0"/>
                </a:lnTo>
                <a:lnTo>
                  <a:pt x="133" y="11"/>
                </a:lnTo>
                <a:lnTo>
                  <a:pt x="0" y="2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 noChangeAspect="1"/>
          </p:cNvSpPr>
          <p:nvPr/>
        </p:nvSpPr>
        <p:spPr bwMode="auto">
          <a:xfrm>
            <a:off x="5202238" y="2505075"/>
            <a:ext cx="633412" cy="901700"/>
          </a:xfrm>
          <a:custGeom>
            <a:avLst/>
            <a:gdLst>
              <a:gd name="T0" fmla="*/ 0 w 399"/>
              <a:gd name="T1" fmla="*/ 2147483647 h 568"/>
              <a:gd name="T2" fmla="*/ 2147483647 w 399"/>
              <a:gd name="T3" fmla="*/ 2147483647 h 568"/>
              <a:gd name="T4" fmla="*/ 2147483647 w 399"/>
              <a:gd name="T5" fmla="*/ 2147483647 h 568"/>
              <a:gd name="T6" fmla="*/ 2147483647 w 399"/>
              <a:gd name="T7" fmla="*/ 2147483647 h 568"/>
              <a:gd name="T8" fmla="*/ 2147483647 w 399"/>
              <a:gd name="T9" fmla="*/ 2147483647 h 568"/>
              <a:gd name="T10" fmla="*/ 2147483647 w 399"/>
              <a:gd name="T11" fmla="*/ 2147483647 h 568"/>
              <a:gd name="T12" fmla="*/ 2147483647 w 399"/>
              <a:gd name="T13" fmla="*/ 2147483647 h 568"/>
              <a:gd name="T14" fmla="*/ 2147483647 w 399"/>
              <a:gd name="T15" fmla="*/ 2147483647 h 568"/>
              <a:gd name="T16" fmla="*/ 2147483647 w 399"/>
              <a:gd name="T17" fmla="*/ 2147483647 h 568"/>
              <a:gd name="T18" fmla="*/ 2147483647 w 399"/>
              <a:gd name="T19" fmla="*/ 0 h 568"/>
              <a:gd name="T20" fmla="*/ 2147483647 w 399"/>
              <a:gd name="T21" fmla="*/ 2147483647 h 568"/>
              <a:gd name="T22" fmla="*/ 2147483647 w 399"/>
              <a:gd name="T23" fmla="*/ 2147483647 h 568"/>
              <a:gd name="T24" fmla="*/ 2147483647 w 399"/>
              <a:gd name="T25" fmla="*/ 2147483647 h 568"/>
              <a:gd name="T26" fmla="*/ 2147483647 w 399"/>
              <a:gd name="T27" fmla="*/ 2147483647 h 568"/>
              <a:gd name="T28" fmla="*/ 2147483647 w 399"/>
              <a:gd name="T29" fmla="*/ 2147483647 h 568"/>
              <a:gd name="T30" fmla="*/ 2147483647 w 399"/>
              <a:gd name="T31" fmla="*/ 2147483647 h 568"/>
              <a:gd name="T32" fmla="*/ 2147483647 w 399"/>
              <a:gd name="T33" fmla="*/ 2147483647 h 568"/>
              <a:gd name="T34" fmla="*/ 2147483647 w 399"/>
              <a:gd name="T35" fmla="*/ 2147483647 h 568"/>
              <a:gd name="T36" fmla="*/ 2147483647 w 399"/>
              <a:gd name="T37" fmla="*/ 2147483647 h 568"/>
              <a:gd name="T38" fmla="*/ 2147483647 w 399"/>
              <a:gd name="T39" fmla="*/ 2147483647 h 568"/>
              <a:gd name="T40" fmla="*/ 2147483647 w 399"/>
              <a:gd name="T41" fmla="*/ 2147483647 h 568"/>
              <a:gd name="T42" fmla="*/ 2147483647 w 399"/>
              <a:gd name="T43" fmla="*/ 2147483647 h 568"/>
              <a:gd name="T44" fmla="*/ 2147483647 w 399"/>
              <a:gd name="T45" fmla="*/ 2147483647 h 568"/>
              <a:gd name="T46" fmla="*/ 2147483647 w 399"/>
              <a:gd name="T47" fmla="*/ 2147483647 h 568"/>
              <a:gd name="T48" fmla="*/ 2147483647 w 399"/>
              <a:gd name="T49" fmla="*/ 2147483647 h 568"/>
              <a:gd name="T50" fmla="*/ 2147483647 w 399"/>
              <a:gd name="T51" fmla="*/ 2147483647 h 568"/>
              <a:gd name="T52" fmla="*/ 2147483647 w 399"/>
              <a:gd name="T53" fmla="*/ 2147483647 h 568"/>
              <a:gd name="T54" fmla="*/ 2147483647 w 399"/>
              <a:gd name="T55" fmla="*/ 2147483647 h 568"/>
              <a:gd name="T56" fmla="*/ 2147483647 w 399"/>
              <a:gd name="T57" fmla="*/ 2147483647 h 568"/>
              <a:gd name="T58" fmla="*/ 2147483647 w 399"/>
              <a:gd name="T59" fmla="*/ 2147483647 h 568"/>
              <a:gd name="T60" fmla="*/ 2147483647 w 399"/>
              <a:gd name="T61" fmla="*/ 2147483647 h 568"/>
              <a:gd name="T62" fmla="*/ 2147483647 w 399"/>
              <a:gd name="T63" fmla="*/ 2147483647 h 568"/>
              <a:gd name="T64" fmla="*/ 2147483647 w 399"/>
              <a:gd name="T65" fmla="*/ 2147483647 h 568"/>
              <a:gd name="T66" fmla="*/ 2147483647 w 399"/>
              <a:gd name="T67" fmla="*/ 2147483647 h 568"/>
              <a:gd name="T68" fmla="*/ 2147483647 w 399"/>
              <a:gd name="T69" fmla="*/ 2147483647 h 568"/>
              <a:gd name="T70" fmla="*/ 2147483647 w 399"/>
              <a:gd name="T71" fmla="*/ 2147483647 h 568"/>
              <a:gd name="T72" fmla="*/ 2147483647 w 399"/>
              <a:gd name="T73" fmla="*/ 2147483647 h 568"/>
              <a:gd name="T74" fmla="*/ 2147483647 w 399"/>
              <a:gd name="T75" fmla="*/ 2147483647 h 568"/>
              <a:gd name="T76" fmla="*/ 0 w 399"/>
              <a:gd name="T77" fmla="*/ 2147483647 h 5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9"/>
              <a:gd name="T118" fmla="*/ 0 h 568"/>
              <a:gd name="T119" fmla="*/ 399 w 399"/>
              <a:gd name="T120" fmla="*/ 568 h 5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9" h="568">
                <a:moveTo>
                  <a:pt x="0" y="249"/>
                </a:moveTo>
                <a:lnTo>
                  <a:pt x="7" y="234"/>
                </a:lnTo>
                <a:lnTo>
                  <a:pt x="32" y="197"/>
                </a:lnTo>
                <a:lnTo>
                  <a:pt x="46" y="158"/>
                </a:lnTo>
                <a:lnTo>
                  <a:pt x="32" y="133"/>
                </a:lnTo>
                <a:lnTo>
                  <a:pt x="103" y="91"/>
                </a:lnTo>
                <a:lnTo>
                  <a:pt x="117" y="69"/>
                </a:lnTo>
                <a:lnTo>
                  <a:pt x="117" y="60"/>
                </a:lnTo>
                <a:lnTo>
                  <a:pt x="67" y="13"/>
                </a:lnTo>
                <a:lnTo>
                  <a:pt x="335" y="0"/>
                </a:lnTo>
                <a:lnTo>
                  <a:pt x="340" y="34"/>
                </a:lnTo>
                <a:lnTo>
                  <a:pt x="367" y="74"/>
                </a:lnTo>
                <a:lnTo>
                  <a:pt x="388" y="291"/>
                </a:lnTo>
                <a:lnTo>
                  <a:pt x="383" y="335"/>
                </a:lnTo>
                <a:lnTo>
                  <a:pt x="398" y="363"/>
                </a:lnTo>
                <a:lnTo>
                  <a:pt x="381" y="412"/>
                </a:lnTo>
                <a:lnTo>
                  <a:pt x="362" y="435"/>
                </a:lnTo>
                <a:lnTo>
                  <a:pt x="351" y="466"/>
                </a:lnTo>
                <a:lnTo>
                  <a:pt x="361" y="479"/>
                </a:lnTo>
                <a:lnTo>
                  <a:pt x="352" y="499"/>
                </a:lnTo>
                <a:lnTo>
                  <a:pt x="358" y="509"/>
                </a:lnTo>
                <a:lnTo>
                  <a:pt x="325" y="519"/>
                </a:lnTo>
                <a:lnTo>
                  <a:pt x="319" y="553"/>
                </a:lnTo>
                <a:lnTo>
                  <a:pt x="274" y="540"/>
                </a:lnTo>
                <a:lnTo>
                  <a:pt x="249" y="558"/>
                </a:lnTo>
                <a:lnTo>
                  <a:pt x="251" y="567"/>
                </a:lnTo>
                <a:lnTo>
                  <a:pt x="234" y="567"/>
                </a:lnTo>
                <a:lnTo>
                  <a:pt x="221" y="541"/>
                </a:lnTo>
                <a:lnTo>
                  <a:pt x="211" y="509"/>
                </a:lnTo>
                <a:lnTo>
                  <a:pt x="193" y="486"/>
                </a:lnTo>
                <a:lnTo>
                  <a:pt x="165" y="479"/>
                </a:lnTo>
                <a:lnTo>
                  <a:pt x="136" y="457"/>
                </a:lnTo>
                <a:lnTo>
                  <a:pt x="124" y="428"/>
                </a:lnTo>
                <a:lnTo>
                  <a:pt x="142" y="384"/>
                </a:lnTo>
                <a:lnTo>
                  <a:pt x="125" y="375"/>
                </a:lnTo>
                <a:lnTo>
                  <a:pt x="84" y="376"/>
                </a:lnTo>
                <a:lnTo>
                  <a:pt x="80" y="348"/>
                </a:lnTo>
                <a:lnTo>
                  <a:pt x="14" y="295"/>
                </a:lnTo>
                <a:lnTo>
                  <a:pt x="0" y="24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 noChangeAspect="1"/>
          </p:cNvSpPr>
          <p:nvPr/>
        </p:nvSpPr>
        <p:spPr bwMode="auto">
          <a:xfrm>
            <a:off x="5759451" y="2584452"/>
            <a:ext cx="500063" cy="682625"/>
          </a:xfrm>
          <a:custGeom>
            <a:avLst/>
            <a:gdLst>
              <a:gd name="T0" fmla="*/ 0 w 315"/>
              <a:gd name="T1" fmla="*/ 2147483647 h 430"/>
              <a:gd name="T2" fmla="*/ 2147483647 w 315"/>
              <a:gd name="T3" fmla="*/ 2147483647 h 430"/>
              <a:gd name="T4" fmla="*/ 2147483647 w 315"/>
              <a:gd name="T5" fmla="*/ 2147483647 h 430"/>
              <a:gd name="T6" fmla="*/ 2147483647 w 315"/>
              <a:gd name="T7" fmla="*/ 2147483647 h 430"/>
              <a:gd name="T8" fmla="*/ 2147483647 w 315"/>
              <a:gd name="T9" fmla="*/ 2147483647 h 430"/>
              <a:gd name="T10" fmla="*/ 2147483647 w 315"/>
              <a:gd name="T11" fmla="*/ 2147483647 h 430"/>
              <a:gd name="T12" fmla="*/ 2147483647 w 315"/>
              <a:gd name="T13" fmla="*/ 2147483647 h 430"/>
              <a:gd name="T14" fmla="*/ 2147483647 w 315"/>
              <a:gd name="T15" fmla="*/ 2147483647 h 430"/>
              <a:gd name="T16" fmla="*/ 2147483647 w 315"/>
              <a:gd name="T17" fmla="*/ 2147483647 h 430"/>
              <a:gd name="T18" fmla="*/ 2147483647 w 315"/>
              <a:gd name="T19" fmla="*/ 2147483647 h 430"/>
              <a:gd name="T20" fmla="*/ 2147483647 w 315"/>
              <a:gd name="T21" fmla="*/ 2147483647 h 430"/>
              <a:gd name="T22" fmla="*/ 2147483647 w 315"/>
              <a:gd name="T23" fmla="*/ 2147483647 h 430"/>
              <a:gd name="T24" fmla="*/ 2147483647 w 315"/>
              <a:gd name="T25" fmla="*/ 2147483647 h 430"/>
              <a:gd name="T26" fmla="*/ 2147483647 w 315"/>
              <a:gd name="T27" fmla="*/ 2147483647 h 430"/>
              <a:gd name="T28" fmla="*/ 2147483647 w 315"/>
              <a:gd name="T29" fmla="*/ 2147483647 h 430"/>
              <a:gd name="T30" fmla="*/ 2147483647 w 315"/>
              <a:gd name="T31" fmla="*/ 2147483647 h 430"/>
              <a:gd name="T32" fmla="*/ 2147483647 w 315"/>
              <a:gd name="T33" fmla="*/ 2147483647 h 430"/>
              <a:gd name="T34" fmla="*/ 2147483647 w 315"/>
              <a:gd name="T35" fmla="*/ 2147483647 h 430"/>
              <a:gd name="T36" fmla="*/ 2147483647 w 315"/>
              <a:gd name="T37" fmla="*/ 0 h 430"/>
              <a:gd name="T38" fmla="*/ 2147483647 w 315"/>
              <a:gd name="T39" fmla="*/ 2147483647 h 430"/>
              <a:gd name="T40" fmla="*/ 2147483647 w 315"/>
              <a:gd name="T41" fmla="*/ 2147483647 h 430"/>
              <a:gd name="T42" fmla="*/ 2147483647 w 315"/>
              <a:gd name="T43" fmla="*/ 2147483647 h 430"/>
              <a:gd name="T44" fmla="*/ 2147483647 w 315"/>
              <a:gd name="T45" fmla="*/ 2147483647 h 430"/>
              <a:gd name="T46" fmla="*/ 2147483647 w 315"/>
              <a:gd name="T47" fmla="*/ 2147483647 h 430"/>
              <a:gd name="T48" fmla="*/ 2147483647 w 315"/>
              <a:gd name="T49" fmla="*/ 2147483647 h 430"/>
              <a:gd name="T50" fmla="*/ 2147483647 w 315"/>
              <a:gd name="T51" fmla="*/ 2147483647 h 430"/>
              <a:gd name="T52" fmla="*/ 2147483647 w 315"/>
              <a:gd name="T53" fmla="*/ 2147483647 h 430"/>
              <a:gd name="T54" fmla="*/ 0 w 315"/>
              <a:gd name="T55" fmla="*/ 2147483647 h 4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5"/>
              <a:gd name="T85" fmla="*/ 0 h 430"/>
              <a:gd name="T86" fmla="*/ 315 w 315"/>
              <a:gd name="T87" fmla="*/ 430 h 4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5" h="430">
                <a:moveTo>
                  <a:pt x="0" y="416"/>
                </a:moveTo>
                <a:lnTo>
                  <a:pt x="10" y="429"/>
                </a:lnTo>
                <a:lnTo>
                  <a:pt x="17" y="415"/>
                </a:lnTo>
                <a:lnTo>
                  <a:pt x="64" y="409"/>
                </a:lnTo>
                <a:lnTo>
                  <a:pt x="79" y="413"/>
                </a:lnTo>
                <a:lnTo>
                  <a:pt x="127" y="401"/>
                </a:lnTo>
                <a:lnTo>
                  <a:pt x="146" y="413"/>
                </a:lnTo>
                <a:lnTo>
                  <a:pt x="160" y="385"/>
                </a:lnTo>
                <a:lnTo>
                  <a:pt x="177" y="376"/>
                </a:lnTo>
                <a:lnTo>
                  <a:pt x="211" y="393"/>
                </a:lnTo>
                <a:lnTo>
                  <a:pt x="216" y="374"/>
                </a:lnTo>
                <a:lnTo>
                  <a:pt x="255" y="336"/>
                </a:lnTo>
                <a:lnTo>
                  <a:pt x="265" y="313"/>
                </a:lnTo>
                <a:lnTo>
                  <a:pt x="278" y="315"/>
                </a:lnTo>
                <a:lnTo>
                  <a:pt x="314" y="296"/>
                </a:lnTo>
                <a:lnTo>
                  <a:pt x="303" y="279"/>
                </a:lnTo>
                <a:lnTo>
                  <a:pt x="308" y="270"/>
                </a:lnTo>
                <a:lnTo>
                  <a:pt x="273" y="7"/>
                </a:lnTo>
                <a:lnTo>
                  <a:pt x="270" y="0"/>
                </a:lnTo>
                <a:lnTo>
                  <a:pt x="83" y="17"/>
                </a:lnTo>
                <a:lnTo>
                  <a:pt x="46" y="34"/>
                </a:lnTo>
                <a:lnTo>
                  <a:pt x="16" y="24"/>
                </a:lnTo>
                <a:lnTo>
                  <a:pt x="37" y="241"/>
                </a:lnTo>
                <a:lnTo>
                  <a:pt x="32" y="285"/>
                </a:lnTo>
                <a:lnTo>
                  <a:pt x="46" y="313"/>
                </a:lnTo>
                <a:lnTo>
                  <a:pt x="30" y="362"/>
                </a:lnTo>
                <a:lnTo>
                  <a:pt x="11" y="385"/>
                </a:lnTo>
                <a:lnTo>
                  <a:pt x="0" y="41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 noChangeAspect="1"/>
          </p:cNvSpPr>
          <p:nvPr/>
        </p:nvSpPr>
        <p:spPr bwMode="auto">
          <a:xfrm>
            <a:off x="4425950" y="2370138"/>
            <a:ext cx="965200" cy="508000"/>
          </a:xfrm>
          <a:custGeom>
            <a:avLst/>
            <a:gdLst>
              <a:gd name="T0" fmla="*/ 0 w 608"/>
              <a:gd name="T1" fmla="*/ 2147483647 h 320"/>
              <a:gd name="T2" fmla="*/ 2147483647 w 608"/>
              <a:gd name="T3" fmla="*/ 2147483647 h 320"/>
              <a:gd name="T4" fmla="*/ 2147483647 w 608"/>
              <a:gd name="T5" fmla="*/ 2147483647 h 320"/>
              <a:gd name="T6" fmla="*/ 2147483647 w 608"/>
              <a:gd name="T7" fmla="*/ 2147483647 h 320"/>
              <a:gd name="T8" fmla="*/ 2147483647 w 608"/>
              <a:gd name="T9" fmla="*/ 2147483647 h 320"/>
              <a:gd name="T10" fmla="*/ 2147483647 w 608"/>
              <a:gd name="T11" fmla="*/ 2147483647 h 320"/>
              <a:gd name="T12" fmla="*/ 2147483647 w 608"/>
              <a:gd name="T13" fmla="*/ 2147483647 h 320"/>
              <a:gd name="T14" fmla="*/ 2147483647 w 608"/>
              <a:gd name="T15" fmla="*/ 2147483647 h 320"/>
              <a:gd name="T16" fmla="*/ 2147483647 w 608"/>
              <a:gd name="T17" fmla="*/ 2147483647 h 320"/>
              <a:gd name="T18" fmla="*/ 2147483647 w 608"/>
              <a:gd name="T19" fmla="*/ 2147483647 h 320"/>
              <a:gd name="T20" fmla="*/ 2147483647 w 608"/>
              <a:gd name="T21" fmla="*/ 2147483647 h 320"/>
              <a:gd name="T22" fmla="*/ 2147483647 w 608"/>
              <a:gd name="T23" fmla="*/ 2147483647 h 320"/>
              <a:gd name="T24" fmla="*/ 2147483647 w 608"/>
              <a:gd name="T25" fmla="*/ 2147483647 h 320"/>
              <a:gd name="T26" fmla="*/ 2147483647 w 608"/>
              <a:gd name="T27" fmla="*/ 2147483647 h 320"/>
              <a:gd name="T28" fmla="*/ 2147483647 w 608"/>
              <a:gd name="T29" fmla="*/ 2147483647 h 320"/>
              <a:gd name="T30" fmla="*/ 2147483647 w 608"/>
              <a:gd name="T31" fmla="*/ 2147483647 h 320"/>
              <a:gd name="T32" fmla="*/ 2147483647 w 608"/>
              <a:gd name="T33" fmla="*/ 2147483647 h 320"/>
              <a:gd name="T34" fmla="*/ 2147483647 w 608"/>
              <a:gd name="T35" fmla="*/ 2147483647 h 320"/>
              <a:gd name="T36" fmla="*/ 2147483647 w 608"/>
              <a:gd name="T37" fmla="*/ 2147483647 h 320"/>
              <a:gd name="T38" fmla="*/ 2147483647 w 608"/>
              <a:gd name="T39" fmla="*/ 2147483647 h 320"/>
              <a:gd name="T40" fmla="*/ 2147483647 w 608"/>
              <a:gd name="T41" fmla="*/ 2147483647 h 320"/>
              <a:gd name="T42" fmla="*/ 2147483647 w 608"/>
              <a:gd name="T43" fmla="*/ 0 h 320"/>
              <a:gd name="T44" fmla="*/ 2147483647 w 608"/>
              <a:gd name="T45" fmla="*/ 2147483647 h 320"/>
              <a:gd name="T46" fmla="*/ 0 w 608"/>
              <a:gd name="T47" fmla="*/ 2147483647 h 3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08"/>
              <a:gd name="T73" fmla="*/ 0 h 320"/>
              <a:gd name="T74" fmla="*/ 608 w 608"/>
              <a:gd name="T75" fmla="*/ 320 h 3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08" h="320">
                <a:moveTo>
                  <a:pt x="0" y="6"/>
                </a:moveTo>
                <a:lnTo>
                  <a:pt x="1" y="28"/>
                </a:lnTo>
                <a:lnTo>
                  <a:pt x="14" y="48"/>
                </a:lnTo>
                <a:lnTo>
                  <a:pt x="8" y="67"/>
                </a:lnTo>
                <a:lnTo>
                  <a:pt x="14" y="110"/>
                </a:lnTo>
                <a:lnTo>
                  <a:pt x="42" y="173"/>
                </a:lnTo>
                <a:lnTo>
                  <a:pt x="42" y="191"/>
                </a:lnTo>
                <a:lnTo>
                  <a:pt x="58" y="221"/>
                </a:lnTo>
                <a:lnTo>
                  <a:pt x="70" y="270"/>
                </a:lnTo>
                <a:lnTo>
                  <a:pt x="65" y="284"/>
                </a:lnTo>
                <a:lnTo>
                  <a:pt x="76" y="299"/>
                </a:lnTo>
                <a:lnTo>
                  <a:pt x="465" y="294"/>
                </a:lnTo>
                <a:lnTo>
                  <a:pt x="496" y="319"/>
                </a:lnTo>
                <a:lnTo>
                  <a:pt x="521" y="282"/>
                </a:lnTo>
                <a:lnTo>
                  <a:pt x="535" y="243"/>
                </a:lnTo>
                <a:lnTo>
                  <a:pt x="521" y="217"/>
                </a:lnTo>
                <a:lnTo>
                  <a:pt x="592" y="176"/>
                </a:lnTo>
                <a:lnTo>
                  <a:pt x="607" y="154"/>
                </a:lnTo>
                <a:lnTo>
                  <a:pt x="607" y="144"/>
                </a:lnTo>
                <a:lnTo>
                  <a:pt x="556" y="97"/>
                </a:lnTo>
                <a:lnTo>
                  <a:pt x="504" y="50"/>
                </a:lnTo>
                <a:lnTo>
                  <a:pt x="496" y="0"/>
                </a:lnTo>
                <a:lnTo>
                  <a:pt x="14" y="7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 noChangeAspect="1"/>
          </p:cNvSpPr>
          <p:nvPr/>
        </p:nvSpPr>
        <p:spPr bwMode="auto">
          <a:xfrm>
            <a:off x="5568950" y="3011490"/>
            <a:ext cx="1168400" cy="473075"/>
          </a:xfrm>
          <a:custGeom>
            <a:avLst/>
            <a:gdLst>
              <a:gd name="T0" fmla="*/ 0 w 736"/>
              <a:gd name="T1" fmla="*/ 2147483647 h 298"/>
              <a:gd name="T2" fmla="*/ 2147483647 w 736"/>
              <a:gd name="T3" fmla="*/ 2147483647 h 298"/>
              <a:gd name="T4" fmla="*/ 2147483647 w 736"/>
              <a:gd name="T5" fmla="*/ 2147483647 h 298"/>
              <a:gd name="T6" fmla="*/ 2147483647 w 736"/>
              <a:gd name="T7" fmla="*/ 2147483647 h 298"/>
              <a:gd name="T8" fmla="*/ 2147483647 w 736"/>
              <a:gd name="T9" fmla="*/ 2147483647 h 298"/>
              <a:gd name="T10" fmla="*/ 2147483647 w 736"/>
              <a:gd name="T11" fmla="*/ 2147483647 h 298"/>
              <a:gd name="T12" fmla="*/ 2147483647 w 736"/>
              <a:gd name="T13" fmla="*/ 2147483647 h 298"/>
              <a:gd name="T14" fmla="*/ 2147483647 w 736"/>
              <a:gd name="T15" fmla="*/ 2147483647 h 298"/>
              <a:gd name="T16" fmla="*/ 2147483647 w 736"/>
              <a:gd name="T17" fmla="*/ 2147483647 h 298"/>
              <a:gd name="T18" fmla="*/ 2147483647 w 736"/>
              <a:gd name="T19" fmla="*/ 2147483647 h 298"/>
              <a:gd name="T20" fmla="*/ 2147483647 w 736"/>
              <a:gd name="T21" fmla="*/ 2147483647 h 298"/>
              <a:gd name="T22" fmla="*/ 2147483647 w 736"/>
              <a:gd name="T23" fmla="*/ 2147483647 h 298"/>
              <a:gd name="T24" fmla="*/ 2147483647 w 736"/>
              <a:gd name="T25" fmla="*/ 2147483647 h 298"/>
              <a:gd name="T26" fmla="*/ 2147483647 w 736"/>
              <a:gd name="T27" fmla="*/ 2147483647 h 298"/>
              <a:gd name="T28" fmla="*/ 2147483647 w 736"/>
              <a:gd name="T29" fmla="*/ 2147483647 h 298"/>
              <a:gd name="T30" fmla="*/ 2147483647 w 736"/>
              <a:gd name="T31" fmla="*/ 2147483647 h 298"/>
              <a:gd name="T32" fmla="*/ 2147483647 w 736"/>
              <a:gd name="T33" fmla="*/ 2147483647 h 298"/>
              <a:gd name="T34" fmla="*/ 2147483647 w 736"/>
              <a:gd name="T35" fmla="*/ 2147483647 h 298"/>
              <a:gd name="T36" fmla="*/ 2147483647 w 736"/>
              <a:gd name="T37" fmla="*/ 2147483647 h 298"/>
              <a:gd name="T38" fmla="*/ 2147483647 w 736"/>
              <a:gd name="T39" fmla="*/ 2147483647 h 298"/>
              <a:gd name="T40" fmla="*/ 2147483647 w 736"/>
              <a:gd name="T41" fmla="*/ 2147483647 h 298"/>
              <a:gd name="T42" fmla="*/ 2147483647 w 736"/>
              <a:gd name="T43" fmla="*/ 2147483647 h 298"/>
              <a:gd name="T44" fmla="*/ 2147483647 w 736"/>
              <a:gd name="T45" fmla="*/ 2147483647 h 298"/>
              <a:gd name="T46" fmla="*/ 2147483647 w 736"/>
              <a:gd name="T47" fmla="*/ 2147483647 h 298"/>
              <a:gd name="T48" fmla="*/ 2147483647 w 736"/>
              <a:gd name="T49" fmla="*/ 2147483647 h 298"/>
              <a:gd name="T50" fmla="*/ 2147483647 w 736"/>
              <a:gd name="T51" fmla="*/ 2147483647 h 298"/>
              <a:gd name="T52" fmla="*/ 2147483647 w 736"/>
              <a:gd name="T53" fmla="*/ 0 h 298"/>
              <a:gd name="T54" fmla="*/ 2147483647 w 736"/>
              <a:gd name="T55" fmla="*/ 0 h 298"/>
              <a:gd name="T56" fmla="*/ 2147483647 w 736"/>
              <a:gd name="T57" fmla="*/ 2147483647 h 298"/>
              <a:gd name="T58" fmla="*/ 2147483647 w 736"/>
              <a:gd name="T59" fmla="*/ 2147483647 h 298"/>
              <a:gd name="T60" fmla="*/ 2147483647 w 736"/>
              <a:gd name="T61" fmla="*/ 2147483647 h 298"/>
              <a:gd name="T62" fmla="*/ 2147483647 w 736"/>
              <a:gd name="T63" fmla="*/ 2147483647 h 298"/>
              <a:gd name="T64" fmla="*/ 2147483647 w 736"/>
              <a:gd name="T65" fmla="*/ 2147483647 h 298"/>
              <a:gd name="T66" fmla="*/ 2147483647 w 736"/>
              <a:gd name="T67" fmla="*/ 2147483647 h 298"/>
              <a:gd name="T68" fmla="*/ 2147483647 w 736"/>
              <a:gd name="T69" fmla="*/ 2147483647 h 298"/>
              <a:gd name="T70" fmla="*/ 2147483647 w 736"/>
              <a:gd name="T71" fmla="*/ 2147483647 h 298"/>
              <a:gd name="T72" fmla="*/ 2147483647 w 736"/>
              <a:gd name="T73" fmla="*/ 2147483647 h 298"/>
              <a:gd name="T74" fmla="*/ 2147483647 w 736"/>
              <a:gd name="T75" fmla="*/ 2147483647 h 298"/>
              <a:gd name="T76" fmla="*/ 2147483647 w 736"/>
              <a:gd name="T77" fmla="*/ 2147483647 h 298"/>
              <a:gd name="T78" fmla="*/ 2147483647 w 736"/>
              <a:gd name="T79" fmla="*/ 2147483647 h 298"/>
              <a:gd name="T80" fmla="*/ 2147483647 w 736"/>
              <a:gd name="T81" fmla="*/ 2147483647 h 298"/>
              <a:gd name="T82" fmla="*/ 2147483647 w 736"/>
              <a:gd name="T83" fmla="*/ 2147483647 h 298"/>
              <a:gd name="T84" fmla="*/ 2147483647 w 736"/>
              <a:gd name="T85" fmla="*/ 2147483647 h 298"/>
              <a:gd name="T86" fmla="*/ 2147483647 w 736"/>
              <a:gd name="T87" fmla="*/ 2147483647 h 298"/>
              <a:gd name="T88" fmla="*/ 2147483647 w 736"/>
              <a:gd name="T89" fmla="*/ 2147483647 h 298"/>
              <a:gd name="T90" fmla="*/ 2147483647 w 736"/>
              <a:gd name="T91" fmla="*/ 2147483647 h 298"/>
              <a:gd name="T92" fmla="*/ 0 w 736"/>
              <a:gd name="T93" fmla="*/ 2147483647 h 2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36"/>
              <a:gd name="T142" fmla="*/ 0 h 298"/>
              <a:gd name="T143" fmla="*/ 736 w 736"/>
              <a:gd name="T144" fmla="*/ 298 h 2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36" h="298">
                <a:moveTo>
                  <a:pt x="0" y="297"/>
                </a:moveTo>
                <a:lnTo>
                  <a:pt x="8" y="284"/>
                </a:lnTo>
                <a:lnTo>
                  <a:pt x="23" y="282"/>
                </a:lnTo>
                <a:lnTo>
                  <a:pt x="28" y="250"/>
                </a:lnTo>
                <a:lnTo>
                  <a:pt x="20" y="247"/>
                </a:lnTo>
                <a:lnTo>
                  <a:pt x="18" y="238"/>
                </a:lnTo>
                <a:lnTo>
                  <a:pt x="42" y="221"/>
                </a:lnTo>
                <a:lnTo>
                  <a:pt x="88" y="234"/>
                </a:lnTo>
                <a:lnTo>
                  <a:pt x="94" y="199"/>
                </a:lnTo>
                <a:lnTo>
                  <a:pt x="127" y="189"/>
                </a:lnTo>
                <a:lnTo>
                  <a:pt x="120" y="180"/>
                </a:lnTo>
                <a:lnTo>
                  <a:pt x="130" y="159"/>
                </a:lnTo>
                <a:lnTo>
                  <a:pt x="137" y="146"/>
                </a:lnTo>
                <a:lnTo>
                  <a:pt x="184" y="140"/>
                </a:lnTo>
                <a:lnTo>
                  <a:pt x="199" y="143"/>
                </a:lnTo>
                <a:lnTo>
                  <a:pt x="247" y="131"/>
                </a:lnTo>
                <a:lnTo>
                  <a:pt x="266" y="143"/>
                </a:lnTo>
                <a:lnTo>
                  <a:pt x="280" y="115"/>
                </a:lnTo>
                <a:lnTo>
                  <a:pt x="297" y="107"/>
                </a:lnTo>
                <a:lnTo>
                  <a:pt x="331" y="123"/>
                </a:lnTo>
                <a:lnTo>
                  <a:pt x="336" y="104"/>
                </a:lnTo>
                <a:lnTo>
                  <a:pt x="375" y="67"/>
                </a:lnTo>
                <a:lnTo>
                  <a:pt x="385" y="43"/>
                </a:lnTo>
                <a:lnTo>
                  <a:pt x="398" y="46"/>
                </a:lnTo>
                <a:lnTo>
                  <a:pt x="434" y="27"/>
                </a:lnTo>
                <a:lnTo>
                  <a:pt x="423" y="10"/>
                </a:lnTo>
                <a:lnTo>
                  <a:pt x="429" y="0"/>
                </a:lnTo>
                <a:lnTo>
                  <a:pt x="459" y="0"/>
                </a:lnTo>
                <a:lnTo>
                  <a:pt x="481" y="6"/>
                </a:lnTo>
                <a:lnTo>
                  <a:pt x="492" y="23"/>
                </a:lnTo>
                <a:lnTo>
                  <a:pt x="525" y="27"/>
                </a:lnTo>
                <a:lnTo>
                  <a:pt x="544" y="35"/>
                </a:lnTo>
                <a:lnTo>
                  <a:pt x="591" y="33"/>
                </a:lnTo>
                <a:lnTo>
                  <a:pt x="611" y="23"/>
                </a:lnTo>
                <a:lnTo>
                  <a:pt x="662" y="48"/>
                </a:lnTo>
                <a:lnTo>
                  <a:pt x="680" y="98"/>
                </a:lnTo>
                <a:lnTo>
                  <a:pt x="699" y="117"/>
                </a:lnTo>
                <a:lnTo>
                  <a:pt x="735" y="133"/>
                </a:lnTo>
                <a:lnTo>
                  <a:pt x="709" y="159"/>
                </a:lnTo>
                <a:lnTo>
                  <a:pt x="684" y="173"/>
                </a:lnTo>
                <a:lnTo>
                  <a:pt x="660" y="198"/>
                </a:lnTo>
                <a:lnTo>
                  <a:pt x="658" y="208"/>
                </a:lnTo>
                <a:lnTo>
                  <a:pt x="583" y="244"/>
                </a:lnTo>
                <a:lnTo>
                  <a:pt x="178" y="275"/>
                </a:lnTo>
                <a:lnTo>
                  <a:pt x="137" y="273"/>
                </a:lnTo>
                <a:lnTo>
                  <a:pt x="137" y="290"/>
                </a:lnTo>
                <a:lnTo>
                  <a:pt x="0" y="29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 noChangeAspect="1"/>
          </p:cNvSpPr>
          <p:nvPr/>
        </p:nvSpPr>
        <p:spPr bwMode="auto">
          <a:xfrm>
            <a:off x="7854950" y="2112965"/>
            <a:ext cx="539750" cy="219075"/>
          </a:xfrm>
          <a:custGeom>
            <a:avLst/>
            <a:gdLst>
              <a:gd name="T0" fmla="*/ 0 w 340"/>
              <a:gd name="T1" fmla="*/ 2147483647 h 138"/>
              <a:gd name="T2" fmla="*/ 0 w 340"/>
              <a:gd name="T3" fmla="*/ 2147483647 h 138"/>
              <a:gd name="T4" fmla="*/ 2147483647 w 340"/>
              <a:gd name="T5" fmla="*/ 2147483647 h 138"/>
              <a:gd name="T6" fmla="*/ 2147483647 w 340"/>
              <a:gd name="T7" fmla="*/ 2147483647 h 138"/>
              <a:gd name="T8" fmla="*/ 2147483647 w 340"/>
              <a:gd name="T9" fmla="*/ 2147483647 h 138"/>
              <a:gd name="T10" fmla="*/ 2147483647 w 340"/>
              <a:gd name="T11" fmla="*/ 2147483647 h 138"/>
              <a:gd name="T12" fmla="*/ 2147483647 w 340"/>
              <a:gd name="T13" fmla="*/ 2147483647 h 138"/>
              <a:gd name="T14" fmla="*/ 2147483647 w 340"/>
              <a:gd name="T15" fmla="*/ 2147483647 h 138"/>
              <a:gd name="T16" fmla="*/ 2147483647 w 340"/>
              <a:gd name="T17" fmla="*/ 2147483647 h 138"/>
              <a:gd name="T18" fmla="*/ 2147483647 w 340"/>
              <a:gd name="T19" fmla="*/ 2147483647 h 138"/>
              <a:gd name="T20" fmla="*/ 2147483647 w 340"/>
              <a:gd name="T21" fmla="*/ 2147483647 h 138"/>
              <a:gd name="T22" fmla="*/ 2147483647 w 340"/>
              <a:gd name="T23" fmla="*/ 2147483647 h 138"/>
              <a:gd name="T24" fmla="*/ 2147483647 w 340"/>
              <a:gd name="T25" fmla="*/ 2147483647 h 138"/>
              <a:gd name="T26" fmla="*/ 2147483647 w 340"/>
              <a:gd name="T27" fmla="*/ 2147483647 h 138"/>
              <a:gd name="T28" fmla="*/ 2147483647 w 340"/>
              <a:gd name="T29" fmla="*/ 2147483647 h 138"/>
              <a:gd name="T30" fmla="*/ 2147483647 w 340"/>
              <a:gd name="T31" fmla="*/ 2147483647 h 138"/>
              <a:gd name="T32" fmla="*/ 2147483647 w 340"/>
              <a:gd name="T33" fmla="*/ 2147483647 h 138"/>
              <a:gd name="T34" fmla="*/ 2147483647 w 340"/>
              <a:gd name="T35" fmla="*/ 2147483647 h 138"/>
              <a:gd name="T36" fmla="*/ 2147483647 w 340"/>
              <a:gd name="T37" fmla="*/ 2147483647 h 138"/>
              <a:gd name="T38" fmla="*/ 2147483647 w 340"/>
              <a:gd name="T39" fmla="*/ 2147483647 h 138"/>
              <a:gd name="T40" fmla="*/ 2147483647 w 340"/>
              <a:gd name="T41" fmla="*/ 2147483647 h 138"/>
              <a:gd name="T42" fmla="*/ 2147483647 w 340"/>
              <a:gd name="T43" fmla="*/ 2147483647 h 138"/>
              <a:gd name="T44" fmla="*/ 2147483647 w 340"/>
              <a:gd name="T45" fmla="*/ 2147483647 h 138"/>
              <a:gd name="T46" fmla="*/ 2147483647 w 340"/>
              <a:gd name="T47" fmla="*/ 2147483647 h 138"/>
              <a:gd name="T48" fmla="*/ 2147483647 w 340"/>
              <a:gd name="T49" fmla="*/ 2147483647 h 138"/>
              <a:gd name="T50" fmla="*/ 2147483647 w 340"/>
              <a:gd name="T51" fmla="*/ 2147483647 h 138"/>
              <a:gd name="T52" fmla="*/ 2147483647 w 340"/>
              <a:gd name="T53" fmla="*/ 2147483647 h 138"/>
              <a:gd name="T54" fmla="*/ 2147483647 w 340"/>
              <a:gd name="T55" fmla="*/ 2147483647 h 138"/>
              <a:gd name="T56" fmla="*/ 2147483647 w 340"/>
              <a:gd name="T57" fmla="*/ 2147483647 h 138"/>
              <a:gd name="T58" fmla="*/ 2147483647 w 340"/>
              <a:gd name="T59" fmla="*/ 2147483647 h 138"/>
              <a:gd name="T60" fmla="*/ 2147483647 w 340"/>
              <a:gd name="T61" fmla="*/ 2147483647 h 138"/>
              <a:gd name="T62" fmla="*/ 2147483647 w 340"/>
              <a:gd name="T63" fmla="*/ 2147483647 h 138"/>
              <a:gd name="T64" fmla="*/ 2147483647 w 340"/>
              <a:gd name="T65" fmla="*/ 2147483647 h 138"/>
              <a:gd name="T66" fmla="*/ 2147483647 w 340"/>
              <a:gd name="T67" fmla="*/ 2147483647 h 138"/>
              <a:gd name="T68" fmla="*/ 2147483647 w 340"/>
              <a:gd name="T69" fmla="*/ 2147483647 h 138"/>
              <a:gd name="T70" fmla="*/ 2147483647 w 340"/>
              <a:gd name="T71" fmla="*/ 2147483647 h 138"/>
              <a:gd name="T72" fmla="*/ 2147483647 w 340"/>
              <a:gd name="T73" fmla="*/ 2147483647 h 138"/>
              <a:gd name="T74" fmla="*/ 2147483647 w 340"/>
              <a:gd name="T75" fmla="*/ 2147483647 h 138"/>
              <a:gd name="T76" fmla="*/ 2147483647 w 340"/>
              <a:gd name="T77" fmla="*/ 2147483647 h 138"/>
              <a:gd name="T78" fmla="*/ 2147483647 w 340"/>
              <a:gd name="T79" fmla="*/ 2147483647 h 138"/>
              <a:gd name="T80" fmla="*/ 2147483647 w 340"/>
              <a:gd name="T81" fmla="*/ 2147483647 h 138"/>
              <a:gd name="T82" fmla="*/ 2147483647 w 340"/>
              <a:gd name="T83" fmla="*/ 2147483647 h 138"/>
              <a:gd name="T84" fmla="*/ 2147483647 w 340"/>
              <a:gd name="T85" fmla="*/ 2147483647 h 138"/>
              <a:gd name="T86" fmla="*/ 2147483647 w 340"/>
              <a:gd name="T87" fmla="*/ 2147483647 h 138"/>
              <a:gd name="T88" fmla="*/ 2147483647 w 340"/>
              <a:gd name="T89" fmla="*/ 0 h 138"/>
              <a:gd name="T90" fmla="*/ 2147483647 w 340"/>
              <a:gd name="T91" fmla="*/ 2147483647 h 138"/>
              <a:gd name="T92" fmla="*/ 2147483647 w 340"/>
              <a:gd name="T93" fmla="*/ 2147483647 h 138"/>
              <a:gd name="T94" fmla="*/ 0 w 340"/>
              <a:gd name="T95" fmla="*/ 2147483647 h 1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0"/>
              <a:gd name="T145" fmla="*/ 0 h 138"/>
              <a:gd name="T146" fmla="*/ 340 w 340"/>
              <a:gd name="T147" fmla="*/ 138 h 1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0" h="138">
                <a:moveTo>
                  <a:pt x="0" y="54"/>
                </a:moveTo>
                <a:lnTo>
                  <a:pt x="0" y="127"/>
                </a:lnTo>
                <a:lnTo>
                  <a:pt x="157" y="100"/>
                </a:lnTo>
                <a:lnTo>
                  <a:pt x="186" y="93"/>
                </a:lnTo>
                <a:lnTo>
                  <a:pt x="196" y="93"/>
                </a:lnTo>
                <a:lnTo>
                  <a:pt x="208" y="116"/>
                </a:lnTo>
                <a:lnTo>
                  <a:pt x="227" y="116"/>
                </a:lnTo>
                <a:lnTo>
                  <a:pt x="235" y="136"/>
                </a:lnTo>
                <a:lnTo>
                  <a:pt x="248" y="137"/>
                </a:lnTo>
                <a:lnTo>
                  <a:pt x="251" y="123"/>
                </a:lnTo>
                <a:lnTo>
                  <a:pt x="260" y="118"/>
                </a:lnTo>
                <a:lnTo>
                  <a:pt x="263" y="106"/>
                </a:lnTo>
                <a:lnTo>
                  <a:pt x="268" y="105"/>
                </a:lnTo>
                <a:lnTo>
                  <a:pt x="276" y="123"/>
                </a:lnTo>
                <a:lnTo>
                  <a:pt x="292" y="119"/>
                </a:lnTo>
                <a:lnTo>
                  <a:pt x="294" y="111"/>
                </a:lnTo>
                <a:lnTo>
                  <a:pt x="316" y="105"/>
                </a:lnTo>
                <a:lnTo>
                  <a:pt x="327" y="101"/>
                </a:lnTo>
                <a:lnTo>
                  <a:pt x="339" y="107"/>
                </a:lnTo>
                <a:lnTo>
                  <a:pt x="334" y="88"/>
                </a:lnTo>
                <a:lnTo>
                  <a:pt x="317" y="66"/>
                </a:lnTo>
                <a:lnTo>
                  <a:pt x="307" y="62"/>
                </a:lnTo>
                <a:lnTo>
                  <a:pt x="296" y="62"/>
                </a:lnTo>
                <a:lnTo>
                  <a:pt x="299" y="69"/>
                </a:lnTo>
                <a:lnTo>
                  <a:pt x="306" y="69"/>
                </a:lnTo>
                <a:lnTo>
                  <a:pt x="314" y="69"/>
                </a:lnTo>
                <a:lnTo>
                  <a:pt x="321" y="75"/>
                </a:lnTo>
                <a:lnTo>
                  <a:pt x="323" y="84"/>
                </a:lnTo>
                <a:lnTo>
                  <a:pt x="320" y="92"/>
                </a:lnTo>
                <a:lnTo>
                  <a:pt x="294" y="101"/>
                </a:lnTo>
                <a:lnTo>
                  <a:pt x="279" y="96"/>
                </a:lnTo>
                <a:lnTo>
                  <a:pt x="272" y="84"/>
                </a:lnTo>
                <a:lnTo>
                  <a:pt x="260" y="82"/>
                </a:lnTo>
                <a:lnTo>
                  <a:pt x="263" y="75"/>
                </a:lnTo>
                <a:lnTo>
                  <a:pt x="250" y="62"/>
                </a:lnTo>
                <a:lnTo>
                  <a:pt x="228" y="54"/>
                </a:lnTo>
                <a:lnTo>
                  <a:pt x="228" y="62"/>
                </a:lnTo>
                <a:lnTo>
                  <a:pt x="218" y="59"/>
                </a:lnTo>
                <a:lnTo>
                  <a:pt x="215" y="51"/>
                </a:lnTo>
                <a:lnTo>
                  <a:pt x="217" y="44"/>
                </a:lnTo>
                <a:lnTo>
                  <a:pt x="228" y="35"/>
                </a:lnTo>
                <a:lnTo>
                  <a:pt x="225" y="30"/>
                </a:lnTo>
                <a:lnTo>
                  <a:pt x="239" y="21"/>
                </a:lnTo>
                <a:lnTo>
                  <a:pt x="225" y="13"/>
                </a:lnTo>
                <a:lnTo>
                  <a:pt x="217" y="0"/>
                </a:lnTo>
                <a:lnTo>
                  <a:pt x="186" y="19"/>
                </a:lnTo>
                <a:lnTo>
                  <a:pt x="71" y="41"/>
                </a:lnTo>
                <a:lnTo>
                  <a:pt x="0" y="5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 noChangeAspect="1"/>
          </p:cNvSpPr>
          <p:nvPr/>
        </p:nvSpPr>
        <p:spPr bwMode="auto">
          <a:xfrm>
            <a:off x="4356101" y="1441451"/>
            <a:ext cx="1058863" cy="942975"/>
          </a:xfrm>
          <a:custGeom>
            <a:avLst/>
            <a:gdLst>
              <a:gd name="T0" fmla="*/ 0 w 667"/>
              <a:gd name="T1" fmla="*/ 2147483647 h 594"/>
              <a:gd name="T2" fmla="*/ 2147483647 w 667"/>
              <a:gd name="T3" fmla="*/ 2147483647 h 594"/>
              <a:gd name="T4" fmla="*/ 2147483647 w 667"/>
              <a:gd name="T5" fmla="*/ 2147483647 h 594"/>
              <a:gd name="T6" fmla="*/ 2147483647 w 667"/>
              <a:gd name="T7" fmla="*/ 2147483647 h 594"/>
              <a:gd name="T8" fmla="*/ 2147483647 w 667"/>
              <a:gd name="T9" fmla="*/ 2147483647 h 594"/>
              <a:gd name="T10" fmla="*/ 2147483647 w 667"/>
              <a:gd name="T11" fmla="*/ 2147483647 h 594"/>
              <a:gd name="T12" fmla="*/ 2147483647 w 667"/>
              <a:gd name="T13" fmla="*/ 2147483647 h 594"/>
              <a:gd name="T14" fmla="*/ 2147483647 w 667"/>
              <a:gd name="T15" fmla="*/ 2147483647 h 594"/>
              <a:gd name="T16" fmla="*/ 2147483647 w 667"/>
              <a:gd name="T17" fmla="*/ 2147483647 h 594"/>
              <a:gd name="T18" fmla="*/ 2147483647 w 667"/>
              <a:gd name="T19" fmla="*/ 2147483647 h 594"/>
              <a:gd name="T20" fmla="*/ 2147483647 w 667"/>
              <a:gd name="T21" fmla="*/ 2147483647 h 594"/>
              <a:gd name="T22" fmla="*/ 2147483647 w 667"/>
              <a:gd name="T23" fmla="*/ 2147483647 h 594"/>
              <a:gd name="T24" fmla="*/ 2147483647 w 667"/>
              <a:gd name="T25" fmla="*/ 2147483647 h 594"/>
              <a:gd name="T26" fmla="*/ 2147483647 w 667"/>
              <a:gd name="T27" fmla="*/ 2147483647 h 594"/>
              <a:gd name="T28" fmla="*/ 2147483647 w 667"/>
              <a:gd name="T29" fmla="*/ 2147483647 h 594"/>
              <a:gd name="T30" fmla="*/ 2147483647 w 667"/>
              <a:gd name="T31" fmla="*/ 2147483647 h 594"/>
              <a:gd name="T32" fmla="*/ 2147483647 w 667"/>
              <a:gd name="T33" fmla="*/ 2147483647 h 594"/>
              <a:gd name="T34" fmla="*/ 2147483647 w 667"/>
              <a:gd name="T35" fmla="*/ 2147483647 h 594"/>
              <a:gd name="T36" fmla="*/ 2147483647 w 667"/>
              <a:gd name="T37" fmla="*/ 2147483647 h 594"/>
              <a:gd name="T38" fmla="*/ 2147483647 w 667"/>
              <a:gd name="T39" fmla="*/ 2147483647 h 594"/>
              <a:gd name="T40" fmla="*/ 2147483647 w 667"/>
              <a:gd name="T41" fmla="*/ 2147483647 h 594"/>
              <a:gd name="T42" fmla="*/ 2147483647 w 667"/>
              <a:gd name="T43" fmla="*/ 2147483647 h 594"/>
              <a:gd name="T44" fmla="*/ 2147483647 w 667"/>
              <a:gd name="T45" fmla="*/ 2147483647 h 594"/>
              <a:gd name="T46" fmla="*/ 2147483647 w 667"/>
              <a:gd name="T47" fmla="*/ 2147483647 h 594"/>
              <a:gd name="T48" fmla="*/ 2147483647 w 667"/>
              <a:gd name="T49" fmla="*/ 2147483647 h 594"/>
              <a:gd name="T50" fmla="*/ 2147483647 w 667"/>
              <a:gd name="T51" fmla="*/ 2147483647 h 594"/>
              <a:gd name="T52" fmla="*/ 2147483647 w 667"/>
              <a:gd name="T53" fmla="*/ 2147483647 h 594"/>
              <a:gd name="T54" fmla="*/ 2147483647 w 667"/>
              <a:gd name="T55" fmla="*/ 2147483647 h 594"/>
              <a:gd name="T56" fmla="*/ 2147483647 w 667"/>
              <a:gd name="T57" fmla="*/ 2147483647 h 594"/>
              <a:gd name="T58" fmla="*/ 2147483647 w 667"/>
              <a:gd name="T59" fmla="*/ 2147483647 h 594"/>
              <a:gd name="T60" fmla="*/ 2147483647 w 667"/>
              <a:gd name="T61" fmla="*/ 2147483647 h 594"/>
              <a:gd name="T62" fmla="*/ 2147483647 w 667"/>
              <a:gd name="T63" fmla="*/ 2147483647 h 594"/>
              <a:gd name="T64" fmla="*/ 2147483647 w 667"/>
              <a:gd name="T65" fmla="*/ 2147483647 h 594"/>
              <a:gd name="T66" fmla="*/ 2147483647 w 667"/>
              <a:gd name="T67" fmla="*/ 2147483647 h 594"/>
              <a:gd name="T68" fmla="*/ 2147483647 w 667"/>
              <a:gd name="T69" fmla="*/ 2147483647 h 594"/>
              <a:gd name="T70" fmla="*/ 2147483647 w 667"/>
              <a:gd name="T71" fmla="*/ 2147483647 h 594"/>
              <a:gd name="T72" fmla="*/ 2147483647 w 667"/>
              <a:gd name="T73" fmla="*/ 2147483647 h 594"/>
              <a:gd name="T74" fmla="*/ 2147483647 w 667"/>
              <a:gd name="T75" fmla="*/ 2147483647 h 594"/>
              <a:gd name="T76" fmla="*/ 2147483647 w 667"/>
              <a:gd name="T77" fmla="*/ 2147483647 h 594"/>
              <a:gd name="T78" fmla="*/ 2147483647 w 667"/>
              <a:gd name="T79" fmla="*/ 2147483647 h 594"/>
              <a:gd name="T80" fmla="*/ 2147483647 w 667"/>
              <a:gd name="T81" fmla="*/ 2147483647 h 594"/>
              <a:gd name="T82" fmla="*/ 2147483647 w 667"/>
              <a:gd name="T83" fmla="*/ 2147483647 h 594"/>
              <a:gd name="T84" fmla="*/ 2147483647 w 667"/>
              <a:gd name="T85" fmla="*/ 2147483647 h 594"/>
              <a:gd name="T86" fmla="*/ 2147483647 w 667"/>
              <a:gd name="T87" fmla="*/ 2147483647 h 594"/>
              <a:gd name="T88" fmla="*/ 2147483647 w 667"/>
              <a:gd name="T89" fmla="*/ 2147483647 h 594"/>
              <a:gd name="T90" fmla="*/ 2147483647 w 667"/>
              <a:gd name="T91" fmla="*/ 0 h 594"/>
              <a:gd name="T92" fmla="*/ 2147483647 w 667"/>
              <a:gd name="T93" fmla="*/ 2147483647 h 594"/>
              <a:gd name="T94" fmla="*/ 0 w 667"/>
              <a:gd name="T95" fmla="*/ 2147483647 h 5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7"/>
              <a:gd name="T145" fmla="*/ 0 h 594"/>
              <a:gd name="T146" fmla="*/ 667 w 667"/>
              <a:gd name="T147" fmla="*/ 594 h 5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7" h="594">
                <a:moveTo>
                  <a:pt x="0" y="36"/>
                </a:moveTo>
                <a:lnTo>
                  <a:pt x="2" y="120"/>
                </a:lnTo>
                <a:lnTo>
                  <a:pt x="29" y="187"/>
                </a:lnTo>
                <a:lnTo>
                  <a:pt x="33" y="275"/>
                </a:lnTo>
                <a:lnTo>
                  <a:pt x="52" y="344"/>
                </a:lnTo>
                <a:lnTo>
                  <a:pt x="28" y="379"/>
                </a:lnTo>
                <a:lnTo>
                  <a:pt x="58" y="406"/>
                </a:lnTo>
                <a:lnTo>
                  <a:pt x="58" y="593"/>
                </a:lnTo>
                <a:lnTo>
                  <a:pt x="540" y="585"/>
                </a:lnTo>
                <a:lnTo>
                  <a:pt x="531" y="547"/>
                </a:lnTo>
                <a:lnTo>
                  <a:pt x="517" y="536"/>
                </a:lnTo>
                <a:lnTo>
                  <a:pt x="481" y="516"/>
                </a:lnTo>
                <a:lnTo>
                  <a:pt x="455" y="492"/>
                </a:lnTo>
                <a:lnTo>
                  <a:pt x="389" y="460"/>
                </a:lnTo>
                <a:lnTo>
                  <a:pt x="393" y="406"/>
                </a:lnTo>
                <a:lnTo>
                  <a:pt x="377" y="371"/>
                </a:lnTo>
                <a:lnTo>
                  <a:pt x="431" y="318"/>
                </a:lnTo>
                <a:lnTo>
                  <a:pt x="427" y="269"/>
                </a:lnTo>
                <a:lnTo>
                  <a:pt x="440" y="260"/>
                </a:lnTo>
                <a:lnTo>
                  <a:pt x="502" y="219"/>
                </a:lnTo>
                <a:lnTo>
                  <a:pt x="537" y="187"/>
                </a:lnTo>
                <a:lnTo>
                  <a:pt x="579" y="158"/>
                </a:lnTo>
                <a:lnTo>
                  <a:pt x="666" y="125"/>
                </a:lnTo>
                <a:lnTo>
                  <a:pt x="633" y="125"/>
                </a:lnTo>
                <a:lnTo>
                  <a:pt x="605" y="114"/>
                </a:lnTo>
                <a:lnTo>
                  <a:pt x="557" y="119"/>
                </a:lnTo>
                <a:lnTo>
                  <a:pt x="545" y="103"/>
                </a:lnTo>
                <a:lnTo>
                  <a:pt x="529" y="110"/>
                </a:lnTo>
                <a:lnTo>
                  <a:pt x="497" y="125"/>
                </a:lnTo>
                <a:lnTo>
                  <a:pt x="476" y="120"/>
                </a:lnTo>
                <a:lnTo>
                  <a:pt x="463" y="113"/>
                </a:lnTo>
                <a:lnTo>
                  <a:pt x="447" y="107"/>
                </a:lnTo>
                <a:lnTo>
                  <a:pt x="440" y="98"/>
                </a:lnTo>
                <a:lnTo>
                  <a:pt x="422" y="100"/>
                </a:lnTo>
                <a:lnTo>
                  <a:pt x="422" y="109"/>
                </a:lnTo>
                <a:lnTo>
                  <a:pt x="416" y="110"/>
                </a:lnTo>
                <a:lnTo>
                  <a:pt x="403" y="89"/>
                </a:lnTo>
                <a:lnTo>
                  <a:pt x="387" y="89"/>
                </a:lnTo>
                <a:lnTo>
                  <a:pt x="393" y="78"/>
                </a:lnTo>
                <a:lnTo>
                  <a:pt x="354" y="74"/>
                </a:lnTo>
                <a:lnTo>
                  <a:pt x="339" y="71"/>
                </a:lnTo>
                <a:lnTo>
                  <a:pt x="292" y="86"/>
                </a:lnTo>
                <a:lnTo>
                  <a:pt x="287" y="74"/>
                </a:lnTo>
                <a:lnTo>
                  <a:pt x="216" y="63"/>
                </a:lnTo>
                <a:lnTo>
                  <a:pt x="204" y="4"/>
                </a:lnTo>
                <a:lnTo>
                  <a:pt x="176" y="0"/>
                </a:lnTo>
                <a:lnTo>
                  <a:pt x="176" y="36"/>
                </a:lnTo>
                <a:lnTo>
                  <a:pt x="0" y="36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 noChangeAspect="1"/>
          </p:cNvSpPr>
          <p:nvPr/>
        </p:nvSpPr>
        <p:spPr bwMode="auto">
          <a:xfrm>
            <a:off x="5254626" y="3716338"/>
            <a:ext cx="574675" cy="785812"/>
          </a:xfrm>
          <a:custGeom>
            <a:avLst/>
            <a:gdLst>
              <a:gd name="T0" fmla="*/ 0 w 362"/>
              <a:gd name="T1" fmla="*/ 2147483647 h 495"/>
              <a:gd name="T2" fmla="*/ 2147483647 w 362"/>
              <a:gd name="T3" fmla="*/ 2147483647 h 495"/>
              <a:gd name="T4" fmla="*/ 2147483647 w 362"/>
              <a:gd name="T5" fmla="*/ 2147483647 h 495"/>
              <a:gd name="T6" fmla="*/ 2147483647 w 362"/>
              <a:gd name="T7" fmla="*/ 2147483647 h 495"/>
              <a:gd name="T8" fmla="*/ 2147483647 w 362"/>
              <a:gd name="T9" fmla="*/ 2147483647 h 495"/>
              <a:gd name="T10" fmla="*/ 2147483647 w 362"/>
              <a:gd name="T11" fmla="*/ 2147483647 h 495"/>
              <a:gd name="T12" fmla="*/ 2147483647 w 362"/>
              <a:gd name="T13" fmla="*/ 2147483647 h 495"/>
              <a:gd name="T14" fmla="*/ 2147483647 w 362"/>
              <a:gd name="T15" fmla="*/ 2147483647 h 495"/>
              <a:gd name="T16" fmla="*/ 2147483647 w 362"/>
              <a:gd name="T17" fmla="*/ 2147483647 h 495"/>
              <a:gd name="T18" fmla="*/ 2147483647 w 362"/>
              <a:gd name="T19" fmla="*/ 2147483647 h 495"/>
              <a:gd name="T20" fmla="*/ 2147483647 w 362"/>
              <a:gd name="T21" fmla="*/ 2147483647 h 495"/>
              <a:gd name="T22" fmla="*/ 2147483647 w 362"/>
              <a:gd name="T23" fmla="*/ 2147483647 h 495"/>
              <a:gd name="T24" fmla="*/ 2147483647 w 362"/>
              <a:gd name="T25" fmla="*/ 0 h 495"/>
              <a:gd name="T26" fmla="*/ 2147483647 w 362"/>
              <a:gd name="T27" fmla="*/ 2147483647 h 495"/>
              <a:gd name="T28" fmla="*/ 2147483647 w 362"/>
              <a:gd name="T29" fmla="*/ 2147483647 h 495"/>
              <a:gd name="T30" fmla="*/ 2147483647 w 362"/>
              <a:gd name="T31" fmla="*/ 2147483647 h 495"/>
              <a:gd name="T32" fmla="*/ 2147483647 w 362"/>
              <a:gd name="T33" fmla="*/ 2147483647 h 495"/>
              <a:gd name="T34" fmla="*/ 2147483647 w 362"/>
              <a:gd name="T35" fmla="*/ 2147483647 h 495"/>
              <a:gd name="T36" fmla="*/ 2147483647 w 362"/>
              <a:gd name="T37" fmla="*/ 2147483647 h 495"/>
              <a:gd name="T38" fmla="*/ 2147483647 w 362"/>
              <a:gd name="T39" fmla="*/ 2147483647 h 495"/>
              <a:gd name="T40" fmla="*/ 2147483647 w 362"/>
              <a:gd name="T41" fmla="*/ 2147483647 h 495"/>
              <a:gd name="T42" fmla="*/ 2147483647 w 362"/>
              <a:gd name="T43" fmla="*/ 2147483647 h 495"/>
              <a:gd name="T44" fmla="*/ 2147483647 w 362"/>
              <a:gd name="T45" fmla="*/ 2147483647 h 495"/>
              <a:gd name="T46" fmla="*/ 2147483647 w 362"/>
              <a:gd name="T47" fmla="*/ 2147483647 h 495"/>
              <a:gd name="T48" fmla="*/ 2147483647 w 362"/>
              <a:gd name="T49" fmla="*/ 2147483647 h 495"/>
              <a:gd name="T50" fmla="*/ 2147483647 w 362"/>
              <a:gd name="T51" fmla="*/ 2147483647 h 495"/>
              <a:gd name="T52" fmla="*/ 2147483647 w 362"/>
              <a:gd name="T53" fmla="*/ 2147483647 h 495"/>
              <a:gd name="T54" fmla="*/ 2147483647 w 362"/>
              <a:gd name="T55" fmla="*/ 2147483647 h 495"/>
              <a:gd name="T56" fmla="*/ 0 w 362"/>
              <a:gd name="T57" fmla="*/ 2147483647 h 4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2"/>
              <a:gd name="T88" fmla="*/ 0 h 495"/>
              <a:gd name="T89" fmla="*/ 362 w 362"/>
              <a:gd name="T90" fmla="*/ 495 h 4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2" h="495">
                <a:moveTo>
                  <a:pt x="0" y="418"/>
                </a:moveTo>
                <a:lnTo>
                  <a:pt x="4" y="400"/>
                </a:lnTo>
                <a:lnTo>
                  <a:pt x="25" y="345"/>
                </a:lnTo>
                <a:lnTo>
                  <a:pt x="62" y="305"/>
                </a:lnTo>
                <a:lnTo>
                  <a:pt x="49" y="295"/>
                </a:lnTo>
                <a:lnTo>
                  <a:pt x="53" y="260"/>
                </a:lnTo>
                <a:lnTo>
                  <a:pt x="37" y="217"/>
                </a:lnTo>
                <a:lnTo>
                  <a:pt x="29" y="162"/>
                </a:lnTo>
                <a:lnTo>
                  <a:pt x="55" y="102"/>
                </a:lnTo>
                <a:lnTo>
                  <a:pt x="95" y="60"/>
                </a:lnTo>
                <a:lnTo>
                  <a:pt x="92" y="49"/>
                </a:lnTo>
                <a:lnTo>
                  <a:pt x="123" y="10"/>
                </a:lnTo>
                <a:lnTo>
                  <a:pt x="337" y="0"/>
                </a:lnTo>
                <a:lnTo>
                  <a:pt x="346" y="9"/>
                </a:lnTo>
                <a:lnTo>
                  <a:pt x="337" y="317"/>
                </a:lnTo>
                <a:lnTo>
                  <a:pt x="361" y="464"/>
                </a:lnTo>
                <a:lnTo>
                  <a:pt x="350" y="472"/>
                </a:lnTo>
                <a:lnTo>
                  <a:pt x="338" y="464"/>
                </a:lnTo>
                <a:lnTo>
                  <a:pt x="322" y="472"/>
                </a:lnTo>
                <a:lnTo>
                  <a:pt x="307" y="462"/>
                </a:lnTo>
                <a:lnTo>
                  <a:pt x="305" y="466"/>
                </a:lnTo>
                <a:lnTo>
                  <a:pt x="288" y="470"/>
                </a:lnTo>
                <a:lnTo>
                  <a:pt x="267" y="478"/>
                </a:lnTo>
                <a:lnTo>
                  <a:pt x="257" y="472"/>
                </a:lnTo>
                <a:lnTo>
                  <a:pt x="247" y="489"/>
                </a:lnTo>
                <a:lnTo>
                  <a:pt x="236" y="494"/>
                </a:lnTo>
                <a:lnTo>
                  <a:pt x="199" y="446"/>
                </a:lnTo>
                <a:lnTo>
                  <a:pt x="206" y="412"/>
                </a:lnTo>
                <a:lnTo>
                  <a:pt x="0" y="418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 noChangeAspect="1"/>
          </p:cNvSpPr>
          <p:nvPr/>
        </p:nvSpPr>
        <p:spPr bwMode="auto">
          <a:xfrm>
            <a:off x="4546601" y="2838450"/>
            <a:ext cx="1069975" cy="736600"/>
          </a:xfrm>
          <a:custGeom>
            <a:avLst/>
            <a:gdLst>
              <a:gd name="T0" fmla="*/ 0 w 674"/>
              <a:gd name="T1" fmla="*/ 2147483647 h 464"/>
              <a:gd name="T2" fmla="*/ 2147483647 w 674"/>
              <a:gd name="T3" fmla="*/ 2147483647 h 464"/>
              <a:gd name="T4" fmla="*/ 2147483647 w 674"/>
              <a:gd name="T5" fmla="*/ 2147483647 h 464"/>
              <a:gd name="T6" fmla="*/ 2147483647 w 674"/>
              <a:gd name="T7" fmla="*/ 2147483647 h 464"/>
              <a:gd name="T8" fmla="*/ 2147483647 w 674"/>
              <a:gd name="T9" fmla="*/ 2147483647 h 464"/>
              <a:gd name="T10" fmla="*/ 2147483647 w 674"/>
              <a:gd name="T11" fmla="*/ 2147483647 h 464"/>
              <a:gd name="T12" fmla="*/ 2147483647 w 674"/>
              <a:gd name="T13" fmla="*/ 2147483647 h 464"/>
              <a:gd name="T14" fmla="*/ 2147483647 w 674"/>
              <a:gd name="T15" fmla="*/ 2147483647 h 464"/>
              <a:gd name="T16" fmla="*/ 2147483647 w 674"/>
              <a:gd name="T17" fmla="*/ 2147483647 h 464"/>
              <a:gd name="T18" fmla="*/ 2147483647 w 674"/>
              <a:gd name="T19" fmla="*/ 2147483647 h 464"/>
              <a:gd name="T20" fmla="*/ 2147483647 w 674"/>
              <a:gd name="T21" fmla="*/ 2147483647 h 464"/>
              <a:gd name="T22" fmla="*/ 2147483647 w 674"/>
              <a:gd name="T23" fmla="*/ 2147483647 h 464"/>
              <a:gd name="T24" fmla="*/ 2147483647 w 674"/>
              <a:gd name="T25" fmla="*/ 2147483647 h 464"/>
              <a:gd name="T26" fmla="*/ 2147483647 w 674"/>
              <a:gd name="T27" fmla="*/ 2147483647 h 464"/>
              <a:gd name="T28" fmla="*/ 2147483647 w 674"/>
              <a:gd name="T29" fmla="*/ 2147483647 h 464"/>
              <a:gd name="T30" fmla="*/ 2147483647 w 674"/>
              <a:gd name="T31" fmla="*/ 2147483647 h 464"/>
              <a:gd name="T32" fmla="*/ 2147483647 w 674"/>
              <a:gd name="T33" fmla="*/ 2147483647 h 464"/>
              <a:gd name="T34" fmla="*/ 2147483647 w 674"/>
              <a:gd name="T35" fmla="*/ 2147483647 h 464"/>
              <a:gd name="T36" fmla="*/ 2147483647 w 674"/>
              <a:gd name="T37" fmla="*/ 2147483647 h 464"/>
              <a:gd name="T38" fmla="*/ 2147483647 w 674"/>
              <a:gd name="T39" fmla="*/ 2147483647 h 464"/>
              <a:gd name="T40" fmla="*/ 2147483647 w 674"/>
              <a:gd name="T41" fmla="*/ 2147483647 h 464"/>
              <a:gd name="T42" fmla="*/ 2147483647 w 674"/>
              <a:gd name="T43" fmla="*/ 2147483647 h 464"/>
              <a:gd name="T44" fmla="*/ 2147483647 w 674"/>
              <a:gd name="T45" fmla="*/ 2147483647 h 464"/>
              <a:gd name="T46" fmla="*/ 2147483647 w 674"/>
              <a:gd name="T47" fmla="*/ 2147483647 h 464"/>
              <a:gd name="T48" fmla="*/ 2147483647 w 674"/>
              <a:gd name="T49" fmla="*/ 2147483647 h 464"/>
              <a:gd name="T50" fmla="*/ 2147483647 w 674"/>
              <a:gd name="T51" fmla="*/ 2147483647 h 464"/>
              <a:gd name="T52" fmla="*/ 2147483647 w 674"/>
              <a:gd name="T53" fmla="*/ 2147483647 h 464"/>
              <a:gd name="T54" fmla="*/ 2147483647 w 674"/>
              <a:gd name="T55" fmla="*/ 2147483647 h 464"/>
              <a:gd name="T56" fmla="*/ 2147483647 w 674"/>
              <a:gd name="T57" fmla="*/ 2147483647 h 464"/>
              <a:gd name="T58" fmla="*/ 2147483647 w 674"/>
              <a:gd name="T59" fmla="*/ 2147483647 h 464"/>
              <a:gd name="T60" fmla="*/ 2147483647 w 674"/>
              <a:gd name="T61" fmla="*/ 2147483647 h 464"/>
              <a:gd name="T62" fmla="*/ 2147483647 w 674"/>
              <a:gd name="T63" fmla="*/ 2147483647 h 464"/>
              <a:gd name="T64" fmla="*/ 2147483647 w 674"/>
              <a:gd name="T65" fmla="*/ 2147483647 h 464"/>
              <a:gd name="T66" fmla="*/ 2147483647 w 674"/>
              <a:gd name="T67" fmla="*/ 2147483647 h 464"/>
              <a:gd name="T68" fmla="*/ 2147483647 w 674"/>
              <a:gd name="T69" fmla="*/ 2147483647 h 464"/>
              <a:gd name="T70" fmla="*/ 2147483647 w 674"/>
              <a:gd name="T71" fmla="*/ 2147483647 h 464"/>
              <a:gd name="T72" fmla="*/ 2147483647 w 674"/>
              <a:gd name="T73" fmla="*/ 2147483647 h 464"/>
              <a:gd name="T74" fmla="*/ 2147483647 w 674"/>
              <a:gd name="T75" fmla="*/ 0 h 464"/>
              <a:gd name="T76" fmla="*/ 0 w 674"/>
              <a:gd name="T77" fmla="*/ 2147483647 h 4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4"/>
              <a:gd name="T118" fmla="*/ 0 h 464"/>
              <a:gd name="T119" fmla="*/ 674 w 674"/>
              <a:gd name="T120" fmla="*/ 464 h 4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4" h="464">
                <a:moveTo>
                  <a:pt x="0" y="5"/>
                </a:moveTo>
                <a:lnTo>
                  <a:pt x="39" y="64"/>
                </a:lnTo>
                <a:lnTo>
                  <a:pt x="60" y="79"/>
                </a:lnTo>
                <a:lnTo>
                  <a:pt x="73" y="75"/>
                </a:lnTo>
                <a:lnTo>
                  <a:pt x="84" y="84"/>
                </a:lnTo>
                <a:lnTo>
                  <a:pt x="88" y="93"/>
                </a:lnTo>
                <a:lnTo>
                  <a:pt x="76" y="93"/>
                </a:lnTo>
                <a:lnTo>
                  <a:pt x="60" y="114"/>
                </a:lnTo>
                <a:lnTo>
                  <a:pt x="91" y="146"/>
                </a:lnTo>
                <a:lnTo>
                  <a:pt x="114" y="153"/>
                </a:lnTo>
                <a:lnTo>
                  <a:pt x="110" y="369"/>
                </a:lnTo>
                <a:lnTo>
                  <a:pt x="114" y="421"/>
                </a:lnTo>
                <a:lnTo>
                  <a:pt x="562" y="409"/>
                </a:lnTo>
                <a:lnTo>
                  <a:pt x="569" y="441"/>
                </a:lnTo>
                <a:lnTo>
                  <a:pt x="549" y="463"/>
                </a:lnTo>
                <a:lnTo>
                  <a:pt x="616" y="460"/>
                </a:lnTo>
                <a:lnTo>
                  <a:pt x="626" y="441"/>
                </a:lnTo>
                <a:lnTo>
                  <a:pt x="630" y="421"/>
                </a:lnTo>
                <a:lnTo>
                  <a:pt x="644" y="406"/>
                </a:lnTo>
                <a:lnTo>
                  <a:pt x="652" y="394"/>
                </a:lnTo>
                <a:lnTo>
                  <a:pt x="667" y="391"/>
                </a:lnTo>
                <a:lnTo>
                  <a:pt x="673" y="360"/>
                </a:lnTo>
                <a:lnTo>
                  <a:pt x="664" y="356"/>
                </a:lnTo>
                <a:lnTo>
                  <a:pt x="647" y="356"/>
                </a:lnTo>
                <a:lnTo>
                  <a:pt x="634" y="331"/>
                </a:lnTo>
                <a:lnTo>
                  <a:pt x="624" y="299"/>
                </a:lnTo>
                <a:lnTo>
                  <a:pt x="606" y="276"/>
                </a:lnTo>
                <a:lnTo>
                  <a:pt x="578" y="268"/>
                </a:lnTo>
                <a:lnTo>
                  <a:pt x="548" y="247"/>
                </a:lnTo>
                <a:lnTo>
                  <a:pt x="537" y="218"/>
                </a:lnTo>
                <a:lnTo>
                  <a:pt x="555" y="174"/>
                </a:lnTo>
                <a:lnTo>
                  <a:pt x="538" y="165"/>
                </a:lnTo>
                <a:lnTo>
                  <a:pt x="497" y="166"/>
                </a:lnTo>
                <a:lnTo>
                  <a:pt x="493" y="138"/>
                </a:lnTo>
                <a:lnTo>
                  <a:pt x="426" y="85"/>
                </a:lnTo>
                <a:lnTo>
                  <a:pt x="412" y="40"/>
                </a:lnTo>
                <a:lnTo>
                  <a:pt x="419" y="24"/>
                </a:lnTo>
                <a:lnTo>
                  <a:pt x="389" y="0"/>
                </a:lnTo>
                <a:lnTo>
                  <a:pt x="0" y="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 noChangeAspect="1"/>
          </p:cNvSpPr>
          <p:nvPr/>
        </p:nvSpPr>
        <p:spPr bwMode="auto">
          <a:xfrm>
            <a:off x="7948613" y="1738314"/>
            <a:ext cx="260350" cy="441325"/>
          </a:xfrm>
          <a:custGeom>
            <a:avLst/>
            <a:gdLst>
              <a:gd name="T0" fmla="*/ 0 w 164"/>
              <a:gd name="T1" fmla="*/ 2147483647 h 278"/>
              <a:gd name="T2" fmla="*/ 2147483647 w 164"/>
              <a:gd name="T3" fmla="*/ 2147483647 h 278"/>
              <a:gd name="T4" fmla="*/ 2147483647 w 164"/>
              <a:gd name="T5" fmla="*/ 2147483647 h 278"/>
              <a:gd name="T6" fmla="*/ 2147483647 w 164"/>
              <a:gd name="T7" fmla="*/ 2147483647 h 278"/>
              <a:gd name="T8" fmla="*/ 2147483647 w 164"/>
              <a:gd name="T9" fmla="*/ 2147483647 h 278"/>
              <a:gd name="T10" fmla="*/ 2147483647 w 164"/>
              <a:gd name="T11" fmla="*/ 0 h 278"/>
              <a:gd name="T12" fmla="*/ 2147483647 w 164"/>
              <a:gd name="T13" fmla="*/ 2147483647 h 278"/>
              <a:gd name="T14" fmla="*/ 2147483647 w 164"/>
              <a:gd name="T15" fmla="*/ 2147483647 h 278"/>
              <a:gd name="T16" fmla="*/ 2147483647 w 164"/>
              <a:gd name="T17" fmla="*/ 2147483647 h 278"/>
              <a:gd name="T18" fmla="*/ 2147483647 w 164"/>
              <a:gd name="T19" fmla="*/ 2147483647 h 278"/>
              <a:gd name="T20" fmla="*/ 2147483647 w 164"/>
              <a:gd name="T21" fmla="*/ 2147483647 h 278"/>
              <a:gd name="T22" fmla="*/ 2147483647 w 164"/>
              <a:gd name="T23" fmla="*/ 2147483647 h 278"/>
              <a:gd name="T24" fmla="*/ 0 w 164"/>
              <a:gd name="T25" fmla="*/ 2147483647 h 2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"/>
              <a:gd name="T40" fmla="*/ 0 h 278"/>
              <a:gd name="T41" fmla="*/ 164 w 164"/>
              <a:gd name="T42" fmla="*/ 278 h 2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" h="278">
                <a:moveTo>
                  <a:pt x="0" y="189"/>
                </a:moveTo>
                <a:lnTo>
                  <a:pt x="8" y="128"/>
                </a:lnTo>
                <a:lnTo>
                  <a:pt x="27" y="101"/>
                </a:lnTo>
                <a:lnTo>
                  <a:pt x="29" y="35"/>
                </a:lnTo>
                <a:lnTo>
                  <a:pt x="27" y="13"/>
                </a:lnTo>
                <a:lnTo>
                  <a:pt x="55" y="0"/>
                </a:lnTo>
                <a:lnTo>
                  <a:pt x="127" y="175"/>
                </a:lnTo>
                <a:lnTo>
                  <a:pt x="158" y="209"/>
                </a:lnTo>
                <a:lnTo>
                  <a:pt x="163" y="219"/>
                </a:lnTo>
                <a:lnTo>
                  <a:pt x="157" y="236"/>
                </a:lnTo>
                <a:lnTo>
                  <a:pt x="127" y="255"/>
                </a:lnTo>
                <a:lnTo>
                  <a:pt x="12" y="277"/>
                </a:lnTo>
                <a:lnTo>
                  <a:pt x="0" y="18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 noChangeAspect="1"/>
          </p:cNvSpPr>
          <p:nvPr/>
        </p:nvSpPr>
        <p:spPr bwMode="auto">
          <a:xfrm>
            <a:off x="7659688" y="2452690"/>
            <a:ext cx="215900" cy="390525"/>
          </a:xfrm>
          <a:custGeom>
            <a:avLst/>
            <a:gdLst>
              <a:gd name="T0" fmla="*/ 0 w 136"/>
              <a:gd name="T1" fmla="*/ 2147483647 h 246"/>
              <a:gd name="T2" fmla="*/ 2147483647 w 136"/>
              <a:gd name="T3" fmla="*/ 2147483647 h 246"/>
              <a:gd name="T4" fmla="*/ 2147483647 w 136"/>
              <a:gd name="T5" fmla="*/ 2147483647 h 246"/>
              <a:gd name="T6" fmla="*/ 2147483647 w 136"/>
              <a:gd name="T7" fmla="*/ 2147483647 h 246"/>
              <a:gd name="T8" fmla="*/ 2147483647 w 136"/>
              <a:gd name="T9" fmla="*/ 2147483647 h 246"/>
              <a:gd name="T10" fmla="*/ 2147483647 w 136"/>
              <a:gd name="T11" fmla="*/ 2147483647 h 246"/>
              <a:gd name="T12" fmla="*/ 2147483647 w 136"/>
              <a:gd name="T13" fmla="*/ 2147483647 h 246"/>
              <a:gd name="T14" fmla="*/ 2147483647 w 136"/>
              <a:gd name="T15" fmla="*/ 0 h 246"/>
              <a:gd name="T16" fmla="*/ 2147483647 w 136"/>
              <a:gd name="T17" fmla="*/ 2147483647 h 246"/>
              <a:gd name="T18" fmla="*/ 2147483647 w 136"/>
              <a:gd name="T19" fmla="*/ 2147483647 h 246"/>
              <a:gd name="T20" fmla="*/ 2147483647 w 136"/>
              <a:gd name="T21" fmla="*/ 2147483647 h 246"/>
              <a:gd name="T22" fmla="*/ 2147483647 w 136"/>
              <a:gd name="T23" fmla="*/ 2147483647 h 246"/>
              <a:gd name="T24" fmla="*/ 2147483647 w 136"/>
              <a:gd name="T25" fmla="*/ 2147483647 h 246"/>
              <a:gd name="T26" fmla="*/ 2147483647 w 136"/>
              <a:gd name="T27" fmla="*/ 2147483647 h 246"/>
              <a:gd name="T28" fmla="*/ 2147483647 w 136"/>
              <a:gd name="T29" fmla="*/ 2147483647 h 246"/>
              <a:gd name="T30" fmla="*/ 2147483647 w 136"/>
              <a:gd name="T31" fmla="*/ 2147483647 h 246"/>
              <a:gd name="T32" fmla="*/ 2147483647 w 136"/>
              <a:gd name="T33" fmla="*/ 2147483647 h 246"/>
              <a:gd name="T34" fmla="*/ 2147483647 w 136"/>
              <a:gd name="T35" fmla="*/ 2147483647 h 246"/>
              <a:gd name="T36" fmla="*/ 2147483647 w 136"/>
              <a:gd name="T37" fmla="*/ 2147483647 h 246"/>
              <a:gd name="T38" fmla="*/ 2147483647 w 136"/>
              <a:gd name="T39" fmla="*/ 2147483647 h 246"/>
              <a:gd name="T40" fmla="*/ 2147483647 w 136"/>
              <a:gd name="T41" fmla="*/ 2147483647 h 246"/>
              <a:gd name="T42" fmla="*/ 2147483647 w 136"/>
              <a:gd name="T43" fmla="*/ 2147483647 h 246"/>
              <a:gd name="T44" fmla="*/ 2147483647 w 136"/>
              <a:gd name="T45" fmla="*/ 2147483647 h 246"/>
              <a:gd name="T46" fmla="*/ 2147483647 w 136"/>
              <a:gd name="T47" fmla="*/ 2147483647 h 246"/>
              <a:gd name="T48" fmla="*/ 2147483647 w 136"/>
              <a:gd name="T49" fmla="*/ 2147483647 h 246"/>
              <a:gd name="T50" fmla="*/ 2147483647 w 136"/>
              <a:gd name="T51" fmla="*/ 2147483647 h 246"/>
              <a:gd name="T52" fmla="*/ 2147483647 w 136"/>
              <a:gd name="T53" fmla="*/ 2147483647 h 246"/>
              <a:gd name="T54" fmla="*/ 2147483647 w 136"/>
              <a:gd name="T55" fmla="*/ 2147483647 h 246"/>
              <a:gd name="T56" fmla="*/ 2147483647 w 136"/>
              <a:gd name="T57" fmla="*/ 2147483647 h 246"/>
              <a:gd name="T58" fmla="*/ 2147483647 w 136"/>
              <a:gd name="T59" fmla="*/ 2147483647 h 246"/>
              <a:gd name="T60" fmla="*/ 2147483647 w 136"/>
              <a:gd name="T61" fmla="*/ 2147483647 h 246"/>
              <a:gd name="T62" fmla="*/ 2147483647 w 136"/>
              <a:gd name="T63" fmla="*/ 2147483647 h 246"/>
              <a:gd name="T64" fmla="*/ 2147483647 w 136"/>
              <a:gd name="T65" fmla="*/ 2147483647 h 246"/>
              <a:gd name="T66" fmla="*/ 2147483647 w 136"/>
              <a:gd name="T67" fmla="*/ 2147483647 h 246"/>
              <a:gd name="T68" fmla="*/ 2147483647 w 136"/>
              <a:gd name="T69" fmla="*/ 2147483647 h 246"/>
              <a:gd name="T70" fmla="*/ 2147483647 w 136"/>
              <a:gd name="T71" fmla="*/ 2147483647 h 246"/>
              <a:gd name="T72" fmla="*/ 2147483647 w 136"/>
              <a:gd name="T73" fmla="*/ 2147483647 h 246"/>
              <a:gd name="T74" fmla="*/ 0 w 136"/>
              <a:gd name="T75" fmla="*/ 2147483647 h 2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"/>
              <a:gd name="T115" fmla="*/ 0 h 246"/>
              <a:gd name="T116" fmla="*/ 136 w 136"/>
              <a:gd name="T117" fmla="*/ 246 h 2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" h="246">
                <a:moveTo>
                  <a:pt x="0" y="181"/>
                </a:moveTo>
                <a:lnTo>
                  <a:pt x="7" y="165"/>
                </a:lnTo>
                <a:lnTo>
                  <a:pt x="31" y="153"/>
                </a:lnTo>
                <a:lnTo>
                  <a:pt x="42" y="134"/>
                </a:lnTo>
                <a:lnTo>
                  <a:pt x="63" y="121"/>
                </a:lnTo>
                <a:lnTo>
                  <a:pt x="6" y="81"/>
                </a:lnTo>
                <a:lnTo>
                  <a:pt x="5" y="47"/>
                </a:lnTo>
                <a:lnTo>
                  <a:pt x="31" y="0"/>
                </a:lnTo>
                <a:lnTo>
                  <a:pt x="115" y="23"/>
                </a:lnTo>
                <a:lnTo>
                  <a:pt x="115" y="34"/>
                </a:lnTo>
                <a:lnTo>
                  <a:pt x="107" y="59"/>
                </a:lnTo>
                <a:lnTo>
                  <a:pt x="98" y="67"/>
                </a:lnTo>
                <a:lnTo>
                  <a:pt x="97" y="79"/>
                </a:lnTo>
                <a:lnTo>
                  <a:pt x="104" y="82"/>
                </a:lnTo>
                <a:lnTo>
                  <a:pt x="115" y="81"/>
                </a:lnTo>
                <a:lnTo>
                  <a:pt x="123" y="82"/>
                </a:lnTo>
                <a:lnTo>
                  <a:pt x="122" y="77"/>
                </a:lnTo>
                <a:lnTo>
                  <a:pt x="124" y="79"/>
                </a:lnTo>
                <a:lnTo>
                  <a:pt x="135" y="97"/>
                </a:lnTo>
                <a:lnTo>
                  <a:pt x="135" y="147"/>
                </a:lnTo>
                <a:lnTo>
                  <a:pt x="131" y="134"/>
                </a:lnTo>
                <a:lnTo>
                  <a:pt x="125" y="122"/>
                </a:lnTo>
                <a:lnTo>
                  <a:pt x="124" y="129"/>
                </a:lnTo>
                <a:lnTo>
                  <a:pt x="125" y="141"/>
                </a:lnTo>
                <a:lnTo>
                  <a:pt x="124" y="147"/>
                </a:lnTo>
                <a:lnTo>
                  <a:pt x="125" y="160"/>
                </a:lnTo>
                <a:lnTo>
                  <a:pt x="120" y="176"/>
                </a:lnTo>
                <a:lnTo>
                  <a:pt x="110" y="176"/>
                </a:lnTo>
                <a:lnTo>
                  <a:pt x="115" y="186"/>
                </a:lnTo>
                <a:lnTo>
                  <a:pt x="102" y="205"/>
                </a:lnTo>
                <a:lnTo>
                  <a:pt x="83" y="245"/>
                </a:lnTo>
                <a:lnTo>
                  <a:pt x="75" y="245"/>
                </a:lnTo>
                <a:lnTo>
                  <a:pt x="79" y="230"/>
                </a:lnTo>
                <a:lnTo>
                  <a:pt x="73" y="222"/>
                </a:lnTo>
                <a:lnTo>
                  <a:pt x="50" y="222"/>
                </a:lnTo>
                <a:lnTo>
                  <a:pt x="18" y="207"/>
                </a:lnTo>
                <a:lnTo>
                  <a:pt x="6" y="201"/>
                </a:lnTo>
                <a:lnTo>
                  <a:pt x="0" y="18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 noChangeAspect="1"/>
          </p:cNvSpPr>
          <p:nvPr/>
        </p:nvSpPr>
        <p:spPr bwMode="auto">
          <a:xfrm>
            <a:off x="6429376" y="3249613"/>
            <a:ext cx="1370013" cy="487362"/>
          </a:xfrm>
          <a:custGeom>
            <a:avLst/>
            <a:gdLst>
              <a:gd name="T0" fmla="*/ 0 w 863"/>
              <a:gd name="T1" fmla="*/ 2147483647 h 307"/>
              <a:gd name="T2" fmla="*/ 2147483647 w 863"/>
              <a:gd name="T3" fmla="*/ 2147483647 h 307"/>
              <a:gd name="T4" fmla="*/ 2147483647 w 863"/>
              <a:gd name="T5" fmla="*/ 2147483647 h 307"/>
              <a:gd name="T6" fmla="*/ 2147483647 w 863"/>
              <a:gd name="T7" fmla="*/ 2147483647 h 307"/>
              <a:gd name="T8" fmla="*/ 2147483647 w 863"/>
              <a:gd name="T9" fmla="*/ 2147483647 h 307"/>
              <a:gd name="T10" fmla="*/ 2147483647 w 863"/>
              <a:gd name="T11" fmla="*/ 2147483647 h 307"/>
              <a:gd name="T12" fmla="*/ 2147483647 w 863"/>
              <a:gd name="T13" fmla="*/ 2147483647 h 307"/>
              <a:gd name="T14" fmla="*/ 2147483647 w 863"/>
              <a:gd name="T15" fmla="*/ 2147483647 h 307"/>
              <a:gd name="T16" fmla="*/ 2147483647 w 863"/>
              <a:gd name="T17" fmla="*/ 2147483647 h 307"/>
              <a:gd name="T18" fmla="*/ 2147483647 w 863"/>
              <a:gd name="T19" fmla="*/ 2147483647 h 307"/>
              <a:gd name="T20" fmla="*/ 2147483647 w 863"/>
              <a:gd name="T21" fmla="*/ 2147483647 h 307"/>
              <a:gd name="T22" fmla="*/ 2147483647 w 863"/>
              <a:gd name="T23" fmla="*/ 2147483647 h 307"/>
              <a:gd name="T24" fmla="*/ 2147483647 w 863"/>
              <a:gd name="T25" fmla="*/ 2147483647 h 307"/>
              <a:gd name="T26" fmla="*/ 2147483647 w 863"/>
              <a:gd name="T27" fmla="*/ 2147483647 h 307"/>
              <a:gd name="T28" fmla="*/ 2147483647 w 863"/>
              <a:gd name="T29" fmla="*/ 2147483647 h 307"/>
              <a:gd name="T30" fmla="*/ 2147483647 w 863"/>
              <a:gd name="T31" fmla="*/ 2147483647 h 307"/>
              <a:gd name="T32" fmla="*/ 2147483647 w 863"/>
              <a:gd name="T33" fmla="*/ 2147483647 h 307"/>
              <a:gd name="T34" fmla="*/ 2147483647 w 863"/>
              <a:gd name="T35" fmla="*/ 2147483647 h 307"/>
              <a:gd name="T36" fmla="*/ 2147483647 w 863"/>
              <a:gd name="T37" fmla="*/ 2147483647 h 307"/>
              <a:gd name="T38" fmla="*/ 2147483647 w 863"/>
              <a:gd name="T39" fmla="*/ 2147483647 h 307"/>
              <a:gd name="T40" fmla="*/ 2147483647 w 863"/>
              <a:gd name="T41" fmla="*/ 2147483647 h 307"/>
              <a:gd name="T42" fmla="*/ 2147483647 w 863"/>
              <a:gd name="T43" fmla="*/ 2147483647 h 307"/>
              <a:gd name="T44" fmla="*/ 2147483647 w 863"/>
              <a:gd name="T45" fmla="*/ 2147483647 h 307"/>
              <a:gd name="T46" fmla="*/ 2147483647 w 863"/>
              <a:gd name="T47" fmla="*/ 2147483647 h 307"/>
              <a:gd name="T48" fmla="*/ 2147483647 w 863"/>
              <a:gd name="T49" fmla="*/ 2147483647 h 307"/>
              <a:gd name="T50" fmla="*/ 2147483647 w 863"/>
              <a:gd name="T51" fmla="*/ 2147483647 h 307"/>
              <a:gd name="T52" fmla="*/ 2147483647 w 863"/>
              <a:gd name="T53" fmla="*/ 2147483647 h 307"/>
              <a:gd name="T54" fmla="*/ 2147483647 w 863"/>
              <a:gd name="T55" fmla="*/ 2147483647 h 307"/>
              <a:gd name="T56" fmla="*/ 2147483647 w 863"/>
              <a:gd name="T57" fmla="*/ 2147483647 h 307"/>
              <a:gd name="T58" fmla="*/ 2147483647 w 863"/>
              <a:gd name="T59" fmla="*/ 2147483647 h 307"/>
              <a:gd name="T60" fmla="*/ 2147483647 w 863"/>
              <a:gd name="T61" fmla="*/ 2147483647 h 307"/>
              <a:gd name="T62" fmla="*/ 2147483647 w 863"/>
              <a:gd name="T63" fmla="*/ 2147483647 h 307"/>
              <a:gd name="T64" fmla="*/ 2147483647 w 863"/>
              <a:gd name="T65" fmla="*/ 2147483647 h 307"/>
              <a:gd name="T66" fmla="*/ 2147483647 w 863"/>
              <a:gd name="T67" fmla="*/ 2147483647 h 307"/>
              <a:gd name="T68" fmla="*/ 2147483647 w 863"/>
              <a:gd name="T69" fmla="*/ 2147483647 h 307"/>
              <a:gd name="T70" fmla="*/ 2147483647 w 863"/>
              <a:gd name="T71" fmla="*/ 2147483647 h 307"/>
              <a:gd name="T72" fmla="*/ 2147483647 w 863"/>
              <a:gd name="T73" fmla="*/ 2147483647 h 307"/>
              <a:gd name="T74" fmla="*/ 2147483647 w 863"/>
              <a:gd name="T75" fmla="*/ 2147483647 h 307"/>
              <a:gd name="T76" fmla="*/ 2147483647 w 863"/>
              <a:gd name="T77" fmla="*/ 2147483647 h 307"/>
              <a:gd name="T78" fmla="*/ 2147483647 w 863"/>
              <a:gd name="T79" fmla="*/ 2147483647 h 307"/>
              <a:gd name="T80" fmla="*/ 2147483647 w 863"/>
              <a:gd name="T81" fmla="*/ 2147483647 h 307"/>
              <a:gd name="T82" fmla="*/ 2147483647 w 863"/>
              <a:gd name="T83" fmla="*/ 2147483647 h 307"/>
              <a:gd name="T84" fmla="*/ 2147483647 w 863"/>
              <a:gd name="T85" fmla="*/ 2147483647 h 307"/>
              <a:gd name="T86" fmla="*/ 2147483647 w 863"/>
              <a:gd name="T87" fmla="*/ 2147483647 h 307"/>
              <a:gd name="T88" fmla="*/ 2147483647 w 863"/>
              <a:gd name="T89" fmla="*/ 2147483647 h 3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63"/>
              <a:gd name="T136" fmla="*/ 0 h 307"/>
              <a:gd name="T137" fmla="*/ 863 w 863"/>
              <a:gd name="T138" fmla="*/ 307 h 3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63" h="307">
                <a:moveTo>
                  <a:pt x="0" y="239"/>
                </a:moveTo>
                <a:lnTo>
                  <a:pt x="0" y="262"/>
                </a:lnTo>
                <a:lnTo>
                  <a:pt x="124" y="251"/>
                </a:lnTo>
                <a:lnTo>
                  <a:pt x="193" y="223"/>
                </a:lnTo>
                <a:lnTo>
                  <a:pt x="336" y="210"/>
                </a:lnTo>
                <a:lnTo>
                  <a:pt x="392" y="238"/>
                </a:lnTo>
                <a:lnTo>
                  <a:pt x="481" y="229"/>
                </a:lnTo>
                <a:lnTo>
                  <a:pt x="616" y="306"/>
                </a:lnTo>
                <a:lnTo>
                  <a:pt x="635" y="296"/>
                </a:lnTo>
                <a:lnTo>
                  <a:pt x="669" y="295"/>
                </a:lnTo>
                <a:lnTo>
                  <a:pt x="675" y="275"/>
                </a:lnTo>
                <a:lnTo>
                  <a:pt x="683" y="285"/>
                </a:lnTo>
                <a:lnTo>
                  <a:pt x="691" y="251"/>
                </a:lnTo>
                <a:lnTo>
                  <a:pt x="708" y="231"/>
                </a:lnTo>
                <a:lnTo>
                  <a:pt x="727" y="223"/>
                </a:lnTo>
                <a:lnTo>
                  <a:pt x="717" y="217"/>
                </a:lnTo>
                <a:lnTo>
                  <a:pt x="719" y="210"/>
                </a:lnTo>
                <a:lnTo>
                  <a:pt x="713" y="201"/>
                </a:lnTo>
                <a:lnTo>
                  <a:pt x="725" y="210"/>
                </a:lnTo>
                <a:lnTo>
                  <a:pt x="720" y="214"/>
                </a:lnTo>
                <a:lnTo>
                  <a:pt x="733" y="217"/>
                </a:lnTo>
                <a:lnTo>
                  <a:pt x="741" y="209"/>
                </a:lnTo>
                <a:lnTo>
                  <a:pt x="746" y="208"/>
                </a:lnTo>
                <a:lnTo>
                  <a:pt x="741" y="193"/>
                </a:lnTo>
                <a:lnTo>
                  <a:pt x="746" y="193"/>
                </a:lnTo>
                <a:lnTo>
                  <a:pt x="753" y="204"/>
                </a:lnTo>
                <a:lnTo>
                  <a:pt x="781" y="190"/>
                </a:lnTo>
                <a:lnTo>
                  <a:pt x="809" y="190"/>
                </a:lnTo>
                <a:lnTo>
                  <a:pt x="825" y="162"/>
                </a:lnTo>
                <a:lnTo>
                  <a:pt x="818" y="155"/>
                </a:lnTo>
                <a:lnTo>
                  <a:pt x="809" y="164"/>
                </a:lnTo>
                <a:lnTo>
                  <a:pt x="806" y="151"/>
                </a:lnTo>
                <a:lnTo>
                  <a:pt x="793" y="161"/>
                </a:lnTo>
                <a:lnTo>
                  <a:pt x="799" y="170"/>
                </a:lnTo>
                <a:lnTo>
                  <a:pt x="788" y="164"/>
                </a:lnTo>
                <a:lnTo>
                  <a:pt x="787" y="173"/>
                </a:lnTo>
                <a:lnTo>
                  <a:pt x="760" y="172"/>
                </a:lnTo>
                <a:lnTo>
                  <a:pt x="740" y="160"/>
                </a:lnTo>
                <a:lnTo>
                  <a:pt x="741" y="154"/>
                </a:lnTo>
                <a:lnTo>
                  <a:pt x="770" y="169"/>
                </a:lnTo>
                <a:lnTo>
                  <a:pt x="793" y="147"/>
                </a:lnTo>
                <a:lnTo>
                  <a:pt x="781" y="145"/>
                </a:lnTo>
                <a:lnTo>
                  <a:pt x="794" y="130"/>
                </a:lnTo>
                <a:lnTo>
                  <a:pt x="780" y="135"/>
                </a:lnTo>
                <a:lnTo>
                  <a:pt x="734" y="120"/>
                </a:lnTo>
                <a:lnTo>
                  <a:pt x="760" y="118"/>
                </a:lnTo>
                <a:lnTo>
                  <a:pt x="780" y="125"/>
                </a:lnTo>
                <a:lnTo>
                  <a:pt x="780" y="120"/>
                </a:lnTo>
                <a:lnTo>
                  <a:pt x="770" y="110"/>
                </a:lnTo>
                <a:lnTo>
                  <a:pt x="779" y="110"/>
                </a:lnTo>
                <a:lnTo>
                  <a:pt x="792" y="106"/>
                </a:lnTo>
                <a:lnTo>
                  <a:pt x="785" y="115"/>
                </a:lnTo>
                <a:lnTo>
                  <a:pt x="791" y="123"/>
                </a:lnTo>
                <a:lnTo>
                  <a:pt x="800" y="115"/>
                </a:lnTo>
                <a:lnTo>
                  <a:pt x="808" y="125"/>
                </a:lnTo>
                <a:lnTo>
                  <a:pt x="816" y="123"/>
                </a:lnTo>
                <a:lnTo>
                  <a:pt x="828" y="123"/>
                </a:lnTo>
                <a:lnTo>
                  <a:pt x="841" y="110"/>
                </a:lnTo>
                <a:lnTo>
                  <a:pt x="849" y="91"/>
                </a:lnTo>
                <a:lnTo>
                  <a:pt x="862" y="88"/>
                </a:lnTo>
                <a:lnTo>
                  <a:pt x="862" y="79"/>
                </a:lnTo>
                <a:lnTo>
                  <a:pt x="854" y="61"/>
                </a:lnTo>
                <a:lnTo>
                  <a:pt x="840" y="61"/>
                </a:lnTo>
                <a:lnTo>
                  <a:pt x="826" y="88"/>
                </a:lnTo>
                <a:lnTo>
                  <a:pt x="821" y="74"/>
                </a:lnTo>
                <a:lnTo>
                  <a:pt x="818" y="58"/>
                </a:lnTo>
                <a:lnTo>
                  <a:pt x="791" y="67"/>
                </a:lnTo>
                <a:lnTo>
                  <a:pt x="755" y="73"/>
                </a:lnTo>
                <a:lnTo>
                  <a:pt x="760" y="61"/>
                </a:lnTo>
                <a:lnTo>
                  <a:pt x="779" y="52"/>
                </a:lnTo>
                <a:lnTo>
                  <a:pt x="815" y="40"/>
                </a:lnTo>
                <a:lnTo>
                  <a:pt x="803" y="25"/>
                </a:lnTo>
                <a:lnTo>
                  <a:pt x="828" y="35"/>
                </a:lnTo>
                <a:lnTo>
                  <a:pt x="821" y="23"/>
                </a:lnTo>
                <a:lnTo>
                  <a:pt x="844" y="40"/>
                </a:lnTo>
                <a:lnTo>
                  <a:pt x="826" y="10"/>
                </a:lnTo>
                <a:lnTo>
                  <a:pt x="809" y="0"/>
                </a:lnTo>
                <a:lnTo>
                  <a:pt x="498" y="46"/>
                </a:lnTo>
                <a:lnTo>
                  <a:pt x="244" y="73"/>
                </a:lnTo>
                <a:lnTo>
                  <a:pt x="240" y="97"/>
                </a:lnTo>
                <a:lnTo>
                  <a:pt x="227" y="104"/>
                </a:lnTo>
                <a:lnTo>
                  <a:pt x="209" y="129"/>
                </a:lnTo>
                <a:lnTo>
                  <a:pt x="192" y="128"/>
                </a:lnTo>
                <a:lnTo>
                  <a:pt x="178" y="134"/>
                </a:lnTo>
                <a:lnTo>
                  <a:pt x="168" y="144"/>
                </a:lnTo>
                <a:lnTo>
                  <a:pt x="154" y="138"/>
                </a:lnTo>
                <a:lnTo>
                  <a:pt x="129" y="151"/>
                </a:lnTo>
                <a:lnTo>
                  <a:pt x="126" y="165"/>
                </a:lnTo>
                <a:lnTo>
                  <a:pt x="29" y="213"/>
                </a:lnTo>
                <a:lnTo>
                  <a:pt x="22" y="230"/>
                </a:lnTo>
                <a:lnTo>
                  <a:pt x="0" y="23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 noChangeAspect="1"/>
          </p:cNvSpPr>
          <p:nvPr/>
        </p:nvSpPr>
        <p:spPr bwMode="auto">
          <a:xfrm>
            <a:off x="6194425" y="2486025"/>
            <a:ext cx="674688" cy="604838"/>
          </a:xfrm>
          <a:custGeom>
            <a:avLst/>
            <a:gdLst>
              <a:gd name="T0" fmla="*/ 0 w 425"/>
              <a:gd name="T1" fmla="*/ 2147483647 h 381"/>
              <a:gd name="T2" fmla="*/ 2147483647 w 425"/>
              <a:gd name="T3" fmla="*/ 2147483647 h 381"/>
              <a:gd name="T4" fmla="*/ 2147483647 w 425"/>
              <a:gd name="T5" fmla="*/ 2147483647 h 381"/>
              <a:gd name="T6" fmla="*/ 2147483647 w 425"/>
              <a:gd name="T7" fmla="*/ 2147483647 h 381"/>
              <a:gd name="T8" fmla="*/ 2147483647 w 425"/>
              <a:gd name="T9" fmla="*/ 2147483647 h 381"/>
              <a:gd name="T10" fmla="*/ 2147483647 w 425"/>
              <a:gd name="T11" fmla="*/ 2147483647 h 381"/>
              <a:gd name="T12" fmla="*/ 2147483647 w 425"/>
              <a:gd name="T13" fmla="*/ 2147483647 h 381"/>
              <a:gd name="T14" fmla="*/ 2147483647 w 425"/>
              <a:gd name="T15" fmla="*/ 2147483647 h 381"/>
              <a:gd name="T16" fmla="*/ 2147483647 w 425"/>
              <a:gd name="T17" fmla="*/ 2147483647 h 381"/>
              <a:gd name="T18" fmla="*/ 2147483647 w 425"/>
              <a:gd name="T19" fmla="*/ 2147483647 h 381"/>
              <a:gd name="T20" fmla="*/ 2147483647 w 425"/>
              <a:gd name="T21" fmla="*/ 2147483647 h 381"/>
              <a:gd name="T22" fmla="*/ 2147483647 w 425"/>
              <a:gd name="T23" fmla="*/ 2147483647 h 381"/>
              <a:gd name="T24" fmla="*/ 2147483647 w 425"/>
              <a:gd name="T25" fmla="*/ 2147483647 h 381"/>
              <a:gd name="T26" fmla="*/ 2147483647 w 425"/>
              <a:gd name="T27" fmla="*/ 2147483647 h 381"/>
              <a:gd name="T28" fmla="*/ 2147483647 w 425"/>
              <a:gd name="T29" fmla="*/ 2147483647 h 381"/>
              <a:gd name="T30" fmla="*/ 2147483647 w 425"/>
              <a:gd name="T31" fmla="*/ 2147483647 h 381"/>
              <a:gd name="T32" fmla="*/ 2147483647 w 425"/>
              <a:gd name="T33" fmla="*/ 2147483647 h 381"/>
              <a:gd name="T34" fmla="*/ 2147483647 w 425"/>
              <a:gd name="T35" fmla="*/ 2147483647 h 381"/>
              <a:gd name="T36" fmla="*/ 2147483647 w 425"/>
              <a:gd name="T37" fmla="*/ 2147483647 h 381"/>
              <a:gd name="T38" fmla="*/ 2147483647 w 425"/>
              <a:gd name="T39" fmla="*/ 0 h 381"/>
              <a:gd name="T40" fmla="*/ 2147483647 w 425"/>
              <a:gd name="T41" fmla="*/ 2147483647 h 381"/>
              <a:gd name="T42" fmla="*/ 2147483647 w 425"/>
              <a:gd name="T43" fmla="*/ 2147483647 h 381"/>
              <a:gd name="T44" fmla="*/ 2147483647 w 425"/>
              <a:gd name="T45" fmla="*/ 2147483647 h 381"/>
              <a:gd name="T46" fmla="*/ 2147483647 w 425"/>
              <a:gd name="T47" fmla="*/ 2147483647 h 381"/>
              <a:gd name="T48" fmla="*/ 2147483647 w 425"/>
              <a:gd name="T49" fmla="*/ 2147483647 h 381"/>
              <a:gd name="T50" fmla="*/ 2147483647 w 425"/>
              <a:gd name="T51" fmla="*/ 2147483647 h 381"/>
              <a:gd name="T52" fmla="*/ 2147483647 w 425"/>
              <a:gd name="T53" fmla="*/ 2147483647 h 381"/>
              <a:gd name="T54" fmla="*/ 2147483647 w 425"/>
              <a:gd name="T55" fmla="*/ 2147483647 h 381"/>
              <a:gd name="T56" fmla="*/ 2147483647 w 425"/>
              <a:gd name="T57" fmla="*/ 2147483647 h 381"/>
              <a:gd name="T58" fmla="*/ 2147483647 w 425"/>
              <a:gd name="T59" fmla="*/ 2147483647 h 381"/>
              <a:gd name="T60" fmla="*/ 2147483647 w 425"/>
              <a:gd name="T61" fmla="*/ 2147483647 h 381"/>
              <a:gd name="T62" fmla="*/ 2147483647 w 425"/>
              <a:gd name="T63" fmla="*/ 2147483647 h 381"/>
              <a:gd name="T64" fmla="*/ 2147483647 w 425"/>
              <a:gd name="T65" fmla="*/ 2147483647 h 381"/>
              <a:gd name="T66" fmla="*/ 2147483647 w 425"/>
              <a:gd name="T67" fmla="*/ 2147483647 h 381"/>
              <a:gd name="T68" fmla="*/ 2147483647 w 425"/>
              <a:gd name="T69" fmla="*/ 2147483647 h 381"/>
              <a:gd name="T70" fmla="*/ 2147483647 w 425"/>
              <a:gd name="T71" fmla="*/ 2147483647 h 381"/>
              <a:gd name="T72" fmla="*/ 2147483647 w 425"/>
              <a:gd name="T73" fmla="*/ 2147483647 h 381"/>
              <a:gd name="T74" fmla="*/ 0 w 425"/>
              <a:gd name="T75" fmla="*/ 2147483647 h 3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5"/>
              <a:gd name="T115" fmla="*/ 0 h 381"/>
              <a:gd name="T116" fmla="*/ 425 w 425"/>
              <a:gd name="T117" fmla="*/ 381 h 38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5" h="381">
                <a:moveTo>
                  <a:pt x="0" y="69"/>
                </a:moveTo>
                <a:lnTo>
                  <a:pt x="35" y="332"/>
                </a:lnTo>
                <a:lnTo>
                  <a:pt x="65" y="331"/>
                </a:lnTo>
                <a:lnTo>
                  <a:pt x="88" y="337"/>
                </a:lnTo>
                <a:lnTo>
                  <a:pt x="98" y="354"/>
                </a:lnTo>
                <a:lnTo>
                  <a:pt x="131" y="359"/>
                </a:lnTo>
                <a:lnTo>
                  <a:pt x="151" y="366"/>
                </a:lnTo>
                <a:lnTo>
                  <a:pt x="197" y="365"/>
                </a:lnTo>
                <a:lnTo>
                  <a:pt x="218" y="354"/>
                </a:lnTo>
                <a:lnTo>
                  <a:pt x="268" y="380"/>
                </a:lnTo>
                <a:lnTo>
                  <a:pt x="298" y="359"/>
                </a:lnTo>
                <a:lnTo>
                  <a:pt x="305" y="316"/>
                </a:lnTo>
                <a:lnTo>
                  <a:pt x="325" y="324"/>
                </a:lnTo>
                <a:lnTo>
                  <a:pt x="334" y="290"/>
                </a:lnTo>
                <a:lnTo>
                  <a:pt x="388" y="258"/>
                </a:lnTo>
                <a:lnTo>
                  <a:pt x="404" y="241"/>
                </a:lnTo>
                <a:lnTo>
                  <a:pt x="419" y="159"/>
                </a:lnTo>
                <a:lnTo>
                  <a:pt x="408" y="139"/>
                </a:lnTo>
                <a:lnTo>
                  <a:pt x="424" y="132"/>
                </a:lnTo>
                <a:lnTo>
                  <a:pt x="395" y="0"/>
                </a:lnTo>
                <a:lnTo>
                  <a:pt x="355" y="15"/>
                </a:lnTo>
                <a:lnTo>
                  <a:pt x="325" y="29"/>
                </a:lnTo>
                <a:lnTo>
                  <a:pt x="311" y="45"/>
                </a:lnTo>
                <a:lnTo>
                  <a:pt x="290" y="61"/>
                </a:lnTo>
                <a:lnTo>
                  <a:pt x="264" y="63"/>
                </a:lnTo>
                <a:lnTo>
                  <a:pt x="236" y="74"/>
                </a:lnTo>
                <a:lnTo>
                  <a:pt x="222" y="79"/>
                </a:lnTo>
                <a:lnTo>
                  <a:pt x="205" y="72"/>
                </a:lnTo>
                <a:lnTo>
                  <a:pt x="180" y="81"/>
                </a:lnTo>
                <a:lnTo>
                  <a:pt x="175" y="77"/>
                </a:lnTo>
                <a:lnTo>
                  <a:pt x="199" y="67"/>
                </a:lnTo>
                <a:lnTo>
                  <a:pt x="198" y="67"/>
                </a:lnTo>
                <a:lnTo>
                  <a:pt x="185" y="63"/>
                </a:lnTo>
                <a:lnTo>
                  <a:pt x="177" y="71"/>
                </a:lnTo>
                <a:lnTo>
                  <a:pt x="140" y="55"/>
                </a:lnTo>
                <a:lnTo>
                  <a:pt x="124" y="61"/>
                </a:lnTo>
                <a:lnTo>
                  <a:pt x="127" y="54"/>
                </a:lnTo>
                <a:lnTo>
                  <a:pt x="0" y="6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 noChangeAspect="1"/>
          </p:cNvSpPr>
          <p:nvPr/>
        </p:nvSpPr>
        <p:spPr bwMode="auto">
          <a:xfrm>
            <a:off x="6823075" y="2371725"/>
            <a:ext cx="939800" cy="476250"/>
          </a:xfrm>
          <a:custGeom>
            <a:avLst/>
            <a:gdLst>
              <a:gd name="T0" fmla="*/ 0 w 592"/>
              <a:gd name="T1" fmla="*/ 2147483647 h 300"/>
              <a:gd name="T2" fmla="*/ 2147483647 w 592"/>
              <a:gd name="T3" fmla="*/ 2147483647 h 300"/>
              <a:gd name="T4" fmla="*/ 2147483647 w 592"/>
              <a:gd name="T5" fmla="*/ 2147483647 h 300"/>
              <a:gd name="T6" fmla="*/ 2147483647 w 592"/>
              <a:gd name="T7" fmla="*/ 2147483647 h 300"/>
              <a:gd name="T8" fmla="*/ 2147483647 w 592"/>
              <a:gd name="T9" fmla="*/ 2147483647 h 300"/>
              <a:gd name="T10" fmla="*/ 2147483647 w 592"/>
              <a:gd name="T11" fmla="*/ 2147483647 h 300"/>
              <a:gd name="T12" fmla="*/ 2147483647 w 592"/>
              <a:gd name="T13" fmla="*/ 2147483647 h 300"/>
              <a:gd name="T14" fmla="*/ 2147483647 w 592"/>
              <a:gd name="T15" fmla="*/ 2147483647 h 300"/>
              <a:gd name="T16" fmla="*/ 2147483647 w 592"/>
              <a:gd name="T17" fmla="*/ 2147483647 h 300"/>
              <a:gd name="T18" fmla="*/ 2147483647 w 592"/>
              <a:gd name="T19" fmla="*/ 2147483647 h 300"/>
              <a:gd name="T20" fmla="*/ 2147483647 w 592"/>
              <a:gd name="T21" fmla="*/ 2147483647 h 300"/>
              <a:gd name="T22" fmla="*/ 2147483647 w 592"/>
              <a:gd name="T23" fmla="*/ 2147483647 h 300"/>
              <a:gd name="T24" fmla="*/ 2147483647 w 592"/>
              <a:gd name="T25" fmla="*/ 2147483647 h 300"/>
              <a:gd name="T26" fmla="*/ 2147483647 w 592"/>
              <a:gd name="T27" fmla="*/ 2147483647 h 300"/>
              <a:gd name="T28" fmla="*/ 2147483647 w 592"/>
              <a:gd name="T29" fmla="*/ 2147483647 h 300"/>
              <a:gd name="T30" fmla="*/ 2147483647 w 592"/>
              <a:gd name="T31" fmla="*/ 0 h 300"/>
              <a:gd name="T32" fmla="*/ 2147483647 w 592"/>
              <a:gd name="T33" fmla="*/ 2147483647 h 300"/>
              <a:gd name="T34" fmla="*/ 2147483647 w 592"/>
              <a:gd name="T35" fmla="*/ 2147483647 h 300"/>
              <a:gd name="T36" fmla="*/ 0 w 592"/>
              <a:gd name="T37" fmla="*/ 2147483647 h 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2"/>
              <a:gd name="T58" fmla="*/ 0 h 300"/>
              <a:gd name="T59" fmla="*/ 592 w 592"/>
              <a:gd name="T60" fmla="*/ 300 h 3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2" h="300">
                <a:moveTo>
                  <a:pt x="0" y="72"/>
                </a:moveTo>
                <a:lnTo>
                  <a:pt x="28" y="204"/>
                </a:lnTo>
                <a:lnTo>
                  <a:pt x="48" y="299"/>
                </a:lnTo>
                <a:lnTo>
                  <a:pt x="147" y="285"/>
                </a:lnTo>
                <a:lnTo>
                  <a:pt x="500" y="232"/>
                </a:lnTo>
                <a:lnTo>
                  <a:pt x="515" y="217"/>
                </a:lnTo>
                <a:lnTo>
                  <a:pt x="534" y="217"/>
                </a:lnTo>
                <a:lnTo>
                  <a:pt x="558" y="204"/>
                </a:lnTo>
                <a:lnTo>
                  <a:pt x="569" y="185"/>
                </a:lnTo>
                <a:lnTo>
                  <a:pt x="591" y="172"/>
                </a:lnTo>
                <a:lnTo>
                  <a:pt x="533" y="133"/>
                </a:lnTo>
                <a:lnTo>
                  <a:pt x="532" y="98"/>
                </a:lnTo>
                <a:lnTo>
                  <a:pt x="558" y="51"/>
                </a:lnTo>
                <a:lnTo>
                  <a:pt x="520" y="33"/>
                </a:lnTo>
                <a:lnTo>
                  <a:pt x="504" y="11"/>
                </a:lnTo>
                <a:lnTo>
                  <a:pt x="476" y="0"/>
                </a:lnTo>
                <a:lnTo>
                  <a:pt x="86" y="59"/>
                </a:lnTo>
                <a:lnTo>
                  <a:pt x="67" y="33"/>
                </a:lnTo>
                <a:lnTo>
                  <a:pt x="0" y="7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 noChangeAspect="1"/>
          </p:cNvSpPr>
          <p:nvPr/>
        </p:nvSpPr>
        <p:spPr bwMode="auto">
          <a:xfrm>
            <a:off x="8104188" y="2260600"/>
            <a:ext cx="125412" cy="128588"/>
          </a:xfrm>
          <a:custGeom>
            <a:avLst/>
            <a:gdLst>
              <a:gd name="T0" fmla="*/ 0 w 79"/>
              <a:gd name="T1" fmla="*/ 2147483647 h 81"/>
              <a:gd name="T2" fmla="*/ 2147483647 w 79"/>
              <a:gd name="T3" fmla="*/ 2147483647 h 81"/>
              <a:gd name="T4" fmla="*/ 2147483647 w 79"/>
              <a:gd name="T5" fmla="*/ 2147483647 h 81"/>
              <a:gd name="T6" fmla="*/ 2147483647 w 79"/>
              <a:gd name="T7" fmla="*/ 2147483647 h 81"/>
              <a:gd name="T8" fmla="*/ 2147483647 w 79"/>
              <a:gd name="T9" fmla="*/ 2147483647 h 81"/>
              <a:gd name="T10" fmla="*/ 2147483647 w 79"/>
              <a:gd name="T11" fmla="*/ 2147483647 h 81"/>
              <a:gd name="T12" fmla="*/ 2147483647 w 79"/>
              <a:gd name="T13" fmla="*/ 2147483647 h 81"/>
              <a:gd name="T14" fmla="*/ 2147483647 w 79"/>
              <a:gd name="T15" fmla="*/ 2147483647 h 81"/>
              <a:gd name="T16" fmla="*/ 2147483647 w 79"/>
              <a:gd name="T17" fmla="*/ 2147483647 h 81"/>
              <a:gd name="T18" fmla="*/ 2147483647 w 79"/>
              <a:gd name="T19" fmla="*/ 2147483647 h 81"/>
              <a:gd name="T20" fmla="*/ 2147483647 w 79"/>
              <a:gd name="T21" fmla="*/ 2147483647 h 81"/>
              <a:gd name="T22" fmla="*/ 2147483647 w 79"/>
              <a:gd name="T23" fmla="*/ 2147483647 h 81"/>
              <a:gd name="T24" fmla="*/ 2147483647 w 79"/>
              <a:gd name="T25" fmla="*/ 0 h 81"/>
              <a:gd name="T26" fmla="*/ 2147483647 w 79"/>
              <a:gd name="T27" fmla="*/ 0 h 81"/>
              <a:gd name="T28" fmla="*/ 0 w 79"/>
              <a:gd name="T29" fmla="*/ 2147483647 h 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9"/>
              <a:gd name="T46" fmla="*/ 0 h 81"/>
              <a:gd name="T47" fmla="*/ 79 w 79"/>
              <a:gd name="T48" fmla="*/ 81 h 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9" h="81">
                <a:moveTo>
                  <a:pt x="0" y="7"/>
                </a:moveTo>
                <a:lnTo>
                  <a:pt x="16" y="75"/>
                </a:lnTo>
                <a:lnTo>
                  <a:pt x="20" y="80"/>
                </a:lnTo>
                <a:lnTo>
                  <a:pt x="50" y="64"/>
                </a:lnTo>
                <a:lnTo>
                  <a:pt x="45" y="45"/>
                </a:lnTo>
                <a:lnTo>
                  <a:pt x="50" y="34"/>
                </a:lnTo>
                <a:lnTo>
                  <a:pt x="59" y="43"/>
                </a:lnTo>
                <a:lnTo>
                  <a:pt x="60" y="56"/>
                </a:lnTo>
                <a:lnTo>
                  <a:pt x="69" y="54"/>
                </a:lnTo>
                <a:lnTo>
                  <a:pt x="78" y="43"/>
                </a:lnTo>
                <a:lnTo>
                  <a:pt x="69" y="22"/>
                </a:lnTo>
                <a:lnTo>
                  <a:pt x="50" y="22"/>
                </a:lnTo>
                <a:lnTo>
                  <a:pt x="39" y="0"/>
                </a:lnTo>
                <a:lnTo>
                  <a:pt x="29" y="0"/>
                </a:lnTo>
                <a:lnTo>
                  <a:pt x="0" y="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 noChangeAspect="1"/>
          </p:cNvSpPr>
          <p:nvPr/>
        </p:nvSpPr>
        <p:spPr bwMode="auto">
          <a:xfrm>
            <a:off x="6589714" y="3582988"/>
            <a:ext cx="819150" cy="495300"/>
          </a:xfrm>
          <a:custGeom>
            <a:avLst/>
            <a:gdLst>
              <a:gd name="T0" fmla="*/ 0 w 516"/>
              <a:gd name="T1" fmla="*/ 2147483647 h 312"/>
              <a:gd name="T2" fmla="*/ 2147483647 w 516"/>
              <a:gd name="T3" fmla="*/ 2147483647 h 312"/>
              <a:gd name="T4" fmla="*/ 2147483647 w 516"/>
              <a:gd name="T5" fmla="*/ 2147483647 h 312"/>
              <a:gd name="T6" fmla="*/ 2147483647 w 516"/>
              <a:gd name="T7" fmla="*/ 0 h 312"/>
              <a:gd name="T8" fmla="*/ 2147483647 w 516"/>
              <a:gd name="T9" fmla="*/ 2147483647 h 312"/>
              <a:gd name="T10" fmla="*/ 2147483647 w 516"/>
              <a:gd name="T11" fmla="*/ 2147483647 h 312"/>
              <a:gd name="T12" fmla="*/ 2147483647 w 516"/>
              <a:gd name="T13" fmla="*/ 2147483647 h 312"/>
              <a:gd name="T14" fmla="*/ 2147483647 w 516"/>
              <a:gd name="T15" fmla="*/ 2147483647 h 312"/>
              <a:gd name="T16" fmla="*/ 2147483647 w 516"/>
              <a:gd name="T17" fmla="*/ 2147483647 h 312"/>
              <a:gd name="T18" fmla="*/ 2147483647 w 516"/>
              <a:gd name="T19" fmla="*/ 2147483647 h 312"/>
              <a:gd name="T20" fmla="*/ 2147483647 w 516"/>
              <a:gd name="T21" fmla="*/ 2147483647 h 312"/>
              <a:gd name="T22" fmla="*/ 2147483647 w 516"/>
              <a:gd name="T23" fmla="*/ 2147483647 h 312"/>
              <a:gd name="T24" fmla="*/ 2147483647 w 516"/>
              <a:gd name="T25" fmla="*/ 2147483647 h 312"/>
              <a:gd name="T26" fmla="*/ 2147483647 w 516"/>
              <a:gd name="T27" fmla="*/ 2147483647 h 312"/>
              <a:gd name="T28" fmla="*/ 2147483647 w 516"/>
              <a:gd name="T29" fmla="*/ 2147483647 h 312"/>
              <a:gd name="T30" fmla="*/ 2147483647 w 516"/>
              <a:gd name="T31" fmla="*/ 2147483647 h 312"/>
              <a:gd name="T32" fmla="*/ 2147483647 w 516"/>
              <a:gd name="T33" fmla="*/ 2147483647 h 312"/>
              <a:gd name="T34" fmla="*/ 2147483647 w 516"/>
              <a:gd name="T35" fmla="*/ 2147483647 h 312"/>
              <a:gd name="T36" fmla="*/ 2147483647 w 516"/>
              <a:gd name="T37" fmla="*/ 2147483647 h 312"/>
              <a:gd name="T38" fmla="*/ 2147483647 w 516"/>
              <a:gd name="T39" fmla="*/ 2147483647 h 312"/>
              <a:gd name="T40" fmla="*/ 2147483647 w 516"/>
              <a:gd name="T41" fmla="*/ 2147483647 h 312"/>
              <a:gd name="T42" fmla="*/ 2147483647 w 516"/>
              <a:gd name="T43" fmla="*/ 2147483647 h 312"/>
              <a:gd name="T44" fmla="*/ 2147483647 w 516"/>
              <a:gd name="T45" fmla="*/ 2147483647 h 312"/>
              <a:gd name="T46" fmla="*/ 2147483647 w 516"/>
              <a:gd name="T47" fmla="*/ 2147483647 h 312"/>
              <a:gd name="T48" fmla="*/ 2147483647 w 516"/>
              <a:gd name="T49" fmla="*/ 2147483647 h 312"/>
              <a:gd name="T50" fmla="*/ 2147483647 w 516"/>
              <a:gd name="T51" fmla="*/ 2147483647 h 312"/>
              <a:gd name="T52" fmla="*/ 2147483647 w 516"/>
              <a:gd name="T53" fmla="*/ 2147483647 h 312"/>
              <a:gd name="T54" fmla="*/ 0 w 516"/>
              <a:gd name="T55" fmla="*/ 2147483647 h 3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6"/>
              <a:gd name="T85" fmla="*/ 0 h 312"/>
              <a:gd name="T86" fmla="*/ 516 w 516"/>
              <a:gd name="T87" fmla="*/ 312 h 3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6" h="312">
                <a:moveTo>
                  <a:pt x="0" y="74"/>
                </a:moveTo>
                <a:lnTo>
                  <a:pt x="23" y="40"/>
                </a:lnTo>
                <a:lnTo>
                  <a:pt x="92" y="13"/>
                </a:lnTo>
                <a:lnTo>
                  <a:pt x="234" y="0"/>
                </a:lnTo>
                <a:lnTo>
                  <a:pt x="291" y="28"/>
                </a:lnTo>
                <a:lnTo>
                  <a:pt x="379" y="19"/>
                </a:lnTo>
                <a:lnTo>
                  <a:pt x="515" y="95"/>
                </a:lnTo>
                <a:lnTo>
                  <a:pt x="478" y="131"/>
                </a:lnTo>
                <a:lnTo>
                  <a:pt x="455" y="155"/>
                </a:lnTo>
                <a:lnTo>
                  <a:pt x="459" y="180"/>
                </a:lnTo>
                <a:lnTo>
                  <a:pt x="421" y="203"/>
                </a:lnTo>
                <a:lnTo>
                  <a:pt x="393" y="236"/>
                </a:lnTo>
                <a:lnTo>
                  <a:pt x="355" y="255"/>
                </a:lnTo>
                <a:lnTo>
                  <a:pt x="338" y="260"/>
                </a:lnTo>
                <a:lnTo>
                  <a:pt x="330" y="281"/>
                </a:lnTo>
                <a:lnTo>
                  <a:pt x="307" y="270"/>
                </a:lnTo>
                <a:lnTo>
                  <a:pt x="328" y="290"/>
                </a:lnTo>
                <a:lnTo>
                  <a:pt x="307" y="311"/>
                </a:lnTo>
                <a:lnTo>
                  <a:pt x="292" y="310"/>
                </a:lnTo>
                <a:lnTo>
                  <a:pt x="278" y="296"/>
                </a:lnTo>
                <a:lnTo>
                  <a:pt x="255" y="265"/>
                </a:lnTo>
                <a:lnTo>
                  <a:pt x="242" y="261"/>
                </a:lnTo>
                <a:lnTo>
                  <a:pt x="219" y="221"/>
                </a:lnTo>
                <a:lnTo>
                  <a:pt x="183" y="203"/>
                </a:lnTo>
                <a:lnTo>
                  <a:pt x="157" y="174"/>
                </a:lnTo>
                <a:lnTo>
                  <a:pt x="96" y="137"/>
                </a:lnTo>
                <a:lnTo>
                  <a:pt x="67" y="106"/>
                </a:lnTo>
                <a:lnTo>
                  <a:pt x="0" y="7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 noChangeAspect="1"/>
          </p:cNvSpPr>
          <p:nvPr/>
        </p:nvSpPr>
        <p:spPr bwMode="auto">
          <a:xfrm>
            <a:off x="5449888" y="3365500"/>
            <a:ext cx="1370012" cy="369888"/>
          </a:xfrm>
          <a:custGeom>
            <a:avLst/>
            <a:gdLst>
              <a:gd name="T0" fmla="*/ 0 w 863"/>
              <a:gd name="T1" fmla="*/ 2147483647 h 233"/>
              <a:gd name="T2" fmla="*/ 2147483647 w 863"/>
              <a:gd name="T3" fmla="*/ 2147483647 h 233"/>
              <a:gd name="T4" fmla="*/ 2147483647 w 863"/>
              <a:gd name="T5" fmla="*/ 2147483647 h 233"/>
              <a:gd name="T6" fmla="*/ 2147483647 w 863"/>
              <a:gd name="T7" fmla="*/ 2147483647 h 233"/>
              <a:gd name="T8" fmla="*/ 2147483647 w 863"/>
              <a:gd name="T9" fmla="*/ 2147483647 h 233"/>
              <a:gd name="T10" fmla="*/ 2147483647 w 863"/>
              <a:gd name="T11" fmla="*/ 2147483647 h 233"/>
              <a:gd name="T12" fmla="*/ 2147483647 w 863"/>
              <a:gd name="T13" fmla="*/ 2147483647 h 233"/>
              <a:gd name="T14" fmla="*/ 2147483647 w 863"/>
              <a:gd name="T15" fmla="*/ 2147483647 h 233"/>
              <a:gd name="T16" fmla="*/ 2147483647 w 863"/>
              <a:gd name="T17" fmla="*/ 2147483647 h 233"/>
              <a:gd name="T18" fmla="*/ 2147483647 w 863"/>
              <a:gd name="T19" fmla="*/ 2147483647 h 233"/>
              <a:gd name="T20" fmla="*/ 2147483647 w 863"/>
              <a:gd name="T21" fmla="*/ 2147483647 h 233"/>
              <a:gd name="T22" fmla="*/ 2147483647 w 863"/>
              <a:gd name="T23" fmla="*/ 2147483647 h 233"/>
              <a:gd name="T24" fmla="*/ 2147483647 w 863"/>
              <a:gd name="T25" fmla="*/ 2147483647 h 233"/>
              <a:gd name="T26" fmla="*/ 2147483647 w 863"/>
              <a:gd name="T27" fmla="*/ 0 h 233"/>
              <a:gd name="T28" fmla="*/ 2147483647 w 863"/>
              <a:gd name="T29" fmla="*/ 2147483647 h 233"/>
              <a:gd name="T30" fmla="*/ 2147483647 w 863"/>
              <a:gd name="T31" fmla="*/ 2147483647 h 233"/>
              <a:gd name="T32" fmla="*/ 2147483647 w 863"/>
              <a:gd name="T33" fmla="*/ 2147483647 h 233"/>
              <a:gd name="T34" fmla="*/ 2147483647 w 863"/>
              <a:gd name="T35" fmla="*/ 2147483647 h 233"/>
              <a:gd name="T36" fmla="*/ 2147483647 w 863"/>
              <a:gd name="T37" fmla="*/ 2147483647 h 233"/>
              <a:gd name="T38" fmla="*/ 2147483647 w 863"/>
              <a:gd name="T39" fmla="*/ 2147483647 h 233"/>
              <a:gd name="T40" fmla="*/ 2147483647 w 863"/>
              <a:gd name="T41" fmla="*/ 2147483647 h 233"/>
              <a:gd name="T42" fmla="*/ 2147483647 w 863"/>
              <a:gd name="T43" fmla="*/ 2147483647 h 233"/>
              <a:gd name="T44" fmla="*/ 2147483647 w 863"/>
              <a:gd name="T45" fmla="*/ 2147483647 h 233"/>
              <a:gd name="T46" fmla="*/ 2147483647 w 863"/>
              <a:gd name="T47" fmla="*/ 2147483647 h 233"/>
              <a:gd name="T48" fmla="*/ 2147483647 w 863"/>
              <a:gd name="T49" fmla="*/ 2147483647 h 233"/>
              <a:gd name="T50" fmla="*/ 2147483647 w 863"/>
              <a:gd name="T51" fmla="*/ 2147483647 h 233"/>
              <a:gd name="T52" fmla="*/ 2147483647 w 863"/>
              <a:gd name="T53" fmla="*/ 2147483647 h 233"/>
              <a:gd name="T54" fmla="*/ 2147483647 w 863"/>
              <a:gd name="T55" fmla="*/ 2147483647 h 233"/>
              <a:gd name="T56" fmla="*/ 2147483647 w 863"/>
              <a:gd name="T57" fmla="*/ 2147483647 h 233"/>
              <a:gd name="T58" fmla="*/ 0 w 863"/>
              <a:gd name="T59" fmla="*/ 2147483647 h 23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3"/>
              <a:gd name="T91" fmla="*/ 0 h 233"/>
              <a:gd name="T92" fmla="*/ 863 w 863"/>
              <a:gd name="T93" fmla="*/ 233 h 23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3" h="233">
                <a:moveTo>
                  <a:pt x="0" y="232"/>
                </a:moveTo>
                <a:lnTo>
                  <a:pt x="9" y="191"/>
                </a:lnTo>
                <a:lnTo>
                  <a:pt x="6" y="187"/>
                </a:lnTo>
                <a:lnTo>
                  <a:pt x="30" y="170"/>
                </a:lnTo>
                <a:lnTo>
                  <a:pt x="54" y="135"/>
                </a:lnTo>
                <a:lnTo>
                  <a:pt x="46" y="128"/>
                </a:lnTo>
                <a:lnTo>
                  <a:pt x="56" y="109"/>
                </a:lnTo>
                <a:lnTo>
                  <a:pt x="60" y="88"/>
                </a:lnTo>
                <a:lnTo>
                  <a:pt x="75" y="74"/>
                </a:lnTo>
                <a:lnTo>
                  <a:pt x="212" y="68"/>
                </a:lnTo>
                <a:lnTo>
                  <a:pt x="212" y="50"/>
                </a:lnTo>
                <a:lnTo>
                  <a:pt x="254" y="52"/>
                </a:lnTo>
                <a:lnTo>
                  <a:pt x="658" y="21"/>
                </a:lnTo>
                <a:lnTo>
                  <a:pt x="862" y="0"/>
                </a:lnTo>
                <a:lnTo>
                  <a:pt x="857" y="24"/>
                </a:lnTo>
                <a:lnTo>
                  <a:pt x="844" y="31"/>
                </a:lnTo>
                <a:lnTo>
                  <a:pt x="826" y="55"/>
                </a:lnTo>
                <a:lnTo>
                  <a:pt x="810" y="54"/>
                </a:lnTo>
                <a:lnTo>
                  <a:pt x="795" y="61"/>
                </a:lnTo>
                <a:lnTo>
                  <a:pt x="785" y="71"/>
                </a:lnTo>
                <a:lnTo>
                  <a:pt x="771" y="65"/>
                </a:lnTo>
                <a:lnTo>
                  <a:pt x="747" y="78"/>
                </a:lnTo>
                <a:lnTo>
                  <a:pt x="744" y="92"/>
                </a:lnTo>
                <a:lnTo>
                  <a:pt x="646" y="140"/>
                </a:lnTo>
                <a:lnTo>
                  <a:pt x="639" y="156"/>
                </a:lnTo>
                <a:lnTo>
                  <a:pt x="617" y="166"/>
                </a:lnTo>
                <a:lnTo>
                  <a:pt x="617" y="189"/>
                </a:lnTo>
                <a:lnTo>
                  <a:pt x="482" y="204"/>
                </a:lnTo>
                <a:lnTo>
                  <a:pt x="214" y="221"/>
                </a:lnTo>
                <a:lnTo>
                  <a:pt x="0" y="2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 noChangeAspect="1"/>
          </p:cNvSpPr>
          <p:nvPr/>
        </p:nvSpPr>
        <p:spPr bwMode="auto">
          <a:xfrm>
            <a:off x="7735888" y="1795463"/>
            <a:ext cx="260350" cy="406400"/>
          </a:xfrm>
          <a:custGeom>
            <a:avLst/>
            <a:gdLst>
              <a:gd name="T0" fmla="*/ 0 w 164"/>
              <a:gd name="T1" fmla="*/ 2147483647 h 256"/>
              <a:gd name="T2" fmla="*/ 2147483647 w 164"/>
              <a:gd name="T3" fmla="*/ 2147483647 h 256"/>
              <a:gd name="T4" fmla="*/ 2147483647 w 164"/>
              <a:gd name="T5" fmla="*/ 2147483647 h 256"/>
              <a:gd name="T6" fmla="*/ 2147483647 w 164"/>
              <a:gd name="T7" fmla="*/ 2147483647 h 256"/>
              <a:gd name="T8" fmla="*/ 2147483647 w 164"/>
              <a:gd name="T9" fmla="*/ 2147483647 h 256"/>
              <a:gd name="T10" fmla="*/ 2147483647 w 164"/>
              <a:gd name="T11" fmla="*/ 2147483647 h 256"/>
              <a:gd name="T12" fmla="*/ 2147483647 w 164"/>
              <a:gd name="T13" fmla="*/ 2147483647 h 256"/>
              <a:gd name="T14" fmla="*/ 2147483647 w 164"/>
              <a:gd name="T15" fmla="*/ 2147483647 h 256"/>
              <a:gd name="T16" fmla="*/ 2147483647 w 164"/>
              <a:gd name="T17" fmla="*/ 2147483647 h 256"/>
              <a:gd name="T18" fmla="*/ 2147483647 w 164"/>
              <a:gd name="T19" fmla="*/ 0 h 256"/>
              <a:gd name="T20" fmla="*/ 0 w 164"/>
              <a:gd name="T21" fmla="*/ 2147483647 h 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"/>
              <a:gd name="T34" fmla="*/ 0 h 256"/>
              <a:gd name="T35" fmla="*/ 164 w 164"/>
              <a:gd name="T36" fmla="*/ 256 h 2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" h="256">
                <a:moveTo>
                  <a:pt x="0" y="32"/>
                </a:moveTo>
                <a:lnTo>
                  <a:pt x="27" y="104"/>
                </a:lnTo>
                <a:lnTo>
                  <a:pt x="32" y="149"/>
                </a:lnTo>
                <a:lnTo>
                  <a:pt x="59" y="199"/>
                </a:lnTo>
                <a:lnTo>
                  <a:pt x="74" y="255"/>
                </a:lnTo>
                <a:lnTo>
                  <a:pt x="145" y="241"/>
                </a:lnTo>
                <a:lnTo>
                  <a:pt x="133" y="154"/>
                </a:lnTo>
                <a:lnTo>
                  <a:pt x="141" y="92"/>
                </a:lnTo>
                <a:lnTo>
                  <a:pt x="160" y="65"/>
                </a:lnTo>
                <a:lnTo>
                  <a:pt x="163" y="0"/>
                </a:lnTo>
                <a:lnTo>
                  <a:pt x="0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 noChangeAspect="1"/>
          </p:cNvSpPr>
          <p:nvPr/>
        </p:nvSpPr>
        <p:spPr bwMode="auto">
          <a:xfrm>
            <a:off x="6494463" y="2844802"/>
            <a:ext cx="1249362" cy="557213"/>
          </a:xfrm>
          <a:custGeom>
            <a:avLst/>
            <a:gdLst>
              <a:gd name="T0" fmla="*/ 2147483647 w 787"/>
              <a:gd name="T1" fmla="*/ 2147483647 h 351"/>
              <a:gd name="T2" fmla="*/ 2147483647 w 787"/>
              <a:gd name="T3" fmla="*/ 2147483647 h 351"/>
              <a:gd name="T4" fmla="*/ 2147483647 w 787"/>
              <a:gd name="T5" fmla="*/ 2147483647 h 351"/>
              <a:gd name="T6" fmla="*/ 2147483647 w 787"/>
              <a:gd name="T7" fmla="*/ 2147483647 h 351"/>
              <a:gd name="T8" fmla="*/ 2147483647 w 787"/>
              <a:gd name="T9" fmla="*/ 2147483647 h 351"/>
              <a:gd name="T10" fmla="*/ 2147483647 w 787"/>
              <a:gd name="T11" fmla="*/ 2147483647 h 351"/>
              <a:gd name="T12" fmla="*/ 2147483647 w 787"/>
              <a:gd name="T13" fmla="*/ 2147483647 h 351"/>
              <a:gd name="T14" fmla="*/ 2147483647 w 787"/>
              <a:gd name="T15" fmla="*/ 2147483647 h 351"/>
              <a:gd name="T16" fmla="*/ 2147483647 w 787"/>
              <a:gd name="T17" fmla="*/ 2147483647 h 351"/>
              <a:gd name="T18" fmla="*/ 2147483647 w 787"/>
              <a:gd name="T19" fmla="*/ 2147483647 h 351"/>
              <a:gd name="T20" fmla="*/ 2147483647 w 787"/>
              <a:gd name="T21" fmla="*/ 2147483647 h 351"/>
              <a:gd name="T22" fmla="*/ 2147483647 w 787"/>
              <a:gd name="T23" fmla="*/ 2147483647 h 351"/>
              <a:gd name="T24" fmla="*/ 2147483647 w 787"/>
              <a:gd name="T25" fmla="*/ 2147483647 h 351"/>
              <a:gd name="T26" fmla="*/ 2147483647 w 787"/>
              <a:gd name="T27" fmla="*/ 2147483647 h 351"/>
              <a:gd name="T28" fmla="*/ 2147483647 w 787"/>
              <a:gd name="T29" fmla="*/ 2147483647 h 351"/>
              <a:gd name="T30" fmla="*/ 2147483647 w 787"/>
              <a:gd name="T31" fmla="*/ 2147483647 h 351"/>
              <a:gd name="T32" fmla="*/ 2147483647 w 787"/>
              <a:gd name="T33" fmla="*/ 2147483647 h 351"/>
              <a:gd name="T34" fmla="*/ 2147483647 w 787"/>
              <a:gd name="T35" fmla="*/ 2147483647 h 351"/>
              <a:gd name="T36" fmla="*/ 2147483647 w 787"/>
              <a:gd name="T37" fmla="*/ 2147483647 h 351"/>
              <a:gd name="T38" fmla="*/ 2147483647 w 787"/>
              <a:gd name="T39" fmla="*/ 2147483647 h 351"/>
              <a:gd name="T40" fmla="*/ 2147483647 w 787"/>
              <a:gd name="T41" fmla="*/ 2147483647 h 351"/>
              <a:gd name="T42" fmla="*/ 2147483647 w 787"/>
              <a:gd name="T43" fmla="*/ 2147483647 h 351"/>
              <a:gd name="T44" fmla="*/ 2147483647 w 787"/>
              <a:gd name="T45" fmla="*/ 2147483647 h 351"/>
              <a:gd name="T46" fmla="*/ 2147483647 w 787"/>
              <a:gd name="T47" fmla="*/ 2147483647 h 351"/>
              <a:gd name="T48" fmla="*/ 2147483647 w 787"/>
              <a:gd name="T49" fmla="*/ 2147483647 h 351"/>
              <a:gd name="T50" fmla="*/ 2147483647 w 787"/>
              <a:gd name="T51" fmla="*/ 2147483647 h 351"/>
              <a:gd name="T52" fmla="*/ 2147483647 w 787"/>
              <a:gd name="T53" fmla="*/ 2147483647 h 351"/>
              <a:gd name="T54" fmla="*/ 2147483647 w 787"/>
              <a:gd name="T55" fmla="*/ 2147483647 h 351"/>
              <a:gd name="T56" fmla="*/ 2147483647 w 787"/>
              <a:gd name="T57" fmla="*/ 2147483647 h 351"/>
              <a:gd name="T58" fmla="*/ 2147483647 w 787"/>
              <a:gd name="T59" fmla="*/ 2147483647 h 351"/>
              <a:gd name="T60" fmla="*/ 2147483647 w 787"/>
              <a:gd name="T61" fmla="*/ 2147483647 h 351"/>
              <a:gd name="T62" fmla="*/ 2147483647 w 787"/>
              <a:gd name="T63" fmla="*/ 2147483647 h 351"/>
              <a:gd name="T64" fmla="*/ 2147483647 w 787"/>
              <a:gd name="T65" fmla="*/ 2147483647 h 351"/>
              <a:gd name="T66" fmla="*/ 2147483647 w 787"/>
              <a:gd name="T67" fmla="*/ 2147483647 h 351"/>
              <a:gd name="T68" fmla="*/ 2147483647 w 787"/>
              <a:gd name="T69" fmla="*/ 2147483647 h 351"/>
              <a:gd name="T70" fmla="*/ 2147483647 w 787"/>
              <a:gd name="T71" fmla="*/ 2147483647 h 351"/>
              <a:gd name="T72" fmla="*/ 2147483647 w 787"/>
              <a:gd name="T73" fmla="*/ 2147483647 h 351"/>
              <a:gd name="T74" fmla="*/ 2147483647 w 787"/>
              <a:gd name="T75" fmla="*/ 2147483647 h 351"/>
              <a:gd name="T76" fmla="*/ 2147483647 w 787"/>
              <a:gd name="T77" fmla="*/ 2147483647 h 351"/>
              <a:gd name="T78" fmla="*/ 0 w 787"/>
              <a:gd name="T79" fmla="*/ 2147483647 h 3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7"/>
              <a:gd name="T121" fmla="*/ 0 h 351"/>
              <a:gd name="T122" fmla="*/ 787 w 787"/>
              <a:gd name="T123" fmla="*/ 351 h 3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7" h="351">
                <a:moveTo>
                  <a:pt x="0" y="350"/>
                </a:moveTo>
                <a:lnTo>
                  <a:pt x="75" y="313"/>
                </a:lnTo>
                <a:lnTo>
                  <a:pt x="77" y="303"/>
                </a:lnTo>
                <a:lnTo>
                  <a:pt x="100" y="278"/>
                </a:lnTo>
                <a:lnTo>
                  <a:pt x="126" y="264"/>
                </a:lnTo>
                <a:lnTo>
                  <a:pt x="151" y="238"/>
                </a:lnTo>
                <a:lnTo>
                  <a:pt x="180" y="264"/>
                </a:lnTo>
                <a:lnTo>
                  <a:pt x="217" y="249"/>
                </a:lnTo>
                <a:lnTo>
                  <a:pt x="233" y="257"/>
                </a:lnTo>
                <a:lnTo>
                  <a:pt x="255" y="249"/>
                </a:lnTo>
                <a:lnTo>
                  <a:pt x="268" y="236"/>
                </a:lnTo>
                <a:lnTo>
                  <a:pt x="306" y="229"/>
                </a:lnTo>
                <a:lnTo>
                  <a:pt x="329" y="208"/>
                </a:lnTo>
                <a:lnTo>
                  <a:pt x="317" y="203"/>
                </a:lnTo>
                <a:lnTo>
                  <a:pt x="354" y="136"/>
                </a:lnTo>
                <a:lnTo>
                  <a:pt x="363" y="102"/>
                </a:lnTo>
                <a:lnTo>
                  <a:pt x="398" y="115"/>
                </a:lnTo>
                <a:lnTo>
                  <a:pt x="415" y="77"/>
                </a:lnTo>
                <a:lnTo>
                  <a:pt x="434" y="74"/>
                </a:lnTo>
                <a:lnTo>
                  <a:pt x="460" y="39"/>
                </a:lnTo>
                <a:lnTo>
                  <a:pt x="469" y="0"/>
                </a:lnTo>
                <a:lnTo>
                  <a:pt x="522" y="23"/>
                </a:lnTo>
                <a:lnTo>
                  <a:pt x="534" y="2"/>
                </a:lnTo>
                <a:lnTo>
                  <a:pt x="561" y="7"/>
                </a:lnTo>
                <a:lnTo>
                  <a:pt x="575" y="25"/>
                </a:lnTo>
                <a:lnTo>
                  <a:pt x="600" y="33"/>
                </a:lnTo>
                <a:lnTo>
                  <a:pt x="610" y="45"/>
                </a:lnTo>
                <a:lnTo>
                  <a:pt x="608" y="55"/>
                </a:lnTo>
                <a:lnTo>
                  <a:pt x="590" y="79"/>
                </a:lnTo>
                <a:lnTo>
                  <a:pt x="600" y="94"/>
                </a:lnTo>
                <a:lnTo>
                  <a:pt x="616" y="89"/>
                </a:lnTo>
                <a:lnTo>
                  <a:pt x="627" y="97"/>
                </a:lnTo>
                <a:lnTo>
                  <a:pt x="633" y="104"/>
                </a:lnTo>
                <a:lnTo>
                  <a:pt x="668" y="106"/>
                </a:lnTo>
                <a:lnTo>
                  <a:pt x="679" y="115"/>
                </a:lnTo>
                <a:lnTo>
                  <a:pt x="713" y="121"/>
                </a:lnTo>
                <a:lnTo>
                  <a:pt x="703" y="130"/>
                </a:lnTo>
                <a:lnTo>
                  <a:pt x="707" y="145"/>
                </a:lnTo>
                <a:lnTo>
                  <a:pt x="708" y="151"/>
                </a:lnTo>
                <a:lnTo>
                  <a:pt x="697" y="148"/>
                </a:lnTo>
                <a:lnTo>
                  <a:pt x="675" y="139"/>
                </a:lnTo>
                <a:lnTo>
                  <a:pt x="640" y="121"/>
                </a:lnTo>
                <a:lnTo>
                  <a:pt x="690" y="158"/>
                </a:lnTo>
                <a:lnTo>
                  <a:pt x="714" y="158"/>
                </a:lnTo>
                <a:lnTo>
                  <a:pt x="700" y="163"/>
                </a:lnTo>
                <a:lnTo>
                  <a:pt x="724" y="173"/>
                </a:lnTo>
                <a:lnTo>
                  <a:pt x="724" y="182"/>
                </a:lnTo>
                <a:lnTo>
                  <a:pt x="717" y="174"/>
                </a:lnTo>
                <a:lnTo>
                  <a:pt x="705" y="175"/>
                </a:lnTo>
                <a:lnTo>
                  <a:pt x="708" y="184"/>
                </a:lnTo>
                <a:lnTo>
                  <a:pt x="717" y="188"/>
                </a:lnTo>
                <a:lnTo>
                  <a:pt x="705" y="191"/>
                </a:lnTo>
                <a:lnTo>
                  <a:pt x="677" y="176"/>
                </a:lnTo>
                <a:lnTo>
                  <a:pt x="667" y="169"/>
                </a:lnTo>
                <a:lnTo>
                  <a:pt x="674" y="179"/>
                </a:lnTo>
                <a:lnTo>
                  <a:pt x="700" y="195"/>
                </a:lnTo>
                <a:lnTo>
                  <a:pt x="713" y="195"/>
                </a:lnTo>
                <a:lnTo>
                  <a:pt x="724" y="199"/>
                </a:lnTo>
                <a:lnTo>
                  <a:pt x="724" y="205"/>
                </a:lnTo>
                <a:lnTo>
                  <a:pt x="730" y="205"/>
                </a:lnTo>
                <a:lnTo>
                  <a:pt x="731" y="209"/>
                </a:lnTo>
                <a:lnTo>
                  <a:pt x="722" y="215"/>
                </a:lnTo>
                <a:lnTo>
                  <a:pt x="700" y="209"/>
                </a:lnTo>
                <a:lnTo>
                  <a:pt x="693" y="201"/>
                </a:lnTo>
                <a:lnTo>
                  <a:pt x="668" y="199"/>
                </a:lnTo>
                <a:lnTo>
                  <a:pt x="662" y="193"/>
                </a:lnTo>
                <a:lnTo>
                  <a:pt x="653" y="201"/>
                </a:lnTo>
                <a:lnTo>
                  <a:pt x="690" y="208"/>
                </a:lnTo>
                <a:lnTo>
                  <a:pt x="693" y="215"/>
                </a:lnTo>
                <a:lnTo>
                  <a:pt x="722" y="227"/>
                </a:lnTo>
                <a:lnTo>
                  <a:pt x="730" y="227"/>
                </a:lnTo>
                <a:lnTo>
                  <a:pt x="733" y="217"/>
                </a:lnTo>
                <a:lnTo>
                  <a:pt x="745" y="221"/>
                </a:lnTo>
                <a:lnTo>
                  <a:pt x="763" y="220"/>
                </a:lnTo>
                <a:lnTo>
                  <a:pt x="786" y="249"/>
                </a:lnTo>
                <a:lnTo>
                  <a:pt x="770" y="244"/>
                </a:lnTo>
                <a:lnTo>
                  <a:pt x="768" y="255"/>
                </a:lnTo>
                <a:lnTo>
                  <a:pt x="457" y="301"/>
                </a:lnTo>
                <a:lnTo>
                  <a:pt x="203" y="328"/>
                </a:lnTo>
                <a:lnTo>
                  <a:pt x="0" y="35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 noChangeAspect="1"/>
          </p:cNvSpPr>
          <p:nvPr/>
        </p:nvSpPr>
        <p:spPr bwMode="auto">
          <a:xfrm>
            <a:off x="7688264" y="2997200"/>
            <a:ext cx="69850" cy="160338"/>
          </a:xfrm>
          <a:custGeom>
            <a:avLst/>
            <a:gdLst>
              <a:gd name="T0" fmla="*/ 0 w 44"/>
              <a:gd name="T1" fmla="*/ 2147483647 h 101"/>
              <a:gd name="T2" fmla="*/ 0 w 44"/>
              <a:gd name="T3" fmla="*/ 2147483647 h 101"/>
              <a:gd name="T4" fmla="*/ 2147483647 w 44"/>
              <a:gd name="T5" fmla="*/ 2147483647 h 101"/>
              <a:gd name="T6" fmla="*/ 2147483647 w 44"/>
              <a:gd name="T7" fmla="*/ 2147483647 h 101"/>
              <a:gd name="T8" fmla="*/ 2147483647 w 44"/>
              <a:gd name="T9" fmla="*/ 2147483647 h 101"/>
              <a:gd name="T10" fmla="*/ 2147483647 w 44"/>
              <a:gd name="T11" fmla="*/ 0 h 101"/>
              <a:gd name="T12" fmla="*/ 2147483647 w 44"/>
              <a:gd name="T13" fmla="*/ 2147483647 h 101"/>
              <a:gd name="T14" fmla="*/ 0 w 44"/>
              <a:gd name="T15" fmla="*/ 2147483647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101"/>
              <a:gd name="T26" fmla="*/ 44 w 44"/>
              <a:gd name="T27" fmla="*/ 101 h 1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101">
                <a:moveTo>
                  <a:pt x="0" y="55"/>
                </a:moveTo>
                <a:lnTo>
                  <a:pt x="0" y="88"/>
                </a:lnTo>
                <a:lnTo>
                  <a:pt x="8" y="100"/>
                </a:lnTo>
                <a:lnTo>
                  <a:pt x="16" y="63"/>
                </a:lnTo>
                <a:lnTo>
                  <a:pt x="29" y="46"/>
                </a:lnTo>
                <a:lnTo>
                  <a:pt x="43" y="0"/>
                </a:lnTo>
                <a:lnTo>
                  <a:pt x="17" y="11"/>
                </a:lnTo>
                <a:lnTo>
                  <a:pt x="0" y="5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 noChangeAspect="1"/>
          </p:cNvSpPr>
          <p:nvPr/>
        </p:nvSpPr>
        <p:spPr bwMode="auto">
          <a:xfrm>
            <a:off x="6621464" y="2697163"/>
            <a:ext cx="723900" cy="569912"/>
          </a:xfrm>
          <a:custGeom>
            <a:avLst/>
            <a:gdLst>
              <a:gd name="T0" fmla="*/ 0 w 456"/>
              <a:gd name="T1" fmla="*/ 2147483647 h 359"/>
              <a:gd name="T2" fmla="*/ 2147483647 w 456"/>
              <a:gd name="T3" fmla="*/ 2147483647 h 359"/>
              <a:gd name="T4" fmla="*/ 2147483647 w 456"/>
              <a:gd name="T5" fmla="*/ 2147483647 h 359"/>
              <a:gd name="T6" fmla="*/ 2147483647 w 456"/>
              <a:gd name="T7" fmla="*/ 2147483647 h 359"/>
              <a:gd name="T8" fmla="*/ 2147483647 w 456"/>
              <a:gd name="T9" fmla="*/ 2147483647 h 359"/>
              <a:gd name="T10" fmla="*/ 2147483647 w 456"/>
              <a:gd name="T11" fmla="*/ 2147483647 h 359"/>
              <a:gd name="T12" fmla="*/ 2147483647 w 456"/>
              <a:gd name="T13" fmla="*/ 2147483647 h 359"/>
              <a:gd name="T14" fmla="*/ 2147483647 w 456"/>
              <a:gd name="T15" fmla="*/ 2147483647 h 359"/>
              <a:gd name="T16" fmla="*/ 2147483647 w 456"/>
              <a:gd name="T17" fmla="*/ 2147483647 h 359"/>
              <a:gd name="T18" fmla="*/ 2147483647 w 456"/>
              <a:gd name="T19" fmla="*/ 2147483647 h 359"/>
              <a:gd name="T20" fmla="*/ 2147483647 w 456"/>
              <a:gd name="T21" fmla="*/ 2147483647 h 359"/>
              <a:gd name="T22" fmla="*/ 2147483647 w 456"/>
              <a:gd name="T23" fmla="*/ 2147483647 h 359"/>
              <a:gd name="T24" fmla="*/ 2147483647 w 456"/>
              <a:gd name="T25" fmla="*/ 2147483647 h 359"/>
              <a:gd name="T26" fmla="*/ 2147483647 w 456"/>
              <a:gd name="T27" fmla="*/ 2147483647 h 359"/>
              <a:gd name="T28" fmla="*/ 2147483647 w 456"/>
              <a:gd name="T29" fmla="*/ 2147483647 h 359"/>
              <a:gd name="T30" fmla="*/ 2147483647 w 456"/>
              <a:gd name="T31" fmla="*/ 2147483647 h 359"/>
              <a:gd name="T32" fmla="*/ 2147483647 w 456"/>
              <a:gd name="T33" fmla="*/ 2147483647 h 359"/>
              <a:gd name="T34" fmla="*/ 2147483647 w 456"/>
              <a:gd name="T35" fmla="*/ 2147483647 h 359"/>
              <a:gd name="T36" fmla="*/ 2147483647 w 456"/>
              <a:gd name="T37" fmla="*/ 2147483647 h 359"/>
              <a:gd name="T38" fmla="*/ 2147483647 w 456"/>
              <a:gd name="T39" fmla="*/ 2147483647 h 359"/>
              <a:gd name="T40" fmla="*/ 2147483647 w 456"/>
              <a:gd name="T41" fmla="*/ 2147483647 h 359"/>
              <a:gd name="T42" fmla="*/ 2147483647 w 456"/>
              <a:gd name="T43" fmla="*/ 2147483647 h 359"/>
              <a:gd name="T44" fmla="*/ 2147483647 w 456"/>
              <a:gd name="T45" fmla="*/ 2147483647 h 359"/>
              <a:gd name="T46" fmla="*/ 2147483647 w 456"/>
              <a:gd name="T47" fmla="*/ 2147483647 h 359"/>
              <a:gd name="T48" fmla="*/ 2147483647 w 456"/>
              <a:gd name="T49" fmla="*/ 2147483647 h 359"/>
              <a:gd name="T50" fmla="*/ 2147483647 w 456"/>
              <a:gd name="T51" fmla="*/ 2147483647 h 359"/>
              <a:gd name="T52" fmla="*/ 2147483647 w 456"/>
              <a:gd name="T53" fmla="*/ 2147483647 h 359"/>
              <a:gd name="T54" fmla="*/ 2147483647 w 456"/>
              <a:gd name="T55" fmla="*/ 2147483647 h 359"/>
              <a:gd name="T56" fmla="*/ 2147483647 w 456"/>
              <a:gd name="T57" fmla="*/ 2147483647 h 359"/>
              <a:gd name="T58" fmla="*/ 2147483647 w 456"/>
              <a:gd name="T59" fmla="*/ 0 h 359"/>
              <a:gd name="T60" fmla="*/ 2147483647 w 456"/>
              <a:gd name="T61" fmla="*/ 2147483647 h 359"/>
              <a:gd name="T62" fmla="*/ 2147483647 w 456"/>
              <a:gd name="T63" fmla="*/ 2147483647 h 359"/>
              <a:gd name="T64" fmla="*/ 2147483647 w 456"/>
              <a:gd name="T65" fmla="*/ 2147483647 h 359"/>
              <a:gd name="T66" fmla="*/ 2147483647 w 456"/>
              <a:gd name="T67" fmla="*/ 2147483647 h 359"/>
              <a:gd name="T68" fmla="*/ 2147483647 w 456"/>
              <a:gd name="T69" fmla="*/ 2147483647 h 359"/>
              <a:gd name="T70" fmla="*/ 2147483647 w 456"/>
              <a:gd name="T71" fmla="*/ 2147483647 h 359"/>
              <a:gd name="T72" fmla="*/ 2147483647 w 456"/>
              <a:gd name="T73" fmla="*/ 2147483647 h 359"/>
              <a:gd name="T74" fmla="*/ 2147483647 w 456"/>
              <a:gd name="T75" fmla="*/ 2147483647 h 359"/>
              <a:gd name="T76" fmla="*/ 0 w 456"/>
              <a:gd name="T77" fmla="*/ 2147483647 h 3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6"/>
              <a:gd name="T118" fmla="*/ 0 h 359"/>
              <a:gd name="T119" fmla="*/ 456 w 456"/>
              <a:gd name="T120" fmla="*/ 359 h 35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6" h="359">
                <a:moveTo>
                  <a:pt x="0" y="247"/>
                </a:moveTo>
                <a:lnTo>
                  <a:pt x="17" y="297"/>
                </a:lnTo>
                <a:lnTo>
                  <a:pt x="36" y="316"/>
                </a:lnTo>
                <a:lnTo>
                  <a:pt x="72" y="331"/>
                </a:lnTo>
                <a:lnTo>
                  <a:pt x="101" y="358"/>
                </a:lnTo>
                <a:lnTo>
                  <a:pt x="138" y="342"/>
                </a:lnTo>
                <a:lnTo>
                  <a:pt x="154" y="351"/>
                </a:lnTo>
                <a:lnTo>
                  <a:pt x="175" y="342"/>
                </a:lnTo>
                <a:lnTo>
                  <a:pt x="188" y="330"/>
                </a:lnTo>
                <a:lnTo>
                  <a:pt x="226" y="323"/>
                </a:lnTo>
                <a:lnTo>
                  <a:pt x="249" y="302"/>
                </a:lnTo>
                <a:lnTo>
                  <a:pt x="237" y="297"/>
                </a:lnTo>
                <a:lnTo>
                  <a:pt x="275" y="229"/>
                </a:lnTo>
                <a:lnTo>
                  <a:pt x="283" y="195"/>
                </a:lnTo>
                <a:lnTo>
                  <a:pt x="318" y="209"/>
                </a:lnTo>
                <a:lnTo>
                  <a:pt x="336" y="170"/>
                </a:lnTo>
                <a:lnTo>
                  <a:pt x="354" y="168"/>
                </a:lnTo>
                <a:lnTo>
                  <a:pt x="380" y="132"/>
                </a:lnTo>
                <a:lnTo>
                  <a:pt x="390" y="93"/>
                </a:lnTo>
                <a:lnTo>
                  <a:pt x="442" y="116"/>
                </a:lnTo>
                <a:lnTo>
                  <a:pt x="455" y="95"/>
                </a:lnTo>
                <a:lnTo>
                  <a:pt x="439" y="80"/>
                </a:lnTo>
                <a:lnTo>
                  <a:pt x="413" y="72"/>
                </a:lnTo>
                <a:lnTo>
                  <a:pt x="382" y="74"/>
                </a:lnTo>
                <a:lnTo>
                  <a:pt x="372" y="88"/>
                </a:lnTo>
                <a:lnTo>
                  <a:pt x="318" y="100"/>
                </a:lnTo>
                <a:lnTo>
                  <a:pt x="283" y="132"/>
                </a:lnTo>
                <a:lnTo>
                  <a:pt x="274" y="80"/>
                </a:lnTo>
                <a:lnTo>
                  <a:pt x="175" y="94"/>
                </a:lnTo>
                <a:lnTo>
                  <a:pt x="155" y="0"/>
                </a:lnTo>
                <a:lnTo>
                  <a:pt x="140" y="6"/>
                </a:lnTo>
                <a:lnTo>
                  <a:pt x="151" y="27"/>
                </a:lnTo>
                <a:lnTo>
                  <a:pt x="136" y="108"/>
                </a:lnTo>
                <a:lnTo>
                  <a:pt x="119" y="126"/>
                </a:lnTo>
                <a:lnTo>
                  <a:pt x="66" y="157"/>
                </a:lnTo>
                <a:lnTo>
                  <a:pt x="56" y="191"/>
                </a:lnTo>
                <a:lnTo>
                  <a:pt x="36" y="183"/>
                </a:lnTo>
                <a:lnTo>
                  <a:pt x="29" y="226"/>
                </a:lnTo>
                <a:lnTo>
                  <a:pt x="0" y="24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 noChangeAspect="1"/>
          </p:cNvSpPr>
          <p:nvPr/>
        </p:nvSpPr>
        <p:spPr bwMode="auto">
          <a:xfrm>
            <a:off x="4954589" y="1819277"/>
            <a:ext cx="852487" cy="708025"/>
          </a:xfrm>
          <a:custGeom>
            <a:avLst/>
            <a:gdLst>
              <a:gd name="T0" fmla="*/ 0 w 537"/>
              <a:gd name="T1" fmla="*/ 2147483647 h 446"/>
              <a:gd name="T2" fmla="*/ 2147483647 w 537"/>
              <a:gd name="T3" fmla="*/ 2147483647 h 446"/>
              <a:gd name="T4" fmla="*/ 2147483647 w 537"/>
              <a:gd name="T5" fmla="*/ 2147483647 h 446"/>
              <a:gd name="T6" fmla="*/ 2147483647 w 537"/>
              <a:gd name="T7" fmla="*/ 2147483647 h 446"/>
              <a:gd name="T8" fmla="*/ 2147483647 w 537"/>
              <a:gd name="T9" fmla="*/ 2147483647 h 446"/>
              <a:gd name="T10" fmla="*/ 2147483647 w 537"/>
              <a:gd name="T11" fmla="*/ 2147483647 h 446"/>
              <a:gd name="T12" fmla="*/ 2147483647 w 537"/>
              <a:gd name="T13" fmla="*/ 2147483647 h 446"/>
              <a:gd name="T14" fmla="*/ 2147483647 w 537"/>
              <a:gd name="T15" fmla="*/ 2147483647 h 446"/>
              <a:gd name="T16" fmla="*/ 2147483647 w 537"/>
              <a:gd name="T17" fmla="*/ 2147483647 h 446"/>
              <a:gd name="T18" fmla="*/ 2147483647 w 537"/>
              <a:gd name="T19" fmla="*/ 2147483647 h 446"/>
              <a:gd name="T20" fmla="*/ 2147483647 w 537"/>
              <a:gd name="T21" fmla="*/ 2147483647 h 446"/>
              <a:gd name="T22" fmla="*/ 2147483647 w 537"/>
              <a:gd name="T23" fmla="*/ 2147483647 h 446"/>
              <a:gd name="T24" fmla="*/ 2147483647 w 537"/>
              <a:gd name="T25" fmla="*/ 2147483647 h 446"/>
              <a:gd name="T26" fmla="*/ 2147483647 w 537"/>
              <a:gd name="T27" fmla="*/ 2147483647 h 446"/>
              <a:gd name="T28" fmla="*/ 2147483647 w 537"/>
              <a:gd name="T29" fmla="*/ 2147483647 h 446"/>
              <a:gd name="T30" fmla="*/ 2147483647 w 537"/>
              <a:gd name="T31" fmla="*/ 2147483647 h 446"/>
              <a:gd name="T32" fmla="*/ 2147483647 w 537"/>
              <a:gd name="T33" fmla="*/ 2147483647 h 446"/>
              <a:gd name="T34" fmla="*/ 2147483647 w 537"/>
              <a:gd name="T35" fmla="*/ 2147483647 h 446"/>
              <a:gd name="T36" fmla="*/ 2147483647 w 537"/>
              <a:gd name="T37" fmla="*/ 2147483647 h 446"/>
              <a:gd name="T38" fmla="*/ 2147483647 w 537"/>
              <a:gd name="T39" fmla="*/ 2147483647 h 446"/>
              <a:gd name="T40" fmla="*/ 2147483647 w 537"/>
              <a:gd name="T41" fmla="*/ 2147483647 h 446"/>
              <a:gd name="T42" fmla="*/ 2147483647 w 537"/>
              <a:gd name="T43" fmla="*/ 2147483647 h 446"/>
              <a:gd name="T44" fmla="*/ 2147483647 w 537"/>
              <a:gd name="T45" fmla="*/ 2147483647 h 446"/>
              <a:gd name="T46" fmla="*/ 2147483647 w 537"/>
              <a:gd name="T47" fmla="*/ 2147483647 h 446"/>
              <a:gd name="T48" fmla="*/ 2147483647 w 537"/>
              <a:gd name="T49" fmla="*/ 2147483647 h 446"/>
              <a:gd name="T50" fmla="*/ 2147483647 w 537"/>
              <a:gd name="T51" fmla="*/ 2147483647 h 446"/>
              <a:gd name="T52" fmla="*/ 2147483647 w 537"/>
              <a:gd name="T53" fmla="*/ 2147483647 h 446"/>
              <a:gd name="T54" fmla="*/ 2147483647 w 537"/>
              <a:gd name="T55" fmla="*/ 2147483647 h 446"/>
              <a:gd name="T56" fmla="*/ 2147483647 w 537"/>
              <a:gd name="T57" fmla="*/ 2147483647 h 446"/>
              <a:gd name="T58" fmla="*/ 2147483647 w 537"/>
              <a:gd name="T59" fmla="*/ 2147483647 h 446"/>
              <a:gd name="T60" fmla="*/ 2147483647 w 537"/>
              <a:gd name="T61" fmla="*/ 2147483647 h 446"/>
              <a:gd name="T62" fmla="*/ 2147483647 w 537"/>
              <a:gd name="T63" fmla="*/ 2147483647 h 446"/>
              <a:gd name="T64" fmla="*/ 2147483647 w 537"/>
              <a:gd name="T65" fmla="*/ 2147483647 h 446"/>
              <a:gd name="T66" fmla="*/ 2147483647 w 537"/>
              <a:gd name="T67" fmla="*/ 2147483647 h 446"/>
              <a:gd name="T68" fmla="*/ 2147483647 w 537"/>
              <a:gd name="T69" fmla="*/ 2147483647 h 446"/>
              <a:gd name="T70" fmla="*/ 2147483647 w 537"/>
              <a:gd name="T71" fmla="*/ 2147483647 h 446"/>
              <a:gd name="T72" fmla="*/ 2147483647 w 537"/>
              <a:gd name="T73" fmla="*/ 2147483647 h 446"/>
              <a:gd name="T74" fmla="*/ 2147483647 w 537"/>
              <a:gd name="T75" fmla="*/ 2147483647 h 446"/>
              <a:gd name="T76" fmla="*/ 2147483647 w 537"/>
              <a:gd name="T77" fmla="*/ 2147483647 h 446"/>
              <a:gd name="T78" fmla="*/ 2147483647 w 537"/>
              <a:gd name="T79" fmla="*/ 2147483647 h 446"/>
              <a:gd name="T80" fmla="*/ 2147483647 w 537"/>
              <a:gd name="T81" fmla="*/ 0 h 446"/>
              <a:gd name="T82" fmla="*/ 2147483647 w 537"/>
              <a:gd name="T83" fmla="*/ 2147483647 h 446"/>
              <a:gd name="T84" fmla="*/ 2147483647 w 537"/>
              <a:gd name="T85" fmla="*/ 2147483647 h 446"/>
              <a:gd name="T86" fmla="*/ 2147483647 w 537"/>
              <a:gd name="T87" fmla="*/ 2147483647 h 446"/>
              <a:gd name="T88" fmla="*/ 2147483647 w 537"/>
              <a:gd name="T89" fmla="*/ 2147483647 h 446"/>
              <a:gd name="T90" fmla="*/ 2147483647 w 537"/>
              <a:gd name="T91" fmla="*/ 2147483647 h 446"/>
              <a:gd name="T92" fmla="*/ 2147483647 w 537"/>
              <a:gd name="T93" fmla="*/ 2147483647 h 446"/>
              <a:gd name="T94" fmla="*/ 2147483647 w 537"/>
              <a:gd name="T95" fmla="*/ 2147483647 h 446"/>
              <a:gd name="T96" fmla="*/ 2147483647 w 537"/>
              <a:gd name="T97" fmla="*/ 2147483647 h 446"/>
              <a:gd name="T98" fmla="*/ 0 w 537"/>
              <a:gd name="T99" fmla="*/ 2147483647 h 4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7"/>
              <a:gd name="T151" fmla="*/ 0 h 446"/>
              <a:gd name="T152" fmla="*/ 537 w 537"/>
              <a:gd name="T153" fmla="*/ 446 h 44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7" h="446">
                <a:moveTo>
                  <a:pt x="0" y="134"/>
                </a:moveTo>
                <a:lnTo>
                  <a:pt x="16" y="168"/>
                </a:lnTo>
                <a:lnTo>
                  <a:pt x="12" y="222"/>
                </a:lnTo>
                <a:lnTo>
                  <a:pt x="78" y="255"/>
                </a:lnTo>
                <a:lnTo>
                  <a:pt x="103" y="278"/>
                </a:lnTo>
                <a:lnTo>
                  <a:pt x="140" y="298"/>
                </a:lnTo>
                <a:lnTo>
                  <a:pt x="154" y="310"/>
                </a:lnTo>
                <a:lnTo>
                  <a:pt x="162" y="347"/>
                </a:lnTo>
                <a:lnTo>
                  <a:pt x="170" y="397"/>
                </a:lnTo>
                <a:lnTo>
                  <a:pt x="222" y="445"/>
                </a:lnTo>
                <a:lnTo>
                  <a:pt x="491" y="431"/>
                </a:lnTo>
                <a:lnTo>
                  <a:pt x="475" y="363"/>
                </a:lnTo>
                <a:lnTo>
                  <a:pt x="483" y="290"/>
                </a:lnTo>
                <a:lnTo>
                  <a:pt x="501" y="259"/>
                </a:lnTo>
                <a:lnTo>
                  <a:pt x="497" y="230"/>
                </a:lnTo>
                <a:lnTo>
                  <a:pt x="530" y="164"/>
                </a:lnTo>
                <a:lnTo>
                  <a:pt x="536" y="148"/>
                </a:lnTo>
                <a:lnTo>
                  <a:pt x="526" y="145"/>
                </a:lnTo>
                <a:lnTo>
                  <a:pt x="513" y="159"/>
                </a:lnTo>
                <a:lnTo>
                  <a:pt x="504" y="194"/>
                </a:lnTo>
                <a:lnTo>
                  <a:pt x="481" y="196"/>
                </a:lnTo>
                <a:lnTo>
                  <a:pt x="471" y="215"/>
                </a:lnTo>
                <a:lnTo>
                  <a:pt x="446" y="229"/>
                </a:lnTo>
                <a:lnTo>
                  <a:pt x="450" y="207"/>
                </a:lnTo>
                <a:lnTo>
                  <a:pt x="464" y="185"/>
                </a:lnTo>
                <a:lnTo>
                  <a:pt x="480" y="178"/>
                </a:lnTo>
                <a:lnTo>
                  <a:pt x="482" y="168"/>
                </a:lnTo>
                <a:lnTo>
                  <a:pt x="452" y="107"/>
                </a:lnTo>
                <a:lnTo>
                  <a:pt x="431" y="102"/>
                </a:lnTo>
                <a:lnTo>
                  <a:pt x="424" y="88"/>
                </a:lnTo>
                <a:lnTo>
                  <a:pt x="373" y="81"/>
                </a:lnTo>
                <a:lnTo>
                  <a:pt x="261" y="58"/>
                </a:lnTo>
                <a:lnTo>
                  <a:pt x="215" y="36"/>
                </a:lnTo>
                <a:lnTo>
                  <a:pt x="189" y="26"/>
                </a:lnTo>
                <a:lnTo>
                  <a:pt x="175" y="36"/>
                </a:lnTo>
                <a:lnTo>
                  <a:pt x="169" y="33"/>
                </a:lnTo>
                <a:lnTo>
                  <a:pt x="180" y="26"/>
                </a:lnTo>
                <a:lnTo>
                  <a:pt x="180" y="14"/>
                </a:lnTo>
                <a:lnTo>
                  <a:pt x="182" y="12"/>
                </a:lnTo>
                <a:lnTo>
                  <a:pt x="182" y="2"/>
                </a:lnTo>
                <a:lnTo>
                  <a:pt x="177" y="0"/>
                </a:lnTo>
                <a:lnTo>
                  <a:pt x="114" y="20"/>
                </a:lnTo>
                <a:lnTo>
                  <a:pt x="90" y="29"/>
                </a:lnTo>
                <a:lnTo>
                  <a:pt x="81" y="30"/>
                </a:lnTo>
                <a:lnTo>
                  <a:pt x="68" y="22"/>
                </a:lnTo>
                <a:lnTo>
                  <a:pt x="65" y="29"/>
                </a:lnTo>
                <a:lnTo>
                  <a:pt x="63" y="22"/>
                </a:lnTo>
                <a:lnTo>
                  <a:pt x="49" y="31"/>
                </a:lnTo>
                <a:lnTo>
                  <a:pt x="53" y="80"/>
                </a:lnTo>
                <a:lnTo>
                  <a:pt x="0" y="13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 noChangeAspect="1"/>
          </p:cNvSpPr>
          <p:nvPr/>
        </p:nvSpPr>
        <p:spPr bwMode="auto">
          <a:xfrm>
            <a:off x="522289" y="2122490"/>
            <a:ext cx="1195387" cy="1743075"/>
          </a:xfrm>
          <a:custGeom>
            <a:avLst/>
            <a:gdLst>
              <a:gd name="T0" fmla="*/ 2147483647 w 753"/>
              <a:gd name="T1" fmla="*/ 2147483647 h 1098"/>
              <a:gd name="T2" fmla="*/ 2147483647 w 753"/>
              <a:gd name="T3" fmla="*/ 2147483647 h 1098"/>
              <a:gd name="T4" fmla="*/ 2147483647 w 753"/>
              <a:gd name="T5" fmla="*/ 2147483647 h 1098"/>
              <a:gd name="T6" fmla="*/ 2147483647 w 753"/>
              <a:gd name="T7" fmla="*/ 2147483647 h 1098"/>
              <a:gd name="T8" fmla="*/ 2147483647 w 753"/>
              <a:gd name="T9" fmla="*/ 2147483647 h 1098"/>
              <a:gd name="T10" fmla="*/ 2147483647 w 753"/>
              <a:gd name="T11" fmla="*/ 2147483647 h 1098"/>
              <a:gd name="T12" fmla="*/ 2147483647 w 753"/>
              <a:gd name="T13" fmla="*/ 2147483647 h 1098"/>
              <a:gd name="T14" fmla="*/ 2147483647 w 753"/>
              <a:gd name="T15" fmla="*/ 2147483647 h 1098"/>
              <a:gd name="T16" fmla="*/ 2147483647 w 753"/>
              <a:gd name="T17" fmla="*/ 2147483647 h 1098"/>
              <a:gd name="T18" fmla="*/ 2147483647 w 753"/>
              <a:gd name="T19" fmla="*/ 2147483647 h 1098"/>
              <a:gd name="T20" fmla="*/ 2147483647 w 753"/>
              <a:gd name="T21" fmla="*/ 2147483647 h 1098"/>
              <a:gd name="T22" fmla="*/ 2147483647 w 753"/>
              <a:gd name="T23" fmla="*/ 2147483647 h 1098"/>
              <a:gd name="T24" fmla="*/ 2147483647 w 753"/>
              <a:gd name="T25" fmla="*/ 2147483647 h 1098"/>
              <a:gd name="T26" fmla="*/ 2147483647 w 753"/>
              <a:gd name="T27" fmla="*/ 2147483647 h 1098"/>
              <a:gd name="T28" fmla="*/ 2147483647 w 753"/>
              <a:gd name="T29" fmla="*/ 2147483647 h 1098"/>
              <a:gd name="T30" fmla="*/ 2147483647 w 753"/>
              <a:gd name="T31" fmla="*/ 2147483647 h 1098"/>
              <a:gd name="T32" fmla="*/ 2147483647 w 753"/>
              <a:gd name="T33" fmla="*/ 2147483647 h 1098"/>
              <a:gd name="T34" fmla="*/ 2147483647 w 753"/>
              <a:gd name="T35" fmla="*/ 2147483647 h 1098"/>
              <a:gd name="T36" fmla="*/ 2147483647 w 753"/>
              <a:gd name="T37" fmla="*/ 2147483647 h 1098"/>
              <a:gd name="T38" fmla="*/ 2147483647 w 753"/>
              <a:gd name="T39" fmla="*/ 2147483647 h 1098"/>
              <a:gd name="T40" fmla="*/ 2147483647 w 753"/>
              <a:gd name="T41" fmla="*/ 2147483647 h 1098"/>
              <a:gd name="T42" fmla="*/ 2147483647 w 753"/>
              <a:gd name="T43" fmla="*/ 2147483647 h 1098"/>
              <a:gd name="T44" fmla="*/ 2147483647 w 753"/>
              <a:gd name="T45" fmla="*/ 2147483647 h 1098"/>
              <a:gd name="T46" fmla="*/ 2147483647 w 753"/>
              <a:gd name="T47" fmla="*/ 2147483647 h 1098"/>
              <a:gd name="T48" fmla="*/ 2147483647 w 753"/>
              <a:gd name="T49" fmla="*/ 2147483647 h 1098"/>
              <a:gd name="T50" fmla="*/ 2147483647 w 753"/>
              <a:gd name="T51" fmla="*/ 2147483647 h 1098"/>
              <a:gd name="T52" fmla="*/ 2147483647 w 753"/>
              <a:gd name="T53" fmla="*/ 2147483647 h 1098"/>
              <a:gd name="T54" fmla="*/ 2147483647 w 753"/>
              <a:gd name="T55" fmla="*/ 2147483647 h 1098"/>
              <a:gd name="T56" fmla="*/ 2147483647 w 753"/>
              <a:gd name="T57" fmla="*/ 2147483647 h 1098"/>
              <a:gd name="T58" fmla="*/ 2147483647 w 753"/>
              <a:gd name="T59" fmla="*/ 2147483647 h 1098"/>
              <a:gd name="T60" fmla="*/ 2147483647 w 753"/>
              <a:gd name="T61" fmla="*/ 2147483647 h 1098"/>
              <a:gd name="T62" fmla="*/ 2147483647 w 753"/>
              <a:gd name="T63" fmla="*/ 2147483647 h 1098"/>
              <a:gd name="T64" fmla="*/ 2147483647 w 753"/>
              <a:gd name="T65" fmla="*/ 2147483647 h 1098"/>
              <a:gd name="T66" fmla="*/ 2147483647 w 753"/>
              <a:gd name="T67" fmla="*/ 2147483647 h 1098"/>
              <a:gd name="T68" fmla="*/ 2147483647 w 753"/>
              <a:gd name="T69" fmla="*/ 2147483647 h 1098"/>
              <a:gd name="T70" fmla="*/ 2147483647 w 753"/>
              <a:gd name="T71" fmla="*/ 2147483647 h 1098"/>
              <a:gd name="T72" fmla="*/ 2147483647 w 753"/>
              <a:gd name="T73" fmla="*/ 2147483647 h 1098"/>
              <a:gd name="T74" fmla="*/ 2147483647 w 753"/>
              <a:gd name="T75" fmla="*/ 2147483647 h 1098"/>
              <a:gd name="T76" fmla="*/ 2147483647 w 753"/>
              <a:gd name="T77" fmla="*/ 2147483647 h 1098"/>
              <a:gd name="T78" fmla="*/ 2147483647 w 753"/>
              <a:gd name="T79" fmla="*/ 2147483647 h 1098"/>
              <a:gd name="T80" fmla="*/ 2147483647 w 753"/>
              <a:gd name="T81" fmla="*/ 2147483647 h 1098"/>
              <a:gd name="T82" fmla="*/ 2147483647 w 753"/>
              <a:gd name="T83" fmla="*/ 2147483647 h 1098"/>
              <a:gd name="T84" fmla="*/ 2147483647 w 753"/>
              <a:gd name="T85" fmla="*/ 2147483647 h 1098"/>
              <a:gd name="T86" fmla="*/ 2147483647 w 753"/>
              <a:gd name="T87" fmla="*/ 2147483647 h 1098"/>
              <a:gd name="T88" fmla="*/ 2147483647 w 753"/>
              <a:gd name="T89" fmla="*/ 2147483647 h 1098"/>
              <a:gd name="T90" fmla="*/ 2147483647 w 753"/>
              <a:gd name="T91" fmla="*/ 2147483647 h 1098"/>
              <a:gd name="T92" fmla="*/ 2147483647 w 753"/>
              <a:gd name="T93" fmla="*/ 2147483647 h 1098"/>
              <a:gd name="T94" fmla="*/ 2147483647 w 753"/>
              <a:gd name="T95" fmla="*/ 2147483647 h 1098"/>
              <a:gd name="T96" fmla="*/ 2147483647 w 753"/>
              <a:gd name="T97" fmla="*/ 0 h 1098"/>
              <a:gd name="T98" fmla="*/ 2147483647 w 753"/>
              <a:gd name="T99" fmla="*/ 2147483647 h 1098"/>
              <a:gd name="T100" fmla="*/ 2147483647 w 753"/>
              <a:gd name="T101" fmla="*/ 2147483647 h 1098"/>
              <a:gd name="T102" fmla="*/ 0 w 753"/>
              <a:gd name="T103" fmla="*/ 2147483647 h 1098"/>
              <a:gd name="T104" fmla="*/ 2147483647 w 753"/>
              <a:gd name="T105" fmla="*/ 2147483647 h 10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3"/>
              <a:gd name="T160" fmla="*/ 0 h 1098"/>
              <a:gd name="T161" fmla="*/ 753 w 753"/>
              <a:gd name="T162" fmla="*/ 1098 h 10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3" h="1098">
                <a:moveTo>
                  <a:pt x="16" y="199"/>
                </a:moveTo>
                <a:lnTo>
                  <a:pt x="27" y="223"/>
                </a:lnTo>
                <a:lnTo>
                  <a:pt x="4" y="308"/>
                </a:lnTo>
                <a:lnTo>
                  <a:pt x="17" y="334"/>
                </a:lnTo>
                <a:lnTo>
                  <a:pt x="78" y="446"/>
                </a:lnTo>
                <a:lnTo>
                  <a:pt x="83" y="443"/>
                </a:lnTo>
                <a:lnTo>
                  <a:pt x="88" y="419"/>
                </a:lnTo>
                <a:lnTo>
                  <a:pt x="98" y="414"/>
                </a:lnTo>
                <a:lnTo>
                  <a:pt x="106" y="421"/>
                </a:lnTo>
                <a:lnTo>
                  <a:pt x="90" y="436"/>
                </a:lnTo>
                <a:lnTo>
                  <a:pt x="97" y="444"/>
                </a:lnTo>
                <a:lnTo>
                  <a:pt x="111" y="493"/>
                </a:lnTo>
                <a:lnTo>
                  <a:pt x="101" y="490"/>
                </a:lnTo>
                <a:lnTo>
                  <a:pt x="81" y="471"/>
                </a:lnTo>
                <a:lnTo>
                  <a:pt x="88" y="453"/>
                </a:lnTo>
                <a:lnTo>
                  <a:pt x="75" y="453"/>
                </a:lnTo>
                <a:lnTo>
                  <a:pt x="65" y="474"/>
                </a:lnTo>
                <a:lnTo>
                  <a:pt x="69" y="519"/>
                </a:lnTo>
                <a:lnTo>
                  <a:pt x="81" y="538"/>
                </a:lnTo>
                <a:lnTo>
                  <a:pt x="107" y="555"/>
                </a:lnTo>
                <a:lnTo>
                  <a:pt x="99" y="577"/>
                </a:lnTo>
                <a:lnTo>
                  <a:pt x="83" y="582"/>
                </a:lnTo>
                <a:lnTo>
                  <a:pt x="81" y="609"/>
                </a:lnTo>
                <a:lnTo>
                  <a:pt x="118" y="675"/>
                </a:lnTo>
                <a:lnTo>
                  <a:pt x="147" y="715"/>
                </a:lnTo>
                <a:lnTo>
                  <a:pt x="142" y="740"/>
                </a:lnTo>
                <a:lnTo>
                  <a:pt x="160" y="754"/>
                </a:lnTo>
                <a:lnTo>
                  <a:pt x="154" y="771"/>
                </a:lnTo>
                <a:lnTo>
                  <a:pt x="141" y="810"/>
                </a:lnTo>
                <a:lnTo>
                  <a:pt x="157" y="822"/>
                </a:lnTo>
                <a:lnTo>
                  <a:pt x="246" y="851"/>
                </a:lnTo>
                <a:lnTo>
                  <a:pt x="285" y="893"/>
                </a:lnTo>
                <a:lnTo>
                  <a:pt x="329" y="908"/>
                </a:lnTo>
                <a:lnTo>
                  <a:pt x="329" y="934"/>
                </a:lnTo>
                <a:lnTo>
                  <a:pt x="357" y="940"/>
                </a:lnTo>
                <a:lnTo>
                  <a:pt x="396" y="985"/>
                </a:lnTo>
                <a:lnTo>
                  <a:pt x="418" y="1023"/>
                </a:lnTo>
                <a:lnTo>
                  <a:pt x="419" y="1082"/>
                </a:lnTo>
                <a:lnTo>
                  <a:pt x="685" y="1097"/>
                </a:lnTo>
                <a:lnTo>
                  <a:pt x="669" y="1070"/>
                </a:lnTo>
                <a:lnTo>
                  <a:pt x="677" y="1036"/>
                </a:lnTo>
                <a:lnTo>
                  <a:pt x="722" y="977"/>
                </a:lnTo>
                <a:lnTo>
                  <a:pt x="752" y="961"/>
                </a:lnTo>
                <a:lnTo>
                  <a:pt x="734" y="939"/>
                </a:lnTo>
                <a:lnTo>
                  <a:pt x="722" y="879"/>
                </a:lnTo>
                <a:lnTo>
                  <a:pt x="364" y="424"/>
                </a:lnTo>
                <a:lnTo>
                  <a:pt x="338" y="377"/>
                </a:lnTo>
                <a:lnTo>
                  <a:pt x="427" y="85"/>
                </a:lnTo>
                <a:lnTo>
                  <a:pt x="72" y="0"/>
                </a:lnTo>
                <a:lnTo>
                  <a:pt x="63" y="17"/>
                </a:lnTo>
                <a:lnTo>
                  <a:pt x="65" y="56"/>
                </a:lnTo>
                <a:lnTo>
                  <a:pt x="0" y="145"/>
                </a:lnTo>
                <a:lnTo>
                  <a:pt x="16" y="19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 noChangeAspect="1"/>
          </p:cNvSpPr>
          <p:nvPr/>
        </p:nvSpPr>
        <p:spPr bwMode="auto">
          <a:xfrm>
            <a:off x="1546225" y="3216275"/>
            <a:ext cx="1028700" cy="1016000"/>
          </a:xfrm>
          <a:custGeom>
            <a:avLst/>
            <a:gdLst>
              <a:gd name="T0" fmla="*/ 0 w 648"/>
              <a:gd name="T1" fmla="*/ 2147483647 h 640"/>
              <a:gd name="T2" fmla="*/ 2147483647 w 648"/>
              <a:gd name="T3" fmla="*/ 2147483647 h 640"/>
              <a:gd name="T4" fmla="*/ 2147483647 w 648"/>
              <a:gd name="T5" fmla="*/ 2147483647 h 640"/>
              <a:gd name="T6" fmla="*/ 2147483647 w 648"/>
              <a:gd name="T7" fmla="*/ 2147483647 h 640"/>
              <a:gd name="T8" fmla="*/ 2147483647 w 648"/>
              <a:gd name="T9" fmla="*/ 2147483647 h 640"/>
              <a:gd name="T10" fmla="*/ 2147483647 w 648"/>
              <a:gd name="T11" fmla="*/ 2147483647 h 640"/>
              <a:gd name="T12" fmla="*/ 2147483647 w 648"/>
              <a:gd name="T13" fmla="*/ 2147483647 h 640"/>
              <a:gd name="T14" fmla="*/ 2147483647 w 648"/>
              <a:gd name="T15" fmla="*/ 2147483647 h 640"/>
              <a:gd name="T16" fmla="*/ 2147483647 w 648"/>
              <a:gd name="T17" fmla="*/ 2147483647 h 640"/>
              <a:gd name="T18" fmla="*/ 2147483647 w 648"/>
              <a:gd name="T19" fmla="*/ 2147483647 h 640"/>
              <a:gd name="T20" fmla="*/ 2147483647 w 648"/>
              <a:gd name="T21" fmla="*/ 2147483647 h 640"/>
              <a:gd name="T22" fmla="*/ 2147483647 w 648"/>
              <a:gd name="T23" fmla="*/ 0 h 640"/>
              <a:gd name="T24" fmla="*/ 2147483647 w 648"/>
              <a:gd name="T25" fmla="*/ 2147483647 h 640"/>
              <a:gd name="T26" fmla="*/ 2147483647 w 648"/>
              <a:gd name="T27" fmla="*/ 2147483647 h 640"/>
              <a:gd name="T28" fmla="*/ 2147483647 w 648"/>
              <a:gd name="T29" fmla="*/ 2147483647 h 640"/>
              <a:gd name="T30" fmla="*/ 2147483647 w 648"/>
              <a:gd name="T31" fmla="*/ 2147483647 h 640"/>
              <a:gd name="T32" fmla="*/ 2147483647 w 648"/>
              <a:gd name="T33" fmla="*/ 2147483647 h 640"/>
              <a:gd name="T34" fmla="*/ 0 w 648"/>
              <a:gd name="T35" fmla="*/ 2147483647 h 6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48"/>
              <a:gd name="T55" fmla="*/ 0 h 640"/>
              <a:gd name="T56" fmla="*/ 648 w 648"/>
              <a:gd name="T57" fmla="*/ 640 h 6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48" h="640">
                <a:moveTo>
                  <a:pt x="0" y="436"/>
                </a:moveTo>
                <a:lnTo>
                  <a:pt x="40" y="407"/>
                </a:lnTo>
                <a:lnTo>
                  <a:pt x="24" y="381"/>
                </a:lnTo>
                <a:lnTo>
                  <a:pt x="32" y="347"/>
                </a:lnTo>
                <a:lnTo>
                  <a:pt x="77" y="288"/>
                </a:lnTo>
                <a:lnTo>
                  <a:pt x="106" y="271"/>
                </a:lnTo>
                <a:lnTo>
                  <a:pt x="89" y="249"/>
                </a:lnTo>
                <a:lnTo>
                  <a:pt x="77" y="189"/>
                </a:lnTo>
                <a:lnTo>
                  <a:pt x="89" y="82"/>
                </a:lnTo>
                <a:lnTo>
                  <a:pt x="110" y="77"/>
                </a:lnTo>
                <a:lnTo>
                  <a:pt x="148" y="95"/>
                </a:lnTo>
                <a:lnTo>
                  <a:pt x="178" y="0"/>
                </a:lnTo>
                <a:lnTo>
                  <a:pt x="647" y="69"/>
                </a:lnTo>
                <a:lnTo>
                  <a:pt x="549" y="639"/>
                </a:lnTo>
                <a:lnTo>
                  <a:pt x="405" y="619"/>
                </a:lnTo>
                <a:lnTo>
                  <a:pt x="313" y="598"/>
                </a:lnTo>
                <a:lnTo>
                  <a:pt x="133" y="506"/>
                </a:lnTo>
                <a:lnTo>
                  <a:pt x="0" y="436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 noChangeAspect="1"/>
          </p:cNvSpPr>
          <p:nvPr/>
        </p:nvSpPr>
        <p:spPr bwMode="auto">
          <a:xfrm>
            <a:off x="2573338" y="2681290"/>
            <a:ext cx="1098550" cy="738187"/>
          </a:xfrm>
          <a:custGeom>
            <a:avLst/>
            <a:gdLst>
              <a:gd name="T0" fmla="*/ 0 w 692"/>
              <a:gd name="T1" fmla="*/ 2147483647 h 465"/>
              <a:gd name="T2" fmla="*/ 2147483647 w 692"/>
              <a:gd name="T3" fmla="*/ 0 h 465"/>
              <a:gd name="T4" fmla="*/ 2147483647 w 692"/>
              <a:gd name="T5" fmla="*/ 2147483647 h 465"/>
              <a:gd name="T6" fmla="*/ 2147483647 w 692"/>
              <a:gd name="T7" fmla="*/ 2147483647 h 465"/>
              <a:gd name="T8" fmla="*/ 2147483647 w 692"/>
              <a:gd name="T9" fmla="*/ 2147483647 h 465"/>
              <a:gd name="T10" fmla="*/ 2147483647 w 692"/>
              <a:gd name="T11" fmla="*/ 2147483647 h 465"/>
              <a:gd name="T12" fmla="*/ 2147483647 w 692"/>
              <a:gd name="T13" fmla="*/ 2147483647 h 465"/>
              <a:gd name="T14" fmla="*/ 2147483647 w 692"/>
              <a:gd name="T15" fmla="*/ 2147483647 h 465"/>
              <a:gd name="T16" fmla="*/ 0 w 692"/>
              <a:gd name="T17" fmla="*/ 2147483647 h 4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2"/>
              <a:gd name="T28" fmla="*/ 0 h 465"/>
              <a:gd name="T29" fmla="*/ 692 w 692"/>
              <a:gd name="T30" fmla="*/ 465 h 4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2" h="465">
                <a:moveTo>
                  <a:pt x="0" y="406"/>
                </a:moveTo>
                <a:lnTo>
                  <a:pt x="67" y="0"/>
                </a:lnTo>
                <a:lnTo>
                  <a:pt x="512" y="44"/>
                </a:lnTo>
                <a:lnTo>
                  <a:pt x="691" y="56"/>
                </a:lnTo>
                <a:lnTo>
                  <a:pt x="682" y="157"/>
                </a:lnTo>
                <a:lnTo>
                  <a:pt x="659" y="464"/>
                </a:lnTo>
                <a:lnTo>
                  <a:pt x="569" y="458"/>
                </a:lnTo>
                <a:lnTo>
                  <a:pt x="284" y="437"/>
                </a:lnTo>
                <a:lnTo>
                  <a:pt x="0" y="406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 noChangeAspect="1"/>
          </p:cNvSpPr>
          <p:nvPr/>
        </p:nvSpPr>
        <p:spPr bwMode="auto">
          <a:xfrm>
            <a:off x="1608139" y="1252540"/>
            <a:ext cx="900112" cy="1235075"/>
          </a:xfrm>
          <a:custGeom>
            <a:avLst/>
            <a:gdLst>
              <a:gd name="T0" fmla="*/ 0 w 567"/>
              <a:gd name="T1" fmla="*/ 2147483647 h 778"/>
              <a:gd name="T2" fmla="*/ 2147483647 w 567"/>
              <a:gd name="T3" fmla="*/ 2147483647 h 778"/>
              <a:gd name="T4" fmla="*/ 2147483647 w 567"/>
              <a:gd name="T5" fmla="*/ 2147483647 h 778"/>
              <a:gd name="T6" fmla="*/ 2147483647 w 567"/>
              <a:gd name="T7" fmla="*/ 2147483647 h 778"/>
              <a:gd name="T8" fmla="*/ 2147483647 w 567"/>
              <a:gd name="T9" fmla="*/ 2147483647 h 778"/>
              <a:gd name="T10" fmla="*/ 2147483647 w 567"/>
              <a:gd name="T11" fmla="*/ 2147483647 h 778"/>
              <a:gd name="T12" fmla="*/ 2147483647 w 567"/>
              <a:gd name="T13" fmla="*/ 2147483647 h 778"/>
              <a:gd name="T14" fmla="*/ 2147483647 w 567"/>
              <a:gd name="T15" fmla="*/ 2147483647 h 778"/>
              <a:gd name="T16" fmla="*/ 2147483647 w 567"/>
              <a:gd name="T17" fmla="*/ 2147483647 h 778"/>
              <a:gd name="T18" fmla="*/ 2147483647 w 567"/>
              <a:gd name="T19" fmla="*/ 2147483647 h 778"/>
              <a:gd name="T20" fmla="*/ 2147483647 w 567"/>
              <a:gd name="T21" fmla="*/ 2147483647 h 778"/>
              <a:gd name="T22" fmla="*/ 2147483647 w 567"/>
              <a:gd name="T23" fmla="*/ 0 h 778"/>
              <a:gd name="T24" fmla="*/ 2147483647 w 567"/>
              <a:gd name="T25" fmla="*/ 2147483647 h 778"/>
              <a:gd name="T26" fmla="*/ 2147483647 w 567"/>
              <a:gd name="T27" fmla="*/ 2147483647 h 778"/>
              <a:gd name="T28" fmla="*/ 2147483647 w 567"/>
              <a:gd name="T29" fmla="*/ 2147483647 h 778"/>
              <a:gd name="T30" fmla="*/ 2147483647 w 567"/>
              <a:gd name="T31" fmla="*/ 2147483647 h 778"/>
              <a:gd name="T32" fmla="*/ 2147483647 w 567"/>
              <a:gd name="T33" fmla="*/ 2147483647 h 778"/>
              <a:gd name="T34" fmla="*/ 2147483647 w 567"/>
              <a:gd name="T35" fmla="*/ 2147483647 h 778"/>
              <a:gd name="T36" fmla="*/ 2147483647 w 567"/>
              <a:gd name="T37" fmla="*/ 2147483647 h 778"/>
              <a:gd name="T38" fmla="*/ 2147483647 w 567"/>
              <a:gd name="T39" fmla="*/ 2147483647 h 778"/>
              <a:gd name="T40" fmla="*/ 2147483647 w 567"/>
              <a:gd name="T41" fmla="*/ 2147483647 h 778"/>
              <a:gd name="T42" fmla="*/ 2147483647 w 567"/>
              <a:gd name="T43" fmla="*/ 2147483647 h 778"/>
              <a:gd name="T44" fmla="*/ 2147483647 w 567"/>
              <a:gd name="T45" fmla="*/ 2147483647 h 778"/>
              <a:gd name="T46" fmla="*/ 2147483647 w 567"/>
              <a:gd name="T47" fmla="*/ 2147483647 h 778"/>
              <a:gd name="T48" fmla="*/ 2147483647 w 567"/>
              <a:gd name="T49" fmla="*/ 2147483647 h 778"/>
              <a:gd name="T50" fmla="*/ 2147483647 w 567"/>
              <a:gd name="T51" fmla="*/ 2147483647 h 778"/>
              <a:gd name="T52" fmla="*/ 2147483647 w 567"/>
              <a:gd name="T53" fmla="*/ 2147483647 h 778"/>
              <a:gd name="T54" fmla="*/ 2147483647 w 567"/>
              <a:gd name="T55" fmla="*/ 2147483647 h 778"/>
              <a:gd name="T56" fmla="*/ 2147483647 w 567"/>
              <a:gd name="T57" fmla="*/ 2147483647 h 778"/>
              <a:gd name="T58" fmla="*/ 2147483647 w 567"/>
              <a:gd name="T59" fmla="*/ 2147483647 h 778"/>
              <a:gd name="T60" fmla="*/ 2147483647 w 567"/>
              <a:gd name="T61" fmla="*/ 2147483647 h 778"/>
              <a:gd name="T62" fmla="*/ 2147483647 w 567"/>
              <a:gd name="T63" fmla="*/ 2147483647 h 778"/>
              <a:gd name="T64" fmla="*/ 2147483647 w 567"/>
              <a:gd name="T65" fmla="*/ 2147483647 h 778"/>
              <a:gd name="T66" fmla="*/ 2147483647 w 567"/>
              <a:gd name="T67" fmla="*/ 2147483647 h 778"/>
              <a:gd name="T68" fmla="*/ 2147483647 w 567"/>
              <a:gd name="T69" fmla="*/ 2147483647 h 778"/>
              <a:gd name="T70" fmla="*/ 2147483647 w 567"/>
              <a:gd name="T71" fmla="*/ 2147483647 h 778"/>
              <a:gd name="T72" fmla="*/ 2147483647 w 567"/>
              <a:gd name="T73" fmla="*/ 2147483647 h 778"/>
              <a:gd name="T74" fmla="*/ 2147483647 w 567"/>
              <a:gd name="T75" fmla="*/ 2147483647 h 778"/>
              <a:gd name="T76" fmla="*/ 2147483647 w 567"/>
              <a:gd name="T77" fmla="*/ 2147483647 h 778"/>
              <a:gd name="T78" fmla="*/ 2147483647 w 567"/>
              <a:gd name="T79" fmla="*/ 2147483647 h 778"/>
              <a:gd name="T80" fmla="*/ 2147483647 w 567"/>
              <a:gd name="T81" fmla="*/ 2147483647 h 778"/>
              <a:gd name="T82" fmla="*/ 0 w 567"/>
              <a:gd name="T83" fmla="*/ 2147483647 h 7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7"/>
              <a:gd name="T127" fmla="*/ 0 h 778"/>
              <a:gd name="T128" fmla="*/ 567 w 567"/>
              <a:gd name="T129" fmla="*/ 778 h 77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7" h="778">
                <a:moveTo>
                  <a:pt x="0" y="689"/>
                </a:moveTo>
                <a:lnTo>
                  <a:pt x="44" y="521"/>
                </a:lnTo>
                <a:lnTo>
                  <a:pt x="67" y="478"/>
                </a:lnTo>
                <a:lnTo>
                  <a:pt x="47" y="457"/>
                </a:lnTo>
                <a:lnTo>
                  <a:pt x="52" y="437"/>
                </a:lnTo>
                <a:lnTo>
                  <a:pt x="87" y="408"/>
                </a:lnTo>
                <a:lnTo>
                  <a:pt x="117" y="371"/>
                </a:lnTo>
                <a:lnTo>
                  <a:pt x="144" y="336"/>
                </a:lnTo>
                <a:lnTo>
                  <a:pt x="124" y="311"/>
                </a:lnTo>
                <a:lnTo>
                  <a:pt x="116" y="294"/>
                </a:lnTo>
                <a:lnTo>
                  <a:pt x="118" y="249"/>
                </a:lnTo>
                <a:lnTo>
                  <a:pt x="186" y="0"/>
                </a:lnTo>
                <a:lnTo>
                  <a:pt x="262" y="13"/>
                </a:lnTo>
                <a:lnTo>
                  <a:pt x="237" y="112"/>
                </a:lnTo>
                <a:lnTo>
                  <a:pt x="256" y="146"/>
                </a:lnTo>
                <a:lnTo>
                  <a:pt x="256" y="168"/>
                </a:lnTo>
                <a:lnTo>
                  <a:pt x="246" y="172"/>
                </a:lnTo>
                <a:lnTo>
                  <a:pt x="274" y="195"/>
                </a:lnTo>
                <a:lnTo>
                  <a:pt x="305" y="257"/>
                </a:lnTo>
                <a:lnTo>
                  <a:pt x="315" y="255"/>
                </a:lnTo>
                <a:lnTo>
                  <a:pt x="316" y="264"/>
                </a:lnTo>
                <a:lnTo>
                  <a:pt x="330" y="267"/>
                </a:lnTo>
                <a:lnTo>
                  <a:pt x="341" y="269"/>
                </a:lnTo>
                <a:lnTo>
                  <a:pt x="314" y="314"/>
                </a:lnTo>
                <a:lnTo>
                  <a:pt x="320" y="345"/>
                </a:lnTo>
                <a:lnTo>
                  <a:pt x="300" y="374"/>
                </a:lnTo>
                <a:lnTo>
                  <a:pt x="313" y="387"/>
                </a:lnTo>
                <a:lnTo>
                  <a:pt x="354" y="368"/>
                </a:lnTo>
                <a:lnTo>
                  <a:pt x="380" y="466"/>
                </a:lnTo>
                <a:lnTo>
                  <a:pt x="395" y="470"/>
                </a:lnTo>
                <a:lnTo>
                  <a:pt x="400" y="502"/>
                </a:lnTo>
                <a:lnTo>
                  <a:pt x="415" y="515"/>
                </a:lnTo>
                <a:lnTo>
                  <a:pt x="426" y="503"/>
                </a:lnTo>
                <a:lnTo>
                  <a:pt x="451" y="513"/>
                </a:lnTo>
                <a:lnTo>
                  <a:pt x="466" y="502"/>
                </a:lnTo>
                <a:lnTo>
                  <a:pt x="519" y="512"/>
                </a:lnTo>
                <a:lnTo>
                  <a:pt x="532" y="513"/>
                </a:lnTo>
                <a:lnTo>
                  <a:pt x="543" y="494"/>
                </a:lnTo>
                <a:lnTo>
                  <a:pt x="566" y="525"/>
                </a:lnTo>
                <a:lnTo>
                  <a:pt x="515" y="777"/>
                </a:lnTo>
                <a:lnTo>
                  <a:pt x="256" y="736"/>
                </a:lnTo>
                <a:lnTo>
                  <a:pt x="0" y="68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 noChangeAspect="1"/>
          </p:cNvSpPr>
          <p:nvPr/>
        </p:nvSpPr>
        <p:spPr bwMode="auto">
          <a:xfrm>
            <a:off x="3619500" y="2932115"/>
            <a:ext cx="1119188" cy="515937"/>
          </a:xfrm>
          <a:custGeom>
            <a:avLst/>
            <a:gdLst>
              <a:gd name="T0" fmla="*/ 0 w 705"/>
              <a:gd name="T1" fmla="*/ 2147483647 h 325"/>
              <a:gd name="T2" fmla="*/ 2147483647 w 705"/>
              <a:gd name="T3" fmla="*/ 0 h 325"/>
              <a:gd name="T4" fmla="*/ 2147483647 w 705"/>
              <a:gd name="T5" fmla="*/ 2147483647 h 325"/>
              <a:gd name="T6" fmla="*/ 2147483647 w 705"/>
              <a:gd name="T7" fmla="*/ 2147483647 h 325"/>
              <a:gd name="T8" fmla="*/ 2147483647 w 705"/>
              <a:gd name="T9" fmla="*/ 2147483647 h 325"/>
              <a:gd name="T10" fmla="*/ 2147483647 w 705"/>
              <a:gd name="T11" fmla="*/ 2147483647 h 325"/>
              <a:gd name="T12" fmla="*/ 2147483647 w 705"/>
              <a:gd name="T13" fmla="*/ 2147483647 h 325"/>
              <a:gd name="T14" fmla="*/ 2147483647 w 705"/>
              <a:gd name="T15" fmla="*/ 2147483647 h 325"/>
              <a:gd name="T16" fmla="*/ 2147483647 w 705"/>
              <a:gd name="T17" fmla="*/ 2147483647 h 325"/>
              <a:gd name="T18" fmla="*/ 2147483647 w 705"/>
              <a:gd name="T19" fmla="*/ 2147483647 h 325"/>
              <a:gd name="T20" fmla="*/ 2147483647 w 705"/>
              <a:gd name="T21" fmla="*/ 2147483647 h 325"/>
              <a:gd name="T22" fmla="*/ 2147483647 w 705"/>
              <a:gd name="T23" fmla="*/ 2147483647 h 325"/>
              <a:gd name="T24" fmla="*/ 2147483647 w 705"/>
              <a:gd name="T25" fmla="*/ 2147483647 h 325"/>
              <a:gd name="T26" fmla="*/ 2147483647 w 705"/>
              <a:gd name="T27" fmla="*/ 2147483647 h 325"/>
              <a:gd name="T28" fmla="*/ 0 w 705"/>
              <a:gd name="T29" fmla="*/ 2147483647 h 3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5"/>
              <a:gd name="T46" fmla="*/ 0 h 325"/>
              <a:gd name="T47" fmla="*/ 705 w 705"/>
              <a:gd name="T48" fmla="*/ 325 h 3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5" h="325">
                <a:moveTo>
                  <a:pt x="0" y="306"/>
                </a:moveTo>
                <a:lnTo>
                  <a:pt x="23" y="0"/>
                </a:lnTo>
                <a:lnTo>
                  <a:pt x="286" y="12"/>
                </a:lnTo>
                <a:lnTo>
                  <a:pt x="635" y="16"/>
                </a:lnTo>
                <a:lnTo>
                  <a:pt x="652" y="29"/>
                </a:lnTo>
                <a:lnTo>
                  <a:pt x="667" y="27"/>
                </a:lnTo>
                <a:lnTo>
                  <a:pt x="675" y="34"/>
                </a:lnTo>
                <a:lnTo>
                  <a:pt x="676" y="42"/>
                </a:lnTo>
                <a:lnTo>
                  <a:pt x="668" y="42"/>
                </a:lnTo>
                <a:lnTo>
                  <a:pt x="655" y="65"/>
                </a:lnTo>
                <a:lnTo>
                  <a:pt x="683" y="98"/>
                </a:lnTo>
                <a:lnTo>
                  <a:pt x="704" y="104"/>
                </a:lnTo>
                <a:lnTo>
                  <a:pt x="701" y="322"/>
                </a:lnTo>
                <a:lnTo>
                  <a:pt x="401" y="324"/>
                </a:lnTo>
                <a:lnTo>
                  <a:pt x="0" y="306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 noChangeAspect="1"/>
          </p:cNvSpPr>
          <p:nvPr/>
        </p:nvSpPr>
        <p:spPr bwMode="auto">
          <a:xfrm>
            <a:off x="1984375" y="1273175"/>
            <a:ext cx="1541463" cy="833438"/>
          </a:xfrm>
          <a:custGeom>
            <a:avLst/>
            <a:gdLst>
              <a:gd name="T0" fmla="*/ 0 w 971"/>
              <a:gd name="T1" fmla="*/ 2147483647 h 525"/>
              <a:gd name="T2" fmla="*/ 2147483647 w 971"/>
              <a:gd name="T3" fmla="*/ 2147483647 h 525"/>
              <a:gd name="T4" fmla="*/ 2147483647 w 971"/>
              <a:gd name="T5" fmla="*/ 2147483647 h 525"/>
              <a:gd name="T6" fmla="*/ 2147483647 w 971"/>
              <a:gd name="T7" fmla="*/ 2147483647 h 525"/>
              <a:gd name="T8" fmla="*/ 2147483647 w 971"/>
              <a:gd name="T9" fmla="*/ 2147483647 h 525"/>
              <a:gd name="T10" fmla="*/ 2147483647 w 971"/>
              <a:gd name="T11" fmla="*/ 2147483647 h 525"/>
              <a:gd name="T12" fmla="*/ 2147483647 w 971"/>
              <a:gd name="T13" fmla="*/ 2147483647 h 525"/>
              <a:gd name="T14" fmla="*/ 2147483647 w 971"/>
              <a:gd name="T15" fmla="*/ 2147483647 h 525"/>
              <a:gd name="T16" fmla="*/ 2147483647 w 971"/>
              <a:gd name="T17" fmla="*/ 2147483647 h 525"/>
              <a:gd name="T18" fmla="*/ 2147483647 w 971"/>
              <a:gd name="T19" fmla="*/ 2147483647 h 525"/>
              <a:gd name="T20" fmla="*/ 2147483647 w 971"/>
              <a:gd name="T21" fmla="*/ 2147483647 h 525"/>
              <a:gd name="T22" fmla="*/ 2147483647 w 971"/>
              <a:gd name="T23" fmla="*/ 2147483647 h 525"/>
              <a:gd name="T24" fmla="*/ 2147483647 w 971"/>
              <a:gd name="T25" fmla="*/ 2147483647 h 525"/>
              <a:gd name="T26" fmla="*/ 2147483647 w 971"/>
              <a:gd name="T27" fmla="*/ 2147483647 h 525"/>
              <a:gd name="T28" fmla="*/ 2147483647 w 971"/>
              <a:gd name="T29" fmla="*/ 2147483647 h 525"/>
              <a:gd name="T30" fmla="*/ 2147483647 w 971"/>
              <a:gd name="T31" fmla="*/ 2147483647 h 525"/>
              <a:gd name="T32" fmla="*/ 2147483647 w 971"/>
              <a:gd name="T33" fmla="*/ 2147483647 h 525"/>
              <a:gd name="T34" fmla="*/ 2147483647 w 971"/>
              <a:gd name="T35" fmla="*/ 2147483647 h 525"/>
              <a:gd name="T36" fmla="*/ 2147483647 w 971"/>
              <a:gd name="T37" fmla="*/ 2147483647 h 525"/>
              <a:gd name="T38" fmla="*/ 2147483647 w 971"/>
              <a:gd name="T39" fmla="*/ 2147483647 h 525"/>
              <a:gd name="T40" fmla="*/ 2147483647 w 971"/>
              <a:gd name="T41" fmla="*/ 2147483647 h 525"/>
              <a:gd name="T42" fmla="*/ 2147483647 w 971"/>
              <a:gd name="T43" fmla="*/ 2147483647 h 525"/>
              <a:gd name="T44" fmla="*/ 2147483647 w 971"/>
              <a:gd name="T45" fmla="*/ 2147483647 h 525"/>
              <a:gd name="T46" fmla="*/ 2147483647 w 971"/>
              <a:gd name="T47" fmla="*/ 2147483647 h 525"/>
              <a:gd name="T48" fmla="*/ 2147483647 w 971"/>
              <a:gd name="T49" fmla="*/ 2147483647 h 525"/>
              <a:gd name="T50" fmla="*/ 2147483647 w 971"/>
              <a:gd name="T51" fmla="*/ 2147483647 h 525"/>
              <a:gd name="T52" fmla="*/ 2147483647 w 971"/>
              <a:gd name="T53" fmla="*/ 2147483647 h 525"/>
              <a:gd name="T54" fmla="*/ 2147483647 w 971"/>
              <a:gd name="T55" fmla="*/ 2147483647 h 525"/>
              <a:gd name="T56" fmla="*/ 2147483647 w 971"/>
              <a:gd name="T57" fmla="*/ 2147483647 h 525"/>
              <a:gd name="T58" fmla="*/ 2147483647 w 971"/>
              <a:gd name="T59" fmla="*/ 2147483647 h 525"/>
              <a:gd name="T60" fmla="*/ 2147483647 w 971"/>
              <a:gd name="T61" fmla="*/ 2147483647 h 525"/>
              <a:gd name="T62" fmla="*/ 2147483647 w 971"/>
              <a:gd name="T63" fmla="*/ 2147483647 h 525"/>
              <a:gd name="T64" fmla="*/ 2147483647 w 971"/>
              <a:gd name="T65" fmla="*/ 2147483647 h 525"/>
              <a:gd name="T66" fmla="*/ 2147483647 w 971"/>
              <a:gd name="T67" fmla="*/ 0 h 525"/>
              <a:gd name="T68" fmla="*/ 0 w 971"/>
              <a:gd name="T69" fmla="*/ 2147483647 h 5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71"/>
              <a:gd name="T106" fmla="*/ 0 h 525"/>
              <a:gd name="T107" fmla="*/ 971 w 971"/>
              <a:gd name="T108" fmla="*/ 525 h 5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71" h="525">
                <a:moveTo>
                  <a:pt x="0" y="99"/>
                </a:moveTo>
                <a:lnTo>
                  <a:pt x="19" y="133"/>
                </a:lnTo>
                <a:lnTo>
                  <a:pt x="19" y="155"/>
                </a:lnTo>
                <a:lnTo>
                  <a:pt x="9" y="159"/>
                </a:lnTo>
                <a:lnTo>
                  <a:pt x="37" y="182"/>
                </a:lnTo>
                <a:lnTo>
                  <a:pt x="68" y="244"/>
                </a:lnTo>
                <a:lnTo>
                  <a:pt x="78" y="242"/>
                </a:lnTo>
                <a:lnTo>
                  <a:pt x="79" y="251"/>
                </a:lnTo>
                <a:lnTo>
                  <a:pt x="93" y="254"/>
                </a:lnTo>
                <a:lnTo>
                  <a:pt x="104" y="256"/>
                </a:lnTo>
                <a:lnTo>
                  <a:pt x="77" y="301"/>
                </a:lnTo>
                <a:lnTo>
                  <a:pt x="83" y="332"/>
                </a:lnTo>
                <a:lnTo>
                  <a:pt x="62" y="361"/>
                </a:lnTo>
                <a:lnTo>
                  <a:pt x="76" y="374"/>
                </a:lnTo>
                <a:lnTo>
                  <a:pt x="116" y="356"/>
                </a:lnTo>
                <a:lnTo>
                  <a:pt x="143" y="453"/>
                </a:lnTo>
                <a:lnTo>
                  <a:pt x="158" y="457"/>
                </a:lnTo>
                <a:lnTo>
                  <a:pt x="163" y="489"/>
                </a:lnTo>
                <a:lnTo>
                  <a:pt x="178" y="502"/>
                </a:lnTo>
                <a:lnTo>
                  <a:pt x="188" y="490"/>
                </a:lnTo>
                <a:lnTo>
                  <a:pt x="214" y="500"/>
                </a:lnTo>
                <a:lnTo>
                  <a:pt x="229" y="489"/>
                </a:lnTo>
                <a:lnTo>
                  <a:pt x="282" y="499"/>
                </a:lnTo>
                <a:lnTo>
                  <a:pt x="295" y="500"/>
                </a:lnTo>
                <a:lnTo>
                  <a:pt x="306" y="481"/>
                </a:lnTo>
                <a:lnTo>
                  <a:pt x="329" y="512"/>
                </a:lnTo>
                <a:lnTo>
                  <a:pt x="340" y="463"/>
                </a:lnTo>
                <a:lnTo>
                  <a:pt x="600" y="496"/>
                </a:lnTo>
                <a:lnTo>
                  <a:pt x="928" y="524"/>
                </a:lnTo>
                <a:lnTo>
                  <a:pt x="937" y="430"/>
                </a:lnTo>
                <a:lnTo>
                  <a:pt x="970" y="122"/>
                </a:lnTo>
                <a:lnTo>
                  <a:pt x="541" y="80"/>
                </a:lnTo>
                <a:lnTo>
                  <a:pt x="328" y="49"/>
                </a:lnTo>
                <a:lnTo>
                  <a:pt x="25" y="0"/>
                </a:lnTo>
                <a:lnTo>
                  <a:pt x="0" y="9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 noChangeAspect="1"/>
          </p:cNvSpPr>
          <p:nvPr/>
        </p:nvSpPr>
        <p:spPr bwMode="auto">
          <a:xfrm>
            <a:off x="3386138" y="2430465"/>
            <a:ext cx="1244600" cy="528637"/>
          </a:xfrm>
          <a:custGeom>
            <a:avLst/>
            <a:gdLst>
              <a:gd name="T0" fmla="*/ 0 w 784"/>
              <a:gd name="T1" fmla="*/ 2147483647 h 333"/>
              <a:gd name="T2" fmla="*/ 2147483647 w 784"/>
              <a:gd name="T3" fmla="*/ 0 h 333"/>
              <a:gd name="T4" fmla="*/ 2147483647 w 784"/>
              <a:gd name="T5" fmla="*/ 2147483647 h 333"/>
              <a:gd name="T6" fmla="*/ 2147483647 w 784"/>
              <a:gd name="T7" fmla="*/ 2147483647 h 333"/>
              <a:gd name="T8" fmla="*/ 2147483647 w 784"/>
              <a:gd name="T9" fmla="*/ 2147483647 h 333"/>
              <a:gd name="T10" fmla="*/ 2147483647 w 784"/>
              <a:gd name="T11" fmla="*/ 2147483647 h 333"/>
              <a:gd name="T12" fmla="*/ 2147483647 w 784"/>
              <a:gd name="T13" fmla="*/ 2147483647 h 333"/>
              <a:gd name="T14" fmla="*/ 2147483647 w 784"/>
              <a:gd name="T15" fmla="*/ 2147483647 h 333"/>
              <a:gd name="T16" fmla="*/ 2147483647 w 784"/>
              <a:gd name="T17" fmla="*/ 2147483647 h 333"/>
              <a:gd name="T18" fmla="*/ 2147483647 w 784"/>
              <a:gd name="T19" fmla="*/ 2147483647 h 333"/>
              <a:gd name="T20" fmla="*/ 2147483647 w 784"/>
              <a:gd name="T21" fmla="*/ 2147483647 h 333"/>
              <a:gd name="T22" fmla="*/ 2147483647 w 784"/>
              <a:gd name="T23" fmla="*/ 2147483647 h 333"/>
              <a:gd name="T24" fmla="*/ 2147483647 w 784"/>
              <a:gd name="T25" fmla="*/ 2147483647 h 333"/>
              <a:gd name="T26" fmla="*/ 2147483647 w 784"/>
              <a:gd name="T27" fmla="*/ 2147483647 h 333"/>
              <a:gd name="T28" fmla="*/ 2147483647 w 784"/>
              <a:gd name="T29" fmla="*/ 2147483647 h 333"/>
              <a:gd name="T30" fmla="*/ 2147483647 w 784"/>
              <a:gd name="T31" fmla="*/ 2147483647 h 333"/>
              <a:gd name="T32" fmla="*/ 2147483647 w 784"/>
              <a:gd name="T33" fmla="*/ 2147483647 h 333"/>
              <a:gd name="T34" fmla="*/ 2147483647 w 784"/>
              <a:gd name="T35" fmla="*/ 2147483647 h 333"/>
              <a:gd name="T36" fmla="*/ 2147483647 w 784"/>
              <a:gd name="T37" fmla="*/ 2147483647 h 333"/>
              <a:gd name="T38" fmla="*/ 0 w 784"/>
              <a:gd name="T39" fmla="*/ 2147483647 h 3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4"/>
              <a:gd name="T61" fmla="*/ 0 h 333"/>
              <a:gd name="T62" fmla="*/ 784 w 784"/>
              <a:gd name="T63" fmla="*/ 333 h 3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4" h="333">
                <a:moveTo>
                  <a:pt x="0" y="202"/>
                </a:moveTo>
                <a:lnTo>
                  <a:pt x="22" y="0"/>
                </a:lnTo>
                <a:lnTo>
                  <a:pt x="504" y="24"/>
                </a:lnTo>
                <a:lnTo>
                  <a:pt x="536" y="45"/>
                </a:lnTo>
                <a:lnTo>
                  <a:pt x="594" y="42"/>
                </a:lnTo>
                <a:lnTo>
                  <a:pt x="620" y="48"/>
                </a:lnTo>
                <a:lnTo>
                  <a:pt x="654" y="59"/>
                </a:lnTo>
                <a:lnTo>
                  <a:pt x="669" y="77"/>
                </a:lnTo>
                <a:lnTo>
                  <a:pt x="684" y="80"/>
                </a:lnTo>
                <a:lnTo>
                  <a:pt x="710" y="143"/>
                </a:lnTo>
                <a:lnTo>
                  <a:pt x="711" y="165"/>
                </a:lnTo>
                <a:lnTo>
                  <a:pt x="728" y="192"/>
                </a:lnTo>
                <a:lnTo>
                  <a:pt x="736" y="241"/>
                </a:lnTo>
                <a:lnTo>
                  <a:pt x="733" y="254"/>
                </a:lnTo>
                <a:lnTo>
                  <a:pt x="743" y="271"/>
                </a:lnTo>
                <a:lnTo>
                  <a:pt x="783" y="332"/>
                </a:lnTo>
                <a:lnTo>
                  <a:pt x="433" y="327"/>
                </a:lnTo>
                <a:lnTo>
                  <a:pt x="170" y="315"/>
                </a:lnTo>
                <a:lnTo>
                  <a:pt x="178" y="214"/>
                </a:lnTo>
                <a:lnTo>
                  <a:pt x="0" y="20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4" name="Freeform 42"/>
          <p:cNvSpPr>
            <a:spLocks noChangeAspect="1"/>
          </p:cNvSpPr>
          <p:nvPr/>
        </p:nvSpPr>
        <p:spPr bwMode="auto">
          <a:xfrm>
            <a:off x="1058863" y="2259015"/>
            <a:ext cx="958850" cy="1260475"/>
          </a:xfrm>
          <a:custGeom>
            <a:avLst/>
            <a:gdLst>
              <a:gd name="T0" fmla="*/ 0 w 604"/>
              <a:gd name="T1" fmla="*/ 2147483647 h 794"/>
              <a:gd name="T2" fmla="*/ 2147483647 w 604"/>
              <a:gd name="T3" fmla="*/ 2147483647 h 794"/>
              <a:gd name="T4" fmla="*/ 2147483647 w 604"/>
              <a:gd name="T5" fmla="*/ 2147483647 h 794"/>
              <a:gd name="T6" fmla="*/ 2147483647 w 604"/>
              <a:gd name="T7" fmla="*/ 2147483647 h 794"/>
              <a:gd name="T8" fmla="*/ 2147483647 w 604"/>
              <a:gd name="T9" fmla="*/ 2147483647 h 794"/>
              <a:gd name="T10" fmla="*/ 2147483647 w 604"/>
              <a:gd name="T11" fmla="*/ 2147483647 h 794"/>
              <a:gd name="T12" fmla="*/ 2147483647 w 604"/>
              <a:gd name="T13" fmla="*/ 2147483647 h 794"/>
              <a:gd name="T14" fmla="*/ 2147483647 w 604"/>
              <a:gd name="T15" fmla="*/ 2147483647 h 794"/>
              <a:gd name="T16" fmla="*/ 2147483647 w 604"/>
              <a:gd name="T17" fmla="*/ 2147483647 h 794"/>
              <a:gd name="T18" fmla="*/ 2147483647 w 604"/>
              <a:gd name="T19" fmla="*/ 0 h 794"/>
              <a:gd name="T20" fmla="*/ 0 w 604"/>
              <a:gd name="T21" fmla="*/ 2147483647 h 7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4"/>
              <a:gd name="T34" fmla="*/ 0 h 794"/>
              <a:gd name="T35" fmla="*/ 604 w 604"/>
              <a:gd name="T36" fmla="*/ 794 h 7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4" h="794">
                <a:moveTo>
                  <a:pt x="0" y="291"/>
                </a:moveTo>
                <a:lnTo>
                  <a:pt x="26" y="338"/>
                </a:lnTo>
                <a:lnTo>
                  <a:pt x="384" y="793"/>
                </a:lnTo>
                <a:lnTo>
                  <a:pt x="396" y="685"/>
                </a:lnTo>
                <a:lnTo>
                  <a:pt x="417" y="680"/>
                </a:lnTo>
                <a:lnTo>
                  <a:pt x="455" y="698"/>
                </a:lnTo>
                <a:lnTo>
                  <a:pt x="486" y="603"/>
                </a:lnTo>
                <a:lnTo>
                  <a:pt x="603" y="102"/>
                </a:lnTo>
                <a:lnTo>
                  <a:pt x="345" y="55"/>
                </a:lnTo>
                <a:lnTo>
                  <a:pt x="89" y="0"/>
                </a:lnTo>
                <a:lnTo>
                  <a:pt x="0" y="29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 noChangeAspect="1"/>
          </p:cNvSpPr>
          <p:nvPr/>
        </p:nvSpPr>
        <p:spPr bwMode="auto">
          <a:xfrm>
            <a:off x="2419351" y="3327400"/>
            <a:ext cx="1058863" cy="922338"/>
          </a:xfrm>
          <a:custGeom>
            <a:avLst/>
            <a:gdLst>
              <a:gd name="T0" fmla="*/ 0 w 667"/>
              <a:gd name="T1" fmla="*/ 2147483647 h 581"/>
              <a:gd name="T2" fmla="*/ 2147483647 w 667"/>
              <a:gd name="T3" fmla="*/ 2147483647 h 581"/>
              <a:gd name="T4" fmla="*/ 2147483647 w 667"/>
              <a:gd name="T5" fmla="*/ 2147483647 h 581"/>
              <a:gd name="T6" fmla="*/ 2147483647 w 667"/>
              <a:gd name="T7" fmla="*/ 2147483647 h 581"/>
              <a:gd name="T8" fmla="*/ 2147483647 w 667"/>
              <a:gd name="T9" fmla="*/ 2147483647 h 581"/>
              <a:gd name="T10" fmla="*/ 2147483647 w 667"/>
              <a:gd name="T11" fmla="*/ 2147483647 h 581"/>
              <a:gd name="T12" fmla="*/ 2147483647 w 667"/>
              <a:gd name="T13" fmla="*/ 2147483647 h 581"/>
              <a:gd name="T14" fmla="*/ 2147483647 w 667"/>
              <a:gd name="T15" fmla="*/ 2147483647 h 581"/>
              <a:gd name="T16" fmla="*/ 2147483647 w 667"/>
              <a:gd name="T17" fmla="*/ 2147483647 h 581"/>
              <a:gd name="T18" fmla="*/ 2147483647 w 667"/>
              <a:gd name="T19" fmla="*/ 2147483647 h 581"/>
              <a:gd name="T20" fmla="*/ 2147483647 w 667"/>
              <a:gd name="T21" fmla="*/ 0 h 581"/>
              <a:gd name="T22" fmla="*/ 0 w 667"/>
              <a:gd name="T23" fmla="*/ 2147483647 h 5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67"/>
              <a:gd name="T37" fmla="*/ 0 h 581"/>
              <a:gd name="T38" fmla="*/ 667 w 667"/>
              <a:gd name="T39" fmla="*/ 581 h 5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67" h="581">
                <a:moveTo>
                  <a:pt x="0" y="569"/>
                </a:moveTo>
                <a:lnTo>
                  <a:pt x="81" y="580"/>
                </a:lnTo>
                <a:lnTo>
                  <a:pt x="91" y="533"/>
                </a:lnTo>
                <a:lnTo>
                  <a:pt x="258" y="554"/>
                </a:lnTo>
                <a:lnTo>
                  <a:pt x="250" y="533"/>
                </a:lnTo>
                <a:lnTo>
                  <a:pt x="277" y="533"/>
                </a:lnTo>
                <a:lnTo>
                  <a:pt x="610" y="563"/>
                </a:lnTo>
                <a:lnTo>
                  <a:pt x="660" y="106"/>
                </a:lnTo>
                <a:lnTo>
                  <a:pt x="666" y="52"/>
                </a:lnTo>
                <a:lnTo>
                  <a:pt x="381" y="31"/>
                </a:lnTo>
                <a:lnTo>
                  <a:pt x="97" y="0"/>
                </a:lnTo>
                <a:lnTo>
                  <a:pt x="0" y="56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Freeform 44"/>
          <p:cNvSpPr>
            <a:spLocks noChangeAspect="1"/>
          </p:cNvSpPr>
          <p:nvPr/>
        </p:nvSpPr>
        <p:spPr bwMode="auto">
          <a:xfrm>
            <a:off x="3468688" y="3409950"/>
            <a:ext cx="1301750" cy="577850"/>
          </a:xfrm>
          <a:custGeom>
            <a:avLst/>
            <a:gdLst>
              <a:gd name="T0" fmla="*/ 0 w 820"/>
              <a:gd name="T1" fmla="*/ 2147483647 h 364"/>
              <a:gd name="T2" fmla="*/ 2147483647 w 820"/>
              <a:gd name="T3" fmla="*/ 0 h 364"/>
              <a:gd name="T4" fmla="*/ 2147483647 w 820"/>
              <a:gd name="T5" fmla="*/ 2147483647 h 364"/>
              <a:gd name="T6" fmla="*/ 2147483647 w 820"/>
              <a:gd name="T7" fmla="*/ 2147483647 h 364"/>
              <a:gd name="T8" fmla="*/ 2147483647 w 820"/>
              <a:gd name="T9" fmla="*/ 2147483647 h 364"/>
              <a:gd name="T10" fmla="*/ 2147483647 w 820"/>
              <a:gd name="T11" fmla="*/ 2147483647 h 364"/>
              <a:gd name="T12" fmla="*/ 2147483647 w 820"/>
              <a:gd name="T13" fmla="*/ 2147483647 h 364"/>
              <a:gd name="T14" fmla="*/ 2147483647 w 820"/>
              <a:gd name="T15" fmla="*/ 2147483647 h 364"/>
              <a:gd name="T16" fmla="*/ 2147483647 w 820"/>
              <a:gd name="T17" fmla="*/ 2147483647 h 364"/>
              <a:gd name="T18" fmla="*/ 2147483647 w 820"/>
              <a:gd name="T19" fmla="*/ 2147483647 h 364"/>
              <a:gd name="T20" fmla="*/ 2147483647 w 820"/>
              <a:gd name="T21" fmla="*/ 2147483647 h 364"/>
              <a:gd name="T22" fmla="*/ 2147483647 w 820"/>
              <a:gd name="T23" fmla="*/ 2147483647 h 364"/>
              <a:gd name="T24" fmla="*/ 2147483647 w 820"/>
              <a:gd name="T25" fmla="*/ 2147483647 h 364"/>
              <a:gd name="T26" fmla="*/ 2147483647 w 820"/>
              <a:gd name="T27" fmla="*/ 2147483647 h 364"/>
              <a:gd name="T28" fmla="*/ 2147483647 w 820"/>
              <a:gd name="T29" fmla="*/ 2147483647 h 364"/>
              <a:gd name="T30" fmla="*/ 2147483647 w 820"/>
              <a:gd name="T31" fmla="*/ 2147483647 h 364"/>
              <a:gd name="T32" fmla="*/ 2147483647 w 820"/>
              <a:gd name="T33" fmla="*/ 2147483647 h 364"/>
              <a:gd name="T34" fmla="*/ 2147483647 w 820"/>
              <a:gd name="T35" fmla="*/ 2147483647 h 364"/>
              <a:gd name="T36" fmla="*/ 2147483647 w 820"/>
              <a:gd name="T37" fmla="*/ 2147483647 h 364"/>
              <a:gd name="T38" fmla="*/ 2147483647 w 820"/>
              <a:gd name="T39" fmla="*/ 2147483647 h 364"/>
              <a:gd name="T40" fmla="*/ 2147483647 w 820"/>
              <a:gd name="T41" fmla="*/ 2147483647 h 364"/>
              <a:gd name="T42" fmla="*/ 2147483647 w 820"/>
              <a:gd name="T43" fmla="*/ 2147483647 h 364"/>
              <a:gd name="T44" fmla="*/ 2147483647 w 820"/>
              <a:gd name="T45" fmla="*/ 2147483647 h 364"/>
              <a:gd name="T46" fmla="*/ 2147483647 w 820"/>
              <a:gd name="T47" fmla="*/ 2147483647 h 364"/>
              <a:gd name="T48" fmla="*/ 2147483647 w 820"/>
              <a:gd name="T49" fmla="*/ 2147483647 h 364"/>
              <a:gd name="T50" fmla="*/ 2147483647 w 820"/>
              <a:gd name="T51" fmla="*/ 2147483647 h 364"/>
              <a:gd name="T52" fmla="*/ 2147483647 w 820"/>
              <a:gd name="T53" fmla="*/ 2147483647 h 364"/>
              <a:gd name="T54" fmla="*/ 2147483647 w 820"/>
              <a:gd name="T55" fmla="*/ 2147483647 h 364"/>
              <a:gd name="T56" fmla="*/ 2147483647 w 820"/>
              <a:gd name="T57" fmla="*/ 2147483647 h 364"/>
              <a:gd name="T58" fmla="*/ 2147483647 w 820"/>
              <a:gd name="T59" fmla="*/ 2147483647 h 364"/>
              <a:gd name="T60" fmla="*/ 2147483647 w 820"/>
              <a:gd name="T61" fmla="*/ 2147483647 h 364"/>
              <a:gd name="T62" fmla="*/ 2147483647 w 820"/>
              <a:gd name="T63" fmla="*/ 2147483647 h 364"/>
              <a:gd name="T64" fmla="*/ 2147483647 w 820"/>
              <a:gd name="T65" fmla="*/ 2147483647 h 364"/>
              <a:gd name="T66" fmla="*/ 2147483647 w 820"/>
              <a:gd name="T67" fmla="*/ 2147483647 h 364"/>
              <a:gd name="T68" fmla="*/ 2147483647 w 820"/>
              <a:gd name="T69" fmla="*/ 2147483647 h 364"/>
              <a:gd name="T70" fmla="*/ 2147483647 w 820"/>
              <a:gd name="T71" fmla="*/ 2147483647 h 364"/>
              <a:gd name="T72" fmla="*/ 0 w 820"/>
              <a:gd name="T73" fmla="*/ 2147483647 h 3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0"/>
              <a:gd name="T112" fmla="*/ 0 h 364"/>
              <a:gd name="T113" fmla="*/ 820 w 820"/>
              <a:gd name="T114" fmla="*/ 364 h 36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0" h="364">
                <a:moveTo>
                  <a:pt x="0" y="53"/>
                </a:moveTo>
                <a:lnTo>
                  <a:pt x="5" y="0"/>
                </a:lnTo>
                <a:lnTo>
                  <a:pt x="95" y="5"/>
                </a:lnTo>
                <a:lnTo>
                  <a:pt x="496" y="22"/>
                </a:lnTo>
                <a:lnTo>
                  <a:pt x="797" y="20"/>
                </a:lnTo>
                <a:lnTo>
                  <a:pt x="798" y="73"/>
                </a:lnTo>
                <a:lnTo>
                  <a:pt x="819" y="186"/>
                </a:lnTo>
                <a:lnTo>
                  <a:pt x="815" y="363"/>
                </a:lnTo>
                <a:lnTo>
                  <a:pt x="790" y="356"/>
                </a:lnTo>
                <a:lnTo>
                  <a:pt x="747" y="334"/>
                </a:lnTo>
                <a:lnTo>
                  <a:pt x="733" y="340"/>
                </a:lnTo>
                <a:lnTo>
                  <a:pt x="679" y="343"/>
                </a:lnTo>
                <a:lnTo>
                  <a:pt x="627" y="358"/>
                </a:lnTo>
                <a:lnTo>
                  <a:pt x="606" y="342"/>
                </a:lnTo>
                <a:lnTo>
                  <a:pt x="581" y="345"/>
                </a:lnTo>
                <a:lnTo>
                  <a:pt x="575" y="334"/>
                </a:lnTo>
                <a:lnTo>
                  <a:pt x="555" y="344"/>
                </a:lnTo>
                <a:lnTo>
                  <a:pt x="552" y="359"/>
                </a:lnTo>
                <a:lnTo>
                  <a:pt x="547" y="340"/>
                </a:lnTo>
                <a:lnTo>
                  <a:pt x="526" y="349"/>
                </a:lnTo>
                <a:lnTo>
                  <a:pt x="497" y="329"/>
                </a:lnTo>
                <a:lnTo>
                  <a:pt x="482" y="344"/>
                </a:lnTo>
                <a:lnTo>
                  <a:pt x="470" y="336"/>
                </a:lnTo>
                <a:lnTo>
                  <a:pt x="457" y="312"/>
                </a:lnTo>
                <a:lnTo>
                  <a:pt x="432" y="309"/>
                </a:lnTo>
                <a:lnTo>
                  <a:pt x="427" y="317"/>
                </a:lnTo>
                <a:lnTo>
                  <a:pt x="408" y="309"/>
                </a:lnTo>
                <a:lnTo>
                  <a:pt x="396" y="312"/>
                </a:lnTo>
                <a:lnTo>
                  <a:pt x="376" y="304"/>
                </a:lnTo>
                <a:lnTo>
                  <a:pt x="350" y="302"/>
                </a:lnTo>
                <a:lnTo>
                  <a:pt x="351" y="289"/>
                </a:lnTo>
                <a:lnTo>
                  <a:pt x="338" y="278"/>
                </a:lnTo>
                <a:lnTo>
                  <a:pt x="332" y="285"/>
                </a:lnTo>
                <a:lnTo>
                  <a:pt x="303" y="284"/>
                </a:lnTo>
                <a:lnTo>
                  <a:pt x="277" y="263"/>
                </a:lnTo>
                <a:lnTo>
                  <a:pt x="286" y="67"/>
                </a:lnTo>
                <a:lnTo>
                  <a:pt x="0" y="53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 noChangeAspect="1"/>
          </p:cNvSpPr>
          <p:nvPr/>
        </p:nvSpPr>
        <p:spPr bwMode="auto">
          <a:xfrm>
            <a:off x="3473451" y="1468438"/>
            <a:ext cx="993775" cy="533400"/>
          </a:xfrm>
          <a:custGeom>
            <a:avLst/>
            <a:gdLst>
              <a:gd name="T0" fmla="*/ 0 w 626"/>
              <a:gd name="T1" fmla="*/ 2147483647 h 336"/>
              <a:gd name="T2" fmla="*/ 2147483647 w 626"/>
              <a:gd name="T3" fmla="*/ 0 h 336"/>
              <a:gd name="T4" fmla="*/ 2147483647 w 626"/>
              <a:gd name="T5" fmla="*/ 2147483647 h 336"/>
              <a:gd name="T6" fmla="*/ 2147483647 w 626"/>
              <a:gd name="T7" fmla="*/ 2147483647 h 336"/>
              <a:gd name="T8" fmla="*/ 2147483647 w 626"/>
              <a:gd name="T9" fmla="*/ 2147483647 h 336"/>
              <a:gd name="T10" fmla="*/ 2147483647 w 626"/>
              <a:gd name="T11" fmla="*/ 2147483647 h 336"/>
              <a:gd name="T12" fmla="*/ 2147483647 w 626"/>
              <a:gd name="T13" fmla="*/ 2147483647 h 336"/>
              <a:gd name="T14" fmla="*/ 2147483647 w 626"/>
              <a:gd name="T15" fmla="*/ 2147483647 h 336"/>
              <a:gd name="T16" fmla="*/ 2147483647 w 626"/>
              <a:gd name="T17" fmla="*/ 2147483647 h 336"/>
              <a:gd name="T18" fmla="*/ 0 w 626"/>
              <a:gd name="T19" fmla="*/ 2147483647 h 3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6"/>
              <a:gd name="T31" fmla="*/ 0 h 336"/>
              <a:gd name="T32" fmla="*/ 626 w 626"/>
              <a:gd name="T33" fmla="*/ 336 h 3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6" h="336">
                <a:moveTo>
                  <a:pt x="0" y="308"/>
                </a:moveTo>
                <a:lnTo>
                  <a:pt x="32" y="0"/>
                </a:lnTo>
                <a:lnTo>
                  <a:pt x="340" y="19"/>
                </a:lnTo>
                <a:lnTo>
                  <a:pt x="576" y="24"/>
                </a:lnTo>
                <a:lnTo>
                  <a:pt x="580" y="108"/>
                </a:lnTo>
                <a:lnTo>
                  <a:pt x="603" y="176"/>
                </a:lnTo>
                <a:lnTo>
                  <a:pt x="607" y="264"/>
                </a:lnTo>
                <a:lnTo>
                  <a:pt x="625" y="335"/>
                </a:lnTo>
                <a:lnTo>
                  <a:pt x="294" y="327"/>
                </a:lnTo>
                <a:lnTo>
                  <a:pt x="0" y="308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8" name="Freeform 46"/>
          <p:cNvSpPr>
            <a:spLocks noChangeAspect="1"/>
          </p:cNvSpPr>
          <p:nvPr/>
        </p:nvSpPr>
        <p:spPr bwMode="auto">
          <a:xfrm>
            <a:off x="636588" y="1476375"/>
            <a:ext cx="1201737" cy="871538"/>
          </a:xfrm>
          <a:custGeom>
            <a:avLst/>
            <a:gdLst>
              <a:gd name="T0" fmla="*/ 0 w 757"/>
              <a:gd name="T1" fmla="*/ 2147483647 h 549"/>
              <a:gd name="T2" fmla="*/ 2147483647 w 757"/>
              <a:gd name="T3" fmla="*/ 2147483647 h 549"/>
              <a:gd name="T4" fmla="*/ 2147483647 w 757"/>
              <a:gd name="T5" fmla="*/ 2147483647 h 549"/>
              <a:gd name="T6" fmla="*/ 2147483647 w 757"/>
              <a:gd name="T7" fmla="*/ 0 h 549"/>
              <a:gd name="T8" fmla="*/ 2147483647 w 757"/>
              <a:gd name="T9" fmla="*/ 2147483647 h 549"/>
              <a:gd name="T10" fmla="*/ 2147483647 w 757"/>
              <a:gd name="T11" fmla="*/ 2147483647 h 549"/>
              <a:gd name="T12" fmla="*/ 2147483647 w 757"/>
              <a:gd name="T13" fmla="*/ 2147483647 h 549"/>
              <a:gd name="T14" fmla="*/ 2147483647 w 757"/>
              <a:gd name="T15" fmla="*/ 2147483647 h 549"/>
              <a:gd name="T16" fmla="*/ 2147483647 w 757"/>
              <a:gd name="T17" fmla="*/ 2147483647 h 549"/>
              <a:gd name="T18" fmla="*/ 2147483647 w 757"/>
              <a:gd name="T19" fmla="*/ 2147483647 h 549"/>
              <a:gd name="T20" fmla="*/ 2147483647 w 757"/>
              <a:gd name="T21" fmla="*/ 2147483647 h 549"/>
              <a:gd name="T22" fmla="*/ 2147483647 w 757"/>
              <a:gd name="T23" fmla="*/ 2147483647 h 549"/>
              <a:gd name="T24" fmla="*/ 2147483647 w 757"/>
              <a:gd name="T25" fmla="*/ 2147483647 h 549"/>
              <a:gd name="T26" fmla="*/ 2147483647 w 757"/>
              <a:gd name="T27" fmla="*/ 2147483647 h 549"/>
              <a:gd name="T28" fmla="*/ 2147483647 w 757"/>
              <a:gd name="T29" fmla="*/ 2147483647 h 549"/>
              <a:gd name="T30" fmla="*/ 2147483647 w 757"/>
              <a:gd name="T31" fmla="*/ 2147483647 h 549"/>
              <a:gd name="T32" fmla="*/ 2147483647 w 757"/>
              <a:gd name="T33" fmla="*/ 2147483647 h 549"/>
              <a:gd name="T34" fmla="*/ 2147483647 w 757"/>
              <a:gd name="T35" fmla="*/ 2147483647 h 549"/>
              <a:gd name="T36" fmla="*/ 2147483647 w 757"/>
              <a:gd name="T37" fmla="*/ 2147483647 h 549"/>
              <a:gd name="T38" fmla="*/ 2147483647 w 757"/>
              <a:gd name="T39" fmla="*/ 2147483647 h 549"/>
              <a:gd name="T40" fmla="*/ 2147483647 w 757"/>
              <a:gd name="T41" fmla="*/ 2147483647 h 549"/>
              <a:gd name="T42" fmla="*/ 2147483647 w 757"/>
              <a:gd name="T43" fmla="*/ 2147483647 h 549"/>
              <a:gd name="T44" fmla="*/ 2147483647 w 757"/>
              <a:gd name="T45" fmla="*/ 2147483647 h 549"/>
              <a:gd name="T46" fmla="*/ 2147483647 w 757"/>
              <a:gd name="T47" fmla="*/ 2147483647 h 549"/>
              <a:gd name="T48" fmla="*/ 2147483647 w 757"/>
              <a:gd name="T49" fmla="*/ 2147483647 h 549"/>
              <a:gd name="T50" fmla="*/ 0 w 757"/>
              <a:gd name="T51" fmla="*/ 2147483647 h 5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7"/>
              <a:gd name="T79" fmla="*/ 0 h 549"/>
              <a:gd name="T80" fmla="*/ 757 w 757"/>
              <a:gd name="T81" fmla="*/ 549 h 5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7" h="549">
                <a:moveTo>
                  <a:pt x="0" y="407"/>
                </a:moveTo>
                <a:lnTo>
                  <a:pt x="11" y="309"/>
                </a:lnTo>
                <a:lnTo>
                  <a:pt x="69" y="230"/>
                </a:lnTo>
                <a:lnTo>
                  <a:pt x="163" y="0"/>
                </a:lnTo>
                <a:lnTo>
                  <a:pt x="210" y="13"/>
                </a:lnTo>
                <a:lnTo>
                  <a:pt x="213" y="24"/>
                </a:lnTo>
                <a:lnTo>
                  <a:pt x="225" y="24"/>
                </a:lnTo>
                <a:lnTo>
                  <a:pt x="249" y="62"/>
                </a:lnTo>
                <a:lnTo>
                  <a:pt x="243" y="77"/>
                </a:lnTo>
                <a:lnTo>
                  <a:pt x="281" y="103"/>
                </a:lnTo>
                <a:lnTo>
                  <a:pt x="346" y="100"/>
                </a:lnTo>
                <a:lnTo>
                  <a:pt x="394" y="120"/>
                </a:lnTo>
                <a:lnTo>
                  <a:pt x="415" y="115"/>
                </a:lnTo>
                <a:lnTo>
                  <a:pt x="560" y="120"/>
                </a:lnTo>
                <a:lnTo>
                  <a:pt x="728" y="153"/>
                </a:lnTo>
                <a:lnTo>
                  <a:pt x="736" y="170"/>
                </a:lnTo>
                <a:lnTo>
                  <a:pt x="756" y="195"/>
                </a:lnTo>
                <a:lnTo>
                  <a:pt x="729" y="230"/>
                </a:lnTo>
                <a:lnTo>
                  <a:pt x="699" y="267"/>
                </a:lnTo>
                <a:lnTo>
                  <a:pt x="664" y="296"/>
                </a:lnTo>
                <a:lnTo>
                  <a:pt x="659" y="316"/>
                </a:lnTo>
                <a:lnTo>
                  <a:pt x="679" y="337"/>
                </a:lnTo>
                <a:lnTo>
                  <a:pt x="656" y="380"/>
                </a:lnTo>
                <a:lnTo>
                  <a:pt x="611" y="548"/>
                </a:lnTo>
                <a:lnTo>
                  <a:pt x="355" y="492"/>
                </a:lnTo>
                <a:lnTo>
                  <a:pt x="0" y="40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Freeform 47"/>
          <p:cNvSpPr>
            <a:spLocks noChangeAspect="1"/>
          </p:cNvSpPr>
          <p:nvPr/>
        </p:nvSpPr>
        <p:spPr bwMode="auto">
          <a:xfrm>
            <a:off x="3421063" y="1957388"/>
            <a:ext cx="1058862" cy="603250"/>
          </a:xfrm>
          <a:custGeom>
            <a:avLst/>
            <a:gdLst>
              <a:gd name="T0" fmla="*/ 0 w 667"/>
              <a:gd name="T1" fmla="*/ 2147483647 h 380"/>
              <a:gd name="T2" fmla="*/ 2147483647 w 667"/>
              <a:gd name="T3" fmla="*/ 2147483647 h 380"/>
              <a:gd name="T4" fmla="*/ 2147483647 w 667"/>
              <a:gd name="T5" fmla="*/ 0 h 380"/>
              <a:gd name="T6" fmla="*/ 2147483647 w 667"/>
              <a:gd name="T7" fmla="*/ 2147483647 h 380"/>
              <a:gd name="T8" fmla="*/ 2147483647 w 667"/>
              <a:gd name="T9" fmla="*/ 2147483647 h 380"/>
              <a:gd name="T10" fmla="*/ 2147483647 w 667"/>
              <a:gd name="T11" fmla="*/ 2147483647 h 380"/>
              <a:gd name="T12" fmla="*/ 2147483647 w 667"/>
              <a:gd name="T13" fmla="*/ 2147483647 h 380"/>
              <a:gd name="T14" fmla="*/ 2147483647 w 667"/>
              <a:gd name="T15" fmla="*/ 2147483647 h 380"/>
              <a:gd name="T16" fmla="*/ 2147483647 w 667"/>
              <a:gd name="T17" fmla="*/ 2147483647 h 380"/>
              <a:gd name="T18" fmla="*/ 2147483647 w 667"/>
              <a:gd name="T19" fmla="*/ 2147483647 h 380"/>
              <a:gd name="T20" fmla="*/ 2147483647 w 667"/>
              <a:gd name="T21" fmla="*/ 2147483647 h 380"/>
              <a:gd name="T22" fmla="*/ 2147483647 w 667"/>
              <a:gd name="T23" fmla="*/ 2147483647 h 380"/>
              <a:gd name="T24" fmla="*/ 2147483647 w 667"/>
              <a:gd name="T25" fmla="*/ 2147483647 h 380"/>
              <a:gd name="T26" fmla="*/ 2147483647 w 667"/>
              <a:gd name="T27" fmla="*/ 2147483647 h 380"/>
              <a:gd name="T28" fmla="*/ 2147483647 w 667"/>
              <a:gd name="T29" fmla="*/ 2147483647 h 380"/>
              <a:gd name="T30" fmla="*/ 2147483647 w 667"/>
              <a:gd name="T31" fmla="*/ 2147483647 h 380"/>
              <a:gd name="T32" fmla="*/ 2147483647 w 667"/>
              <a:gd name="T33" fmla="*/ 2147483647 h 380"/>
              <a:gd name="T34" fmla="*/ 2147483647 w 667"/>
              <a:gd name="T35" fmla="*/ 2147483647 h 380"/>
              <a:gd name="T36" fmla="*/ 2147483647 w 667"/>
              <a:gd name="T37" fmla="*/ 2147483647 h 380"/>
              <a:gd name="T38" fmla="*/ 0 w 667"/>
              <a:gd name="T39" fmla="*/ 2147483647 h 3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67"/>
              <a:gd name="T61" fmla="*/ 0 h 380"/>
              <a:gd name="T62" fmla="*/ 667 w 667"/>
              <a:gd name="T63" fmla="*/ 380 h 3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67" h="380">
                <a:moveTo>
                  <a:pt x="0" y="297"/>
                </a:moveTo>
                <a:lnTo>
                  <a:pt x="23" y="93"/>
                </a:lnTo>
                <a:lnTo>
                  <a:pt x="32" y="0"/>
                </a:lnTo>
                <a:lnTo>
                  <a:pt x="327" y="19"/>
                </a:lnTo>
                <a:lnTo>
                  <a:pt x="657" y="27"/>
                </a:lnTo>
                <a:lnTo>
                  <a:pt x="634" y="61"/>
                </a:lnTo>
                <a:lnTo>
                  <a:pt x="666" y="89"/>
                </a:lnTo>
                <a:lnTo>
                  <a:pt x="664" y="276"/>
                </a:lnTo>
                <a:lnTo>
                  <a:pt x="651" y="274"/>
                </a:lnTo>
                <a:lnTo>
                  <a:pt x="652" y="297"/>
                </a:lnTo>
                <a:lnTo>
                  <a:pt x="663" y="318"/>
                </a:lnTo>
                <a:lnTo>
                  <a:pt x="655" y="335"/>
                </a:lnTo>
                <a:lnTo>
                  <a:pt x="662" y="379"/>
                </a:lnTo>
                <a:lnTo>
                  <a:pt x="647" y="375"/>
                </a:lnTo>
                <a:lnTo>
                  <a:pt x="632" y="357"/>
                </a:lnTo>
                <a:lnTo>
                  <a:pt x="598" y="346"/>
                </a:lnTo>
                <a:lnTo>
                  <a:pt x="572" y="340"/>
                </a:lnTo>
                <a:lnTo>
                  <a:pt x="514" y="343"/>
                </a:lnTo>
                <a:lnTo>
                  <a:pt x="482" y="322"/>
                </a:lnTo>
                <a:lnTo>
                  <a:pt x="0" y="29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Freeform 48"/>
          <p:cNvSpPr>
            <a:spLocks noChangeAspect="1"/>
          </p:cNvSpPr>
          <p:nvPr/>
        </p:nvSpPr>
        <p:spPr bwMode="auto">
          <a:xfrm>
            <a:off x="1830388" y="2420938"/>
            <a:ext cx="850900" cy="908050"/>
          </a:xfrm>
          <a:custGeom>
            <a:avLst/>
            <a:gdLst>
              <a:gd name="T0" fmla="*/ 0 w 536"/>
              <a:gd name="T1" fmla="*/ 2147483647 h 572"/>
              <a:gd name="T2" fmla="*/ 2147483647 w 536"/>
              <a:gd name="T3" fmla="*/ 0 h 572"/>
              <a:gd name="T4" fmla="*/ 2147483647 w 536"/>
              <a:gd name="T5" fmla="*/ 2147483647 h 572"/>
              <a:gd name="T6" fmla="*/ 2147483647 w 536"/>
              <a:gd name="T7" fmla="*/ 2147483647 h 572"/>
              <a:gd name="T8" fmla="*/ 2147483647 w 536"/>
              <a:gd name="T9" fmla="*/ 2147483647 h 572"/>
              <a:gd name="T10" fmla="*/ 2147483647 w 536"/>
              <a:gd name="T11" fmla="*/ 2147483647 h 572"/>
              <a:gd name="T12" fmla="*/ 0 w 536"/>
              <a:gd name="T13" fmla="*/ 2147483647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6"/>
              <a:gd name="T22" fmla="*/ 0 h 572"/>
              <a:gd name="T23" fmla="*/ 536 w 53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6" h="572">
                <a:moveTo>
                  <a:pt x="0" y="501"/>
                </a:moveTo>
                <a:lnTo>
                  <a:pt x="116" y="0"/>
                </a:lnTo>
                <a:lnTo>
                  <a:pt x="375" y="40"/>
                </a:lnTo>
                <a:lnTo>
                  <a:pt x="356" y="142"/>
                </a:lnTo>
                <a:lnTo>
                  <a:pt x="535" y="163"/>
                </a:lnTo>
                <a:lnTo>
                  <a:pt x="467" y="571"/>
                </a:lnTo>
                <a:lnTo>
                  <a:pt x="0" y="50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Freeform 49"/>
          <p:cNvSpPr>
            <a:spLocks noChangeAspect="1"/>
          </p:cNvSpPr>
          <p:nvPr/>
        </p:nvSpPr>
        <p:spPr bwMode="auto">
          <a:xfrm>
            <a:off x="2816226" y="3495675"/>
            <a:ext cx="2105025" cy="1733550"/>
          </a:xfrm>
          <a:custGeom>
            <a:avLst/>
            <a:gdLst>
              <a:gd name="T0" fmla="*/ 2147483647 w 1326"/>
              <a:gd name="T1" fmla="*/ 2147483647 h 1092"/>
              <a:gd name="T2" fmla="*/ 2147483647 w 1326"/>
              <a:gd name="T3" fmla="*/ 2147483647 h 1092"/>
              <a:gd name="T4" fmla="*/ 2147483647 w 1326"/>
              <a:gd name="T5" fmla="*/ 2147483647 h 1092"/>
              <a:gd name="T6" fmla="*/ 2147483647 w 1326"/>
              <a:gd name="T7" fmla="*/ 2147483647 h 1092"/>
              <a:gd name="T8" fmla="*/ 2147483647 w 1326"/>
              <a:gd name="T9" fmla="*/ 2147483647 h 1092"/>
              <a:gd name="T10" fmla="*/ 2147483647 w 1326"/>
              <a:gd name="T11" fmla="*/ 2147483647 h 1092"/>
              <a:gd name="T12" fmla="*/ 2147483647 w 1326"/>
              <a:gd name="T13" fmla="*/ 2147483647 h 1092"/>
              <a:gd name="T14" fmla="*/ 2147483647 w 1326"/>
              <a:gd name="T15" fmla="*/ 2147483647 h 1092"/>
              <a:gd name="T16" fmla="*/ 2147483647 w 1326"/>
              <a:gd name="T17" fmla="*/ 2147483647 h 1092"/>
              <a:gd name="T18" fmla="*/ 2147483647 w 1326"/>
              <a:gd name="T19" fmla="*/ 2147483647 h 1092"/>
              <a:gd name="T20" fmla="*/ 2147483647 w 1326"/>
              <a:gd name="T21" fmla="*/ 2147483647 h 1092"/>
              <a:gd name="T22" fmla="*/ 2147483647 w 1326"/>
              <a:gd name="T23" fmla="*/ 2147483647 h 1092"/>
              <a:gd name="T24" fmla="*/ 2147483647 w 1326"/>
              <a:gd name="T25" fmla="*/ 2147483647 h 1092"/>
              <a:gd name="T26" fmla="*/ 2147483647 w 1326"/>
              <a:gd name="T27" fmla="*/ 2147483647 h 1092"/>
              <a:gd name="T28" fmla="*/ 2147483647 w 1326"/>
              <a:gd name="T29" fmla="*/ 2147483647 h 1092"/>
              <a:gd name="T30" fmla="*/ 2147483647 w 1326"/>
              <a:gd name="T31" fmla="*/ 2147483647 h 1092"/>
              <a:gd name="T32" fmla="*/ 2147483647 w 1326"/>
              <a:gd name="T33" fmla="*/ 2147483647 h 1092"/>
              <a:gd name="T34" fmla="*/ 2147483647 w 1326"/>
              <a:gd name="T35" fmla="*/ 2147483647 h 1092"/>
              <a:gd name="T36" fmla="*/ 2147483647 w 1326"/>
              <a:gd name="T37" fmla="*/ 2147483647 h 1092"/>
              <a:gd name="T38" fmla="*/ 2147483647 w 1326"/>
              <a:gd name="T39" fmla="*/ 2147483647 h 1092"/>
              <a:gd name="T40" fmla="*/ 2147483647 w 1326"/>
              <a:gd name="T41" fmla="*/ 2147483647 h 1092"/>
              <a:gd name="T42" fmla="*/ 2147483647 w 1326"/>
              <a:gd name="T43" fmla="*/ 2147483647 h 1092"/>
              <a:gd name="T44" fmla="*/ 2147483647 w 1326"/>
              <a:gd name="T45" fmla="*/ 2147483647 h 1092"/>
              <a:gd name="T46" fmla="*/ 2147483647 w 1326"/>
              <a:gd name="T47" fmla="*/ 2147483647 h 1092"/>
              <a:gd name="T48" fmla="*/ 2147483647 w 1326"/>
              <a:gd name="T49" fmla="*/ 2147483647 h 1092"/>
              <a:gd name="T50" fmla="*/ 2147483647 w 1326"/>
              <a:gd name="T51" fmla="*/ 2147483647 h 1092"/>
              <a:gd name="T52" fmla="*/ 2147483647 w 1326"/>
              <a:gd name="T53" fmla="*/ 2147483647 h 1092"/>
              <a:gd name="T54" fmla="*/ 2147483647 w 1326"/>
              <a:gd name="T55" fmla="*/ 2147483647 h 1092"/>
              <a:gd name="T56" fmla="*/ 2147483647 w 1326"/>
              <a:gd name="T57" fmla="*/ 2147483647 h 1092"/>
              <a:gd name="T58" fmla="*/ 2147483647 w 1326"/>
              <a:gd name="T59" fmla="*/ 2147483647 h 1092"/>
              <a:gd name="T60" fmla="*/ 2147483647 w 1326"/>
              <a:gd name="T61" fmla="*/ 2147483647 h 1092"/>
              <a:gd name="T62" fmla="*/ 2147483647 w 1326"/>
              <a:gd name="T63" fmla="*/ 2147483647 h 1092"/>
              <a:gd name="T64" fmla="*/ 2147483647 w 1326"/>
              <a:gd name="T65" fmla="*/ 2147483647 h 1092"/>
              <a:gd name="T66" fmla="*/ 2147483647 w 1326"/>
              <a:gd name="T67" fmla="*/ 2147483647 h 1092"/>
              <a:gd name="T68" fmla="*/ 2147483647 w 1326"/>
              <a:gd name="T69" fmla="*/ 2147483647 h 1092"/>
              <a:gd name="T70" fmla="*/ 2147483647 w 1326"/>
              <a:gd name="T71" fmla="*/ 2147483647 h 1092"/>
              <a:gd name="T72" fmla="*/ 2147483647 w 1326"/>
              <a:gd name="T73" fmla="*/ 2147483647 h 1092"/>
              <a:gd name="T74" fmla="*/ 2147483647 w 1326"/>
              <a:gd name="T75" fmla="*/ 2147483647 h 1092"/>
              <a:gd name="T76" fmla="*/ 2147483647 w 1326"/>
              <a:gd name="T77" fmla="*/ 2147483647 h 1092"/>
              <a:gd name="T78" fmla="*/ 2147483647 w 1326"/>
              <a:gd name="T79" fmla="*/ 2147483647 h 1092"/>
              <a:gd name="T80" fmla="*/ 2147483647 w 1326"/>
              <a:gd name="T81" fmla="*/ 2147483647 h 1092"/>
              <a:gd name="T82" fmla="*/ 2147483647 w 1326"/>
              <a:gd name="T83" fmla="*/ 2147483647 h 1092"/>
              <a:gd name="T84" fmla="*/ 2147483647 w 1326"/>
              <a:gd name="T85" fmla="*/ 2147483647 h 10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26"/>
              <a:gd name="T130" fmla="*/ 0 h 1092"/>
              <a:gd name="T131" fmla="*/ 1326 w 1326"/>
              <a:gd name="T132" fmla="*/ 1092 h 10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26" h="1092">
                <a:moveTo>
                  <a:pt x="8" y="448"/>
                </a:moveTo>
                <a:lnTo>
                  <a:pt x="0" y="427"/>
                </a:lnTo>
                <a:lnTo>
                  <a:pt x="26" y="427"/>
                </a:lnTo>
                <a:lnTo>
                  <a:pt x="359" y="457"/>
                </a:lnTo>
                <a:lnTo>
                  <a:pt x="410" y="0"/>
                </a:lnTo>
                <a:lnTo>
                  <a:pt x="697" y="13"/>
                </a:lnTo>
                <a:lnTo>
                  <a:pt x="687" y="209"/>
                </a:lnTo>
                <a:lnTo>
                  <a:pt x="714" y="230"/>
                </a:lnTo>
                <a:lnTo>
                  <a:pt x="742" y="231"/>
                </a:lnTo>
                <a:lnTo>
                  <a:pt x="748" y="224"/>
                </a:lnTo>
                <a:lnTo>
                  <a:pt x="762" y="235"/>
                </a:lnTo>
                <a:lnTo>
                  <a:pt x="761" y="249"/>
                </a:lnTo>
                <a:lnTo>
                  <a:pt x="787" y="250"/>
                </a:lnTo>
                <a:lnTo>
                  <a:pt x="806" y="258"/>
                </a:lnTo>
                <a:lnTo>
                  <a:pt x="818" y="255"/>
                </a:lnTo>
                <a:lnTo>
                  <a:pt x="838" y="263"/>
                </a:lnTo>
                <a:lnTo>
                  <a:pt x="843" y="255"/>
                </a:lnTo>
                <a:lnTo>
                  <a:pt x="867" y="258"/>
                </a:lnTo>
                <a:lnTo>
                  <a:pt x="880" y="282"/>
                </a:lnTo>
                <a:lnTo>
                  <a:pt x="893" y="290"/>
                </a:lnTo>
                <a:lnTo>
                  <a:pt x="908" y="276"/>
                </a:lnTo>
                <a:lnTo>
                  <a:pt x="936" y="296"/>
                </a:lnTo>
                <a:lnTo>
                  <a:pt x="958" y="286"/>
                </a:lnTo>
                <a:lnTo>
                  <a:pt x="963" y="305"/>
                </a:lnTo>
                <a:lnTo>
                  <a:pt x="966" y="290"/>
                </a:lnTo>
                <a:lnTo>
                  <a:pt x="985" y="280"/>
                </a:lnTo>
                <a:lnTo>
                  <a:pt x="991" y="291"/>
                </a:lnTo>
                <a:lnTo>
                  <a:pt x="1017" y="288"/>
                </a:lnTo>
                <a:lnTo>
                  <a:pt x="1038" y="304"/>
                </a:lnTo>
                <a:lnTo>
                  <a:pt x="1090" y="289"/>
                </a:lnTo>
                <a:lnTo>
                  <a:pt x="1144" y="286"/>
                </a:lnTo>
                <a:lnTo>
                  <a:pt x="1158" y="280"/>
                </a:lnTo>
                <a:lnTo>
                  <a:pt x="1201" y="303"/>
                </a:lnTo>
                <a:lnTo>
                  <a:pt x="1226" y="309"/>
                </a:lnTo>
                <a:lnTo>
                  <a:pt x="1234" y="320"/>
                </a:lnTo>
                <a:lnTo>
                  <a:pt x="1269" y="319"/>
                </a:lnTo>
                <a:lnTo>
                  <a:pt x="1270" y="374"/>
                </a:lnTo>
                <a:lnTo>
                  <a:pt x="1275" y="479"/>
                </a:lnTo>
                <a:lnTo>
                  <a:pt x="1291" y="494"/>
                </a:lnTo>
                <a:lnTo>
                  <a:pt x="1296" y="521"/>
                </a:lnTo>
                <a:lnTo>
                  <a:pt x="1325" y="559"/>
                </a:lnTo>
                <a:lnTo>
                  <a:pt x="1323" y="592"/>
                </a:lnTo>
                <a:lnTo>
                  <a:pt x="1306" y="622"/>
                </a:lnTo>
                <a:lnTo>
                  <a:pt x="1307" y="640"/>
                </a:lnTo>
                <a:lnTo>
                  <a:pt x="1313" y="658"/>
                </a:lnTo>
                <a:lnTo>
                  <a:pt x="1310" y="673"/>
                </a:lnTo>
                <a:lnTo>
                  <a:pt x="1300" y="686"/>
                </a:lnTo>
                <a:lnTo>
                  <a:pt x="1289" y="699"/>
                </a:lnTo>
                <a:lnTo>
                  <a:pt x="1297" y="708"/>
                </a:lnTo>
                <a:lnTo>
                  <a:pt x="1244" y="722"/>
                </a:lnTo>
                <a:lnTo>
                  <a:pt x="1203" y="744"/>
                </a:lnTo>
                <a:lnTo>
                  <a:pt x="1228" y="726"/>
                </a:lnTo>
                <a:lnTo>
                  <a:pt x="1201" y="726"/>
                </a:lnTo>
                <a:lnTo>
                  <a:pt x="1208" y="698"/>
                </a:lnTo>
                <a:lnTo>
                  <a:pt x="1185" y="715"/>
                </a:lnTo>
                <a:lnTo>
                  <a:pt x="1174" y="709"/>
                </a:lnTo>
                <a:lnTo>
                  <a:pt x="1174" y="728"/>
                </a:lnTo>
                <a:lnTo>
                  <a:pt x="1184" y="731"/>
                </a:lnTo>
                <a:lnTo>
                  <a:pt x="1187" y="747"/>
                </a:lnTo>
                <a:lnTo>
                  <a:pt x="1172" y="761"/>
                </a:lnTo>
                <a:lnTo>
                  <a:pt x="1158" y="760"/>
                </a:lnTo>
                <a:lnTo>
                  <a:pt x="1157" y="781"/>
                </a:lnTo>
                <a:lnTo>
                  <a:pt x="1033" y="843"/>
                </a:lnTo>
                <a:lnTo>
                  <a:pt x="1035" y="837"/>
                </a:lnTo>
                <a:lnTo>
                  <a:pt x="1092" y="806"/>
                </a:lnTo>
                <a:lnTo>
                  <a:pt x="1049" y="825"/>
                </a:lnTo>
                <a:lnTo>
                  <a:pt x="1053" y="808"/>
                </a:lnTo>
                <a:lnTo>
                  <a:pt x="1039" y="818"/>
                </a:lnTo>
                <a:lnTo>
                  <a:pt x="1028" y="813"/>
                </a:lnTo>
                <a:lnTo>
                  <a:pt x="1022" y="825"/>
                </a:lnTo>
                <a:lnTo>
                  <a:pt x="1002" y="813"/>
                </a:lnTo>
                <a:lnTo>
                  <a:pt x="1003" y="823"/>
                </a:lnTo>
                <a:lnTo>
                  <a:pt x="1028" y="838"/>
                </a:lnTo>
                <a:lnTo>
                  <a:pt x="998" y="850"/>
                </a:lnTo>
                <a:lnTo>
                  <a:pt x="989" y="835"/>
                </a:lnTo>
                <a:lnTo>
                  <a:pt x="979" y="875"/>
                </a:lnTo>
                <a:lnTo>
                  <a:pt x="968" y="861"/>
                </a:lnTo>
                <a:lnTo>
                  <a:pt x="943" y="865"/>
                </a:lnTo>
                <a:lnTo>
                  <a:pt x="939" y="876"/>
                </a:lnTo>
                <a:lnTo>
                  <a:pt x="952" y="895"/>
                </a:lnTo>
                <a:lnTo>
                  <a:pt x="907" y="897"/>
                </a:lnTo>
                <a:lnTo>
                  <a:pt x="922" y="901"/>
                </a:lnTo>
                <a:lnTo>
                  <a:pt x="924" y="919"/>
                </a:lnTo>
                <a:lnTo>
                  <a:pt x="934" y="915"/>
                </a:lnTo>
                <a:lnTo>
                  <a:pt x="929" y="928"/>
                </a:lnTo>
                <a:lnTo>
                  <a:pt x="909" y="955"/>
                </a:lnTo>
                <a:lnTo>
                  <a:pt x="910" y="942"/>
                </a:lnTo>
                <a:lnTo>
                  <a:pt x="898" y="953"/>
                </a:lnTo>
                <a:lnTo>
                  <a:pt x="879" y="936"/>
                </a:lnTo>
                <a:lnTo>
                  <a:pt x="884" y="956"/>
                </a:lnTo>
                <a:lnTo>
                  <a:pt x="916" y="959"/>
                </a:lnTo>
                <a:lnTo>
                  <a:pt x="904" y="986"/>
                </a:lnTo>
                <a:lnTo>
                  <a:pt x="913" y="1042"/>
                </a:lnTo>
                <a:lnTo>
                  <a:pt x="943" y="1089"/>
                </a:lnTo>
                <a:lnTo>
                  <a:pt x="906" y="1091"/>
                </a:lnTo>
                <a:lnTo>
                  <a:pt x="869" y="1077"/>
                </a:lnTo>
                <a:lnTo>
                  <a:pt x="836" y="1078"/>
                </a:lnTo>
                <a:lnTo>
                  <a:pt x="791" y="1056"/>
                </a:lnTo>
                <a:lnTo>
                  <a:pt x="737" y="1038"/>
                </a:lnTo>
                <a:lnTo>
                  <a:pt x="730" y="1021"/>
                </a:lnTo>
                <a:lnTo>
                  <a:pt x="719" y="995"/>
                </a:lnTo>
                <a:lnTo>
                  <a:pt x="700" y="975"/>
                </a:lnTo>
                <a:lnTo>
                  <a:pt x="703" y="955"/>
                </a:lnTo>
                <a:lnTo>
                  <a:pt x="693" y="948"/>
                </a:lnTo>
                <a:lnTo>
                  <a:pt x="693" y="919"/>
                </a:lnTo>
                <a:lnTo>
                  <a:pt x="663" y="897"/>
                </a:lnTo>
                <a:lnTo>
                  <a:pt x="628" y="855"/>
                </a:lnTo>
                <a:lnTo>
                  <a:pt x="570" y="746"/>
                </a:lnTo>
                <a:lnTo>
                  <a:pt x="527" y="718"/>
                </a:lnTo>
                <a:lnTo>
                  <a:pt x="514" y="693"/>
                </a:lnTo>
                <a:lnTo>
                  <a:pt x="477" y="689"/>
                </a:lnTo>
                <a:lnTo>
                  <a:pt x="446" y="686"/>
                </a:lnTo>
                <a:lnTo>
                  <a:pt x="416" y="676"/>
                </a:lnTo>
                <a:lnTo>
                  <a:pt x="410" y="686"/>
                </a:lnTo>
                <a:lnTo>
                  <a:pt x="381" y="686"/>
                </a:lnTo>
                <a:lnTo>
                  <a:pt x="353" y="739"/>
                </a:lnTo>
                <a:lnTo>
                  <a:pt x="327" y="760"/>
                </a:lnTo>
                <a:lnTo>
                  <a:pt x="309" y="760"/>
                </a:lnTo>
                <a:lnTo>
                  <a:pt x="259" y="726"/>
                </a:lnTo>
                <a:lnTo>
                  <a:pt x="237" y="720"/>
                </a:lnTo>
                <a:lnTo>
                  <a:pt x="187" y="684"/>
                </a:lnTo>
                <a:lnTo>
                  <a:pt x="175" y="653"/>
                </a:lnTo>
                <a:lnTo>
                  <a:pt x="175" y="623"/>
                </a:lnTo>
                <a:lnTo>
                  <a:pt x="152" y="580"/>
                </a:lnTo>
                <a:lnTo>
                  <a:pt x="112" y="552"/>
                </a:lnTo>
                <a:lnTo>
                  <a:pt x="56" y="492"/>
                </a:lnTo>
                <a:lnTo>
                  <a:pt x="37" y="484"/>
                </a:lnTo>
                <a:lnTo>
                  <a:pt x="23" y="452"/>
                </a:lnTo>
                <a:lnTo>
                  <a:pt x="8" y="44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2" name="Freeform 50"/>
          <p:cNvSpPr>
            <a:spLocks noChangeAspect="1"/>
          </p:cNvSpPr>
          <p:nvPr/>
        </p:nvSpPr>
        <p:spPr bwMode="auto">
          <a:xfrm>
            <a:off x="900114" y="1098550"/>
            <a:ext cx="1004887" cy="622300"/>
          </a:xfrm>
          <a:custGeom>
            <a:avLst/>
            <a:gdLst>
              <a:gd name="T0" fmla="*/ 2147483647 w 633"/>
              <a:gd name="T1" fmla="*/ 2147483647 h 392"/>
              <a:gd name="T2" fmla="*/ 2147483647 w 633"/>
              <a:gd name="T3" fmla="*/ 2147483647 h 392"/>
              <a:gd name="T4" fmla="*/ 2147483647 w 633"/>
              <a:gd name="T5" fmla="*/ 2147483647 h 392"/>
              <a:gd name="T6" fmla="*/ 2147483647 w 633"/>
              <a:gd name="T7" fmla="*/ 2147483647 h 392"/>
              <a:gd name="T8" fmla="*/ 2147483647 w 633"/>
              <a:gd name="T9" fmla="*/ 2147483647 h 392"/>
              <a:gd name="T10" fmla="*/ 2147483647 w 633"/>
              <a:gd name="T11" fmla="*/ 2147483647 h 392"/>
              <a:gd name="T12" fmla="*/ 0 w 633"/>
              <a:gd name="T13" fmla="*/ 2147483647 h 392"/>
              <a:gd name="T14" fmla="*/ 2147483647 w 633"/>
              <a:gd name="T15" fmla="*/ 2147483647 h 392"/>
              <a:gd name="T16" fmla="*/ 2147483647 w 633"/>
              <a:gd name="T17" fmla="*/ 2147483647 h 392"/>
              <a:gd name="T18" fmla="*/ 2147483647 w 633"/>
              <a:gd name="T19" fmla="*/ 2147483647 h 392"/>
              <a:gd name="T20" fmla="*/ 2147483647 w 633"/>
              <a:gd name="T21" fmla="*/ 2147483647 h 392"/>
              <a:gd name="T22" fmla="*/ 2147483647 w 633"/>
              <a:gd name="T23" fmla="*/ 0 h 392"/>
              <a:gd name="T24" fmla="*/ 2147483647 w 633"/>
              <a:gd name="T25" fmla="*/ 2147483647 h 392"/>
              <a:gd name="T26" fmla="*/ 2147483647 w 633"/>
              <a:gd name="T27" fmla="*/ 2147483647 h 392"/>
              <a:gd name="T28" fmla="*/ 2147483647 w 633"/>
              <a:gd name="T29" fmla="*/ 2147483647 h 392"/>
              <a:gd name="T30" fmla="*/ 2147483647 w 633"/>
              <a:gd name="T31" fmla="*/ 2147483647 h 392"/>
              <a:gd name="T32" fmla="*/ 2147483647 w 633"/>
              <a:gd name="T33" fmla="*/ 2147483647 h 392"/>
              <a:gd name="T34" fmla="*/ 2147483647 w 633"/>
              <a:gd name="T35" fmla="*/ 2147483647 h 392"/>
              <a:gd name="T36" fmla="*/ 2147483647 w 633"/>
              <a:gd name="T37" fmla="*/ 2147483647 h 392"/>
              <a:gd name="T38" fmla="*/ 2147483647 w 633"/>
              <a:gd name="T39" fmla="*/ 2147483647 h 392"/>
              <a:gd name="T40" fmla="*/ 2147483647 w 633"/>
              <a:gd name="T41" fmla="*/ 2147483647 h 392"/>
              <a:gd name="T42" fmla="*/ 2147483647 w 633"/>
              <a:gd name="T43" fmla="*/ 2147483647 h 392"/>
              <a:gd name="T44" fmla="*/ 2147483647 w 633"/>
              <a:gd name="T45" fmla="*/ 2147483647 h 392"/>
              <a:gd name="T46" fmla="*/ 2147483647 w 633"/>
              <a:gd name="T47" fmla="*/ 2147483647 h 392"/>
              <a:gd name="T48" fmla="*/ 2147483647 w 633"/>
              <a:gd name="T49" fmla="*/ 2147483647 h 392"/>
              <a:gd name="T50" fmla="*/ 2147483647 w 633"/>
              <a:gd name="T51" fmla="*/ 2147483647 h 392"/>
              <a:gd name="T52" fmla="*/ 2147483647 w 633"/>
              <a:gd name="T53" fmla="*/ 2147483647 h 392"/>
              <a:gd name="T54" fmla="*/ 2147483647 w 633"/>
              <a:gd name="T55" fmla="*/ 2147483647 h 392"/>
              <a:gd name="T56" fmla="*/ 2147483647 w 633"/>
              <a:gd name="T57" fmla="*/ 2147483647 h 392"/>
              <a:gd name="T58" fmla="*/ 2147483647 w 633"/>
              <a:gd name="T59" fmla="*/ 2147483647 h 392"/>
              <a:gd name="T60" fmla="*/ 2147483647 w 633"/>
              <a:gd name="T61" fmla="*/ 2147483647 h 392"/>
              <a:gd name="T62" fmla="*/ 2147483647 w 633"/>
              <a:gd name="T63" fmla="*/ 2147483647 h 392"/>
              <a:gd name="T64" fmla="*/ 2147483647 w 633"/>
              <a:gd name="T65" fmla="*/ 2147483647 h 392"/>
              <a:gd name="T66" fmla="*/ 2147483647 w 633"/>
              <a:gd name="T67" fmla="*/ 2147483647 h 392"/>
              <a:gd name="T68" fmla="*/ 2147483647 w 633"/>
              <a:gd name="T69" fmla="*/ 2147483647 h 392"/>
              <a:gd name="T70" fmla="*/ 2147483647 w 633"/>
              <a:gd name="T71" fmla="*/ 2147483647 h 392"/>
              <a:gd name="T72" fmla="*/ 2147483647 w 633"/>
              <a:gd name="T73" fmla="*/ 2147483647 h 392"/>
              <a:gd name="T74" fmla="*/ 2147483647 w 633"/>
              <a:gd name="T75" fmla="*/ 2147483647 h 392"/>
              <a:gd name="T76" fmla="*/ 2147483647 w 633"/>
              <a:gd name="T77" fmla="*/ 2147483647 h 392"/>
              <a:gd name="T78" fmla="*/ 2147483647 w 633"/>
              <a:gd name="T79" fmla="*/ 2147483647 h 392"/>
              <a:gd name="T80" fmla="*/ 2147483647 w 633"/>
              <a:gd name="T81" fmla="*/ 2147483647 h 392"/>
              <a:gd name="T82" fmla="*/ 2147483647 w 633"/>
              <a:gd name="T83" fmla="*/ 2147483647 h 392"/>
              <a:gd name="T84" fmla="*/ 2147483647 w 633"/>
              <a:gd name="T85" fmla="*/ 2147483647 h 392"/>
              <a:gd name="T86" fmla="*/ 2147483647 w 633"/>
              <a:gd name="T87" fmla="*/ 2147483647 h 3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3"/>
              <a:gd name="T133" fmla="*/ 0 h 392"/>
              <a:gd name="T134" fmla="*/ 633 w 633"/>
              <a:gd name="T135" fmla="*/ 392 h 3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3" h="392">
                <a:moveTo>
                  <a:pt x="14" y="64"/>
                </a:moveTo>
                <a:lnTo>
                  <a:pt x="23" y="82"/>
                </a:lnTo>
                <a:lnTo>
                  <a:pt x="21" y="106"/>
                </a:lnTo>
                <a:lnTo>
                  <a:pt x="21" y="128"/>
                </a:lnTo>
                <a:lnTo>
                  <a:pt x="23" y="135"/>
                </a:lnTo>
                <a:lnTo>
                  <a:pt x="17" y="165"/>
                </a:lnTo>
                <a:lnTo>
                  <a:pt x="29" y="158"/>
                </a:lnTo>
                <a:lnTo>
                  <a:pt x="44" y="170"/>
                </a:lnTo>
                <a:lnTo>
                  <a:pt x="28" y="172"/>
                </a:lnTo>
                <a:lnTo>
                  <a:pt x="15" y="170"/>
                </a:lnTo>
                <a:lnTo>
                  <a:pt x="14" y="183"/>
                </a:lnTo>
                <a:lnTo>
                  <a:pt x="14" y="191"/>
                </a:lnTo>
                <a:lnTo>
                  <a:pt x="29" y="191"/>
                </a:lnTo>
                <a:lnTo>
                  <a:pt x="32" y="196"/>
                </a:lnTo>
                <a:lnTo>
                  <a:pt x="21" y="202"/>
                </a:lnTo>
                <a:lnTo>
                  <a:pt x="21" y="214"/>
                </a:lnTo>
                <a:lnTo>
                  <a:pt x="13" y="226"/>
                </a:lnTo>
                <a:lnTo>
                  <a:pt x="8" y="226"/>
                </a:lnTo>
                <a:lnTo>
                  <a:pt x="14" y="205"/>
                </a:lnTo>
                <a:lnTo>
                  <a:pt x="10" y="200"/>
                </a:lnTo>
                <a:lnTo>
                  <a:pt x="0" y="230"/>
                </a:lnTo>
                <a:lnTo>
                  <a:pt x="15" y="240"/>
                </a:lnTo>
                <a:lnTo>
                  <a:pt x="44" y="251"/>
                </a:lnTo>
                <a:lnTo>
                  <a:pt x="47" y="262"/>
                </a:lnTo>
                <a:lnTo>
                  <a:pt x="59" y="262"/>
                </a:lnTo>
                <a:lnTo>
                  <a:pt x="84" y="300"/>
                </a:lnTo>
                <a:lnTo>
                  <a:pt x="78" y="315"/>
                </a:lnTo>
                <a:lnTo>
                  <a:pt x="115" y="341"/>
                </a:lnTo>
                <a:lnTo>
                  <a:pt x="180" y="338"/>
                </a:lnTo>
                <a:lnTo>
                  <a:pt x="228" y="357"/>
                </a:lnTo>
                <a:lnTo>
                  <a:pt x="249" y="353"/>
                </a:lnTo>
                <a:lnTo>
                  <a:pt x="394" y="357"/>
                </a:lnTo>
                <a:lnTo>
                  <a:pt x="562" y="391"/>
                </a:lnTo>
                <a:lnTo>
                  <a:pt x="564" y="346"/>
                </a:lnTo>
                <a:lnTo>
                  <a:pt x="632" y="96"/>
                </a:lnTo>
                <a:lnTo>
                  <a:pt x="194" y="0"/>
                </a:lnTo>
                <a:lnTo>
                  <a:pt x="189" y="2"/>
                </a:lnTo>
                <a:lnTo>
                  <a:pt x="192" y="5"/>
                </a:lnTo>
                <a:lnTo>
                  <a:pt x="188" y="7"/>
                </a:lnTo>
                <a:lnTo>
                  <a:pt x="192" y="13"/>
                </a:lnTo>
                <a:lnTo>
                  <a:pt x="191" y="19"/>
                </a:lnTo>
                <a:lnTo>
                  <a:pt x="192" y="25"/>
                </a:lnTo>
                <a:lnTo>
                  <a:pt x="197" y="22"/>
                </a:lnTo>
                <a:lnTo>
                  <a:pt x="207" y="26"/>
                </a:lnTo>
                <a:lnTo>
                  <a:pt x="203" y="36"/>
                </a:lnTo>
                <a:lnTo>
                  <a:pt x="203" y="40"/>
                </a:lnTo>
                <a:lnTo>
                  <a:pt x="196" y="57"/>
                </a:lnTo>
                <a:lnTo>
                  <a:pt x="186" y="47"/>
                </a:lnTo>
                <a:lnTo>
                  <a:pt x="183" y="47"/>
                </a:lnTo>
                <a:lnTo>
                  <a:pt x="183" y="55"/>
                </a:lnTo>
                <a:lnTo>
                  <a:pt x="189" y="57"/>
                </a:lnTo>
                <a:lnTo>
                  <a:pt x="197" y="73"/>
                </a:lnTo>
                <a:lnTo>
                  <a:pt x="194" y="93"/>
                </a:lnTo>
                <a:lnTo>
                  <a:pt x="197" y="100"/>
                </a:lnTo>
                <a:lnTo>
                  <a:pt x="203" y="101"/>
                </a:lnTo>
                <a:lnTo>
                  <a:pt x="201" y="105"/>
                </a:lnTo>
                <a:lnTo>
                  <a:pt x="194" y="106"/>
                </a:lnTo>
                <a:lnTo>
                  <a:pt x="183" y="120"/>
                </a:lnTo>
                <a:lnTo>
                  <a:pt x="183" y="124"/>
                </a:lnTo>
                <a:lnTo>
                  <a:pt x="180" y="131"/>
                </a:lnTo>
                <a:lnTo>
                  <a:pt x="175" y="133"/>
                </a:lnTo>
                <a:lnTo>
                  <a:pt x="180" y="138"/>
                </a:lnTo>
                <a:lnTo>
                  <a:pt x="175" y="141"/>
                </a:lnTo>
                <a:lnTo>
                  <a:pt x="175" y="164"/>
                </a:lnTo>
                <a:lnTo>
                  <a:pt x="163" y="167"/>
                </a:lnTo>
                <a:lnTo>
                  <a:pt x="163" y="172"/>
                </a:lnTo>
                <a:lnTo>
                  <a:pt x="156" y="165"/>
                </a:lnTo>
                <a:lnTo>
                  <a:pt x="155" y="168"/>
                </a:lnTo>
                <a:lnTo>
                  <a:pt x="136" y="183"/>
                </a:lnTo>
                <a:lnTo>
                  <a:pt x="129" y="182"/>
                </a:lnTo>
                <a:lnTo>
                  <a:pt x="126" y="173"/>
                </a:lnTo>
                <a:lnTo>
                  <a:pt x="126" y="179"/>
                </a:lnTo>
                <a:lnTo>
                  <a:pt x="121" y="174"/>
                </a:lnTo>
                <a:lnTo>
                  <a:pt x="118" y="185"/>
                </a:lnTo>
                <a:lnTo>
                  <a:pt x="116" y="184"/>
                </a:lnTo>
                <a:lnTo>
                  <a:pt x="116" y="177"/>
                </a:lnTo>
                <a:lnTo>
                  <a:pt x="110" y="178"/>
                </a:lnTo>
                <a:lnTo>
                  <a:pt x="118" y="170"/>
                </a:lnTo>
                <a:lnTo>
                  <a:pt x="108" y="170"/>
                </a:lnTo>
                <a:lnTo>
                  <a:pt x="116" y="168"/>
                </a:lnTo>
                <a:lnTo>
                  <a:pt x="107" y="166"/>
                </a:lnTo>
                <a:lnTo>
                  <a:pt x="111" y="161"/>
                </a:lnTo>
                <a:lnTo>
                  <a:pt x="119" y="166"/>
                </a:lnTo>
                <a:lnTo>
                  <a:pt x="124" y="158"/>
                </a:lnTo>
                <a:lnTo>
                  <a:pt x="136" y="152"/>
                </a:lnTo>
                <a:lnTo>
                  <a:pt x="129" y="168"/>
                </a:lnTo>
                <a:lnTo>
                  <a:pt x="132" y="173"/>
                </a:lnTo>
                <a:lnTo>
                  <a:pt x="137" y="161"/>
                </a:lnTo>
                <a:lnTo>
                  <a:pt x="151" y="155"/>
                </a:lnTo>
                <a:lnTo>
                  <a:pt x="144" y="164"/>
                </a:lnTo>
                <a:lnTo>
                  <a:pt x="151" y="168"/>
                </a:lnTo>
                <a:lnTo>
                  <a:pt x="151" y="162"/>
                </a:lnTo>
                <a:lnTo>
                  <a:pt x="157" y="155"/>
                </a:lnTo>
                <a:lnTo>
                  <a:pt x="165" y="147"/>
                </a:lnTo>
                <a:lnTo>
                  <a:pt x="162" y="140"/>
                </a:lnTo>
                <a:lnTo>
                  <a:pt x="151" y="141"/>
                </a:lnTo>
                <a:lnTo>
                  <a:pt x="153" y="131"/>
                </a:lnTo>
                <a:lnTo>
                  <a:pt x="158" y="136"/>
                </a:lnTo>
                <a:lnTo>
                  <a:pt x="160" y="123"/>
                </a:lnTo>
                <a:lnTo>
                  <a:pt x="175" y="123"/>
                </a:lnTo>
                <a:lnTo>
                  <a:pt x="175" y="109"/>
                </a:lnTo>
                <a:lnTo>
                  <a:pt x="168" y="101"/>
                </a:lnTo>
                <a:lnTo>
                  <a:pt x="168" y="114"/>
                </a:lnTo>
                <a:lnTo>
                  <a:pt x="166" y="111"/>
                </a:lnTo>
                <a:lnTo>
                  <a:pt x="156" y="117"/>
                </a:lnTo>
                <a:lnTo>
                  <a:pt x="149" y="126"/>
                </a:lnTo>
                <a:lnTo>
                  <a:pt x="139" y="128"/>
                </a:lnTo>
                <a:lnTo>
                  <a:pt x="126" y="134"/>
                </a:lnTo>
                <a:lnTo>
                  <a:pt x="113" y="147"/>
                </a:lnTo>
                <a:lnTo>
                  <a:pt x="136" y="147"/>
                </a:lnTo>
                <a:lnTo>
                  <a:pt x="116" y="149"/>
                </a:lnTo>
                <a:lnTo>
                  <a:pt x="107" y="148"/>
                </a:lnTo>
                <a:lnTo>
                  <a:pt x="126" y="128"/>
                </a:lnTo>
                <a:lnTo>
                  <a:pt x="137" y="123"/>
                </a:lnTo>
                <a:lnTo>
                  <a:pt x="152" y="107"/>
                </a:lnTo>
                <a:lnTo>
                  <a:pt x="153" y="114"/>
                </a:lnTo>
                <a:lnTo>
                  <a:pt x="161" y="109"/>
                </a:lnTo>
                <a:lnTo>
                  <a:pt x="168" y="95"/>
                </a:lnTo>
                <a:lnTo>
                  <a:pt x="167" y="84"/>
                </a:lnTo>
                <a:lnTo>
                  <a:pt x="166" y="91"/>
                </a:lnTo>
                <a:lnTo>
                  <a:pt x="160" y="90"/>
                </a:lnTo>
                <a:lnTo>
                  <a:pt x="165" y="80"/>
                </a:lnTo>
                <a:lnTo>
                  <a:pt x="157" y="80"/>
                </a:lnTo>
                <a:lnTo>
                  <a:pt x="157" y="89"/>
                </a:lnTo>
                <a:lnTo>
                  <a:pt x="153" y="93"/>
                </a:lnTo>
                <a:lnTo>
                  <a:pt x="152" y="82"/>
                </a:lnTo>
                <a:lnTo>
                  <a:pt x="147" y="80"/>
                </a:lnTo>
                <a:lnTo>
                  <a:pt x="143" y="84"/>
                </a:lnTo>
                <a:lnTo>
                  <a:pt x="136" y="72"/>
                </a:lnTo>
                <a:lnTo>
                  <a:pt x="121" y="72"/>
                </a:lnTo>
                <a:lnTo>
                  <a:pt x="66" y="47"/>
                </a:lnTo>
                <a:lnTo>
                  <a:pt x="27" y="18"/>
                </a:lnTo>
                <a:lnTo>
                  <a:pt x="14" y="39"/>
                </a:lnTo>
                <a:lnTo>
                  <a:pt x="14" y="6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3" name="Freeform 51"/>
          <p:cNvSpPr>
            <a:spLocks noChangeAspect="1"/>
          </p:cNvSpPr>
          <p:nvPr/>
        </p:nvSpPr>
        <p:spPr bwMode="auto">
          <a:xfrm>
            <a:off x="2395538" y="2008188"/>
            <a:ext cx="1065212" cy="746125"/>
          </a:xfrm>
          <a:custGeom>
            <a:avLst/>
            <a:gdLst>
              <a:gd name="T0" fmla="*/ 0 w 671"/>
              <a:gd name="T1" fmla="*/ 2147483647 h 470"/>
              <a:gd name="T2" fmla="*/ 2147483647 w 671"/>
              <a:gd name="T3" fmla="*/ 2147483647 h 470"/>
              <a:gd name="T4" fmla="*/ 2147483647 w 671"/>
              <a:gd name="T5" fmla="*/ 2147483647 h 470"/>
              <a:gd name="T6" fmla="*/ 2147483647 w 671"/>
              <a:gd name="T7" fmla="*/ 0 h 470"/>
              <a:gd name="T8" fmla="*/ 2147483647 w 671"/>
              <a:gd name="T9" fmla="*/ 2147483647 h 470"/>
              <a:gd name="T10" fmla="*/ 2147483647 w 671"/>
              <a:gd name="T11" fmla="*/ 2147483647 h 470"/>
              <a:gd name="T12" fmla="*/ 2147483647 w 671"/>
              <a:gd name="T13" fmla="*/ 2147483647 h 470"/>
              <a:gd name="T14" fmla="*/ 2147483647 w 671"/>
              <a:gd name="T15" fmla="*/ 2147483647 h 470"/>
              <a:gd name="T16" fmla="*/ 2147483647 w 671"/>
              <a:gd name="T17" fmla="*/ 2147483647 h 470"/>
              <a:gd name="T18" fmla="*/ 0 w 671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1"/>
              <a:gd name="T31" fmla="*/ 0 h 470"/>
              <a:gd name="T32" fmla="*/ 671 w 671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1" h="470">
                <a:moveTo>
                  <a:pt x="0" y="402"/>
                </a:moveTo>
                <a:lnTo>
                  <a:pt x="19" y="301"/>
                </a:lnTo>
                <a:lnTo>
                  <a:pt x="70" y="49"/>
                </a:lnTo>
                <a:lnTo>
                  <a:pt x="81" y="0"/>
                </a:lnTo>
                <a:lnTo>
                  <a:pt x="341" y="33"/>
                </a:lnTo>
                <a:lnTo>
                  <a:pt x="670" y="61"/>
                </a:lnTo>
                <a:lnTo>
                  <a:pt x="646" y="265"/>
                </a:lnTo>
                <a:lnTo>
                  <a:pt x="624" y="469"/>
                </a:lnTo>
                <a:lnTo>
                  <a:pt x="178" y="424"/>
                </a:lnTo>
                <a:lnTo>
                  <a:pt x="0" y="40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4" name="Freeform 52"/>
          <p:cNvSpPr>
            <a:spLocks noChangeAspect="1"/>
          </p:cNvSpPr>
          <p:nvPr/>
        </p:nvSpPr>
        <p:spPr bwMode="auto">
          <a:xfrm>
            <a:off x="5951538" y="4267200"/>
            <a:ext cx="1466850" cy="874712"/>
          </a:xfrm>
          <a:custGeom>
            <a:avLst/>
            <a:gdLst>
              <a:gd name="T0" fmla="*/ 0 w 924"/>
              <a:gd name="T1" fmla="*/ 2147483647 h 551"/>
              <a:gd name="T2" fmla="*/ 2147483647 w 924"/>
              <a:gd name="T3" fmla="*/ 2147483647 h 551"/>
              <a:gd name="T4" fmla="*/ 2147483647 w 924"/>
              <a:gd name="T5" fmla="*/ 2147483647 h 551"/>
              <a:gd name="T6" fmla="*/ 2147483647 w 924"/>
              <a:gd name="T7" fmla="*/ 2147483647 h 551"/>
              <a:gd name="T8" fmla="*/ 2147483647 w 924"/>
              <a:gd name="T9" fmla="*/ 2147483647 h 551"/>
              <a:gd name="T10" fmla="*/ 2147483647 w 924"/>
              <a:gd name="T11" fmla="*/ 2147483647 h 551"/>
              <a:gd name="T12" fmla="*/ 2147483647 w 924"/>
              <a:gd name="T13" fmla="*/ 2147483647 h 551"/>
              <a:gd name="T14" fmla="*/ 2147483647 w 924"/>
              <a:gd name="T15" fmla="*/ 2147483647 h 551"/>
              <a:gd name="T16" fmla="*/ 2147483647 w 924"/>
              <a:gd name="T17" fmla="*/ 2147483647 h 551"/>
              <a:gd name="T18" fmla="*/ 2147483647 w 924"/>
              <a:gd name="T19" fmla="*/ 2147483647 h 551"/>
              <a:gd name="T20" fmla="*/ 2147483647 w 924"/>
              <a:gd name="T21" fmla="*/ 2147483647 h 551"/>
              <a:gd name="T22" fmla="*/ 2147483647 w 924"/>
              <a:gd name="T23" fmla="*/ 2147483647 h 551"/>
              <a:gd name="T24" fmla="*/ 2147483647 w 924"/>
              <a:gd name="T25" fmla="*/ 2147483647 h 551"/>
              <a:gd name="T26" fmla="*/ 2147483647 w 924"/>
              <a:gd name="T27" fmla="*/ 2147483647 h 551"/>
              <a:gd name="T28" fmla="*/ 2147483647 w 924"/>
              <a:gd name="T29" fmla="*/ 2147483647 h 551"/>
              <a:gd name="T30" fmla="*/ 2147483647 w 924"/>
              <a:gd name="T31" fmla="*/ 2147483647 h 551"/>
              <a:gd name="T32" fmla="*/ 2147483647 w 924"/>
              <a:gd name="T33" fmla="*/ 2147483647 h 551"/>
              <a:gd name="T34" fmla="*/ 2147483647 w 924"/>
              <a:gd name="T35" fmla="*/ 2147483647 h 551"/>
              <a:gd name="T36" fmla="*/ 2147483647 w 924"/>
              <a:gd name="T37" fmla="*/ 2147483647 h 551"/>
              <a:gd name="T38" fmla="*/ 2147483647 w 924"/>
              <a:gd name="T39" fmla="*/ 2147483647 h 551"/>
              <a:gd name="T40" fmla="*/ 2147483647 w 924"/>
              <a:gd name="T41" fmla="*/ 2147483647 h 551"/>
              <a:gd name="T42" fmla="*/ 2147483647 w 924"/>
              <a:gd name="T43" fmla="*/ 2147483647 h 551"/>
              <a:gd name="T44" fmla="*/ 2147483647 w 924"/>
              <a:gd name="T45" fmla="*/ 2147483647 h 551"/>
              <a:gd name="T46" fmla="*/ 2147483647 w 924"/>
              <a:gd name="T47" fmla="*/ 2147483647 h 551"/>
              <a:gd name="T48" fmla="*/ 2147483647 w 924"/>
              <a:gd name="T49" fmla="*/ 2147483647 h 551"/>
              <a:gd name="T50" fmla="*/ 2147483647 w 924"/>
              <a:gd name="T51" fmla="*/ 2147483647 h 551"/>
              <a:gd name="T52" fmla="*/ 2147483647 w 924"/>
              <a:gd name="T53" fmla="*/ 2147483647 h 551"/>
              <a:gd name="T54" fmla="*/ 2147483647 w 924"/>
              <a:gd name="T55" fmla="*/ 2147483647 h 551"/>
              <a:gd name="T56" fmla="*/ 2147483647 w 924"/>
              <a:gd name="T57" fmla="*/ 2147483647 h 551"/>
              <a:gd name="T58" fmla="*/ 2147483647 w 924"/>
              <a:gd name="T59" fmla="*/ 2147483647 h 551"/>
              <a:gd name="T60" fmla="*/ 2147483647 w 924"/>
              <a:gd name="T61" fmla="*/ 2147483647 h 551"/>
              <a:gd name="T62" fmla="*/ 2147483647 w 924"/>
              <a:gd name="T63" fmla="*/ 2147483647 h 551"/>
              <a:gd name="T64" fmla="*/ 2147483647 w 924"/>
              <a:gd name="T65" fmla="*/ 2147483647 h 551"/>
              <a:gd name="T66" fmla="*/ 2147483647 w 924"/>
              <a:gd name="T67" fmla="*/ 2147483647 h 551"/>
              <a:gd name="T68" fmla="*/ 2147483647 w 924"/>
              <a:gd name="T69" fmla="*/ 2147483647 h 551"/>
              <a:gd name="T70" fmla="*/ 2147483647 w 924"/>
              <a:gd name="T71" fmla="*/ 2147483647 h 551"/>
              <a:gd name="T72" fmla="*/ 2147483647 w 924"/>
              <a:gd name="T73" fmla="*/ 2147483647 h 551"/>
              <a:gd name="T74" fmla="*/ 2147483647 w 924"/>
              <a:gd name="T75" fmla="*/ 2147483647 h 551"/>
              <a:gd name="T76" fmla="*/ 2147483647 w 924"/>
              <a:gd name="T77" fmla="*/ 2147483647 h 551"/>
              <a:gd name="T78" fmla="*/ 2147483647 w 924"/>
              <a:gd name="T79" fmla="*/ 2147483647 h 551"/>
              <a:gd name="T80" fmla="*/ 2147483647 w 924"/>
              <a:gd name="T81" fmla="*/ 2147483647 h 551"/>
              <a:gd name="T82" fmla="*/ 2147483647 w 924"/>
              <a:gd name="T83" fmla="*/ 2147483647 h 551"/>
              <a:gd name="T84" fmla="*/ 2147483647 w 924"/>
              <a:gd name="T85" fmla="*/ 2147483647 h 551"/>
              <a:gd name="T86" fmla="*/ 2147483647 w 924"/>
              <a:gd name="T87" fmla="*/ 2147483647 h 551"/>
              <a:gd name="T88" fmla="*/ 2147483647 w 924"/>
              <a:gd name="T89" fmla="*/ 2147483647 h 551"/>
              <a:gd name="T90" fmla="*/ 2147483647 w 924"/>
              <a:gd name="T91" fmla="*/ 2147483647 h 551"/>
              <a:gd name="T92" fmla="*/ 2147483647 w 924"/>
              <a:gd name="T93" fmla="*/ 2147483647 h 551"/>
              <a:gd name="T94" fmla="*/ 2147483647 w 924"/>
              <a:gd name="T95" fmla="*/ 2147483647 h 551"/>
              <a:gd name="T96" fmla="*/ 2147483647 w 924"/>
              <a:gd name="T97" fmla="*/ 2147483647 h 551"/>
              <a:gd name="T98" fmla="*/ 2147483647 w 924"/>
              <a:gd name="T99" fmla="*/ 2147483647 h 551"/>
              <a:gd name="T100" fmla="*/ 2147483647 w 924"/>
              <a:gd name="T101" fmla="*/ 2147483647 h 551"/>
              <a:gd name="T102" fmla="*/ 2147483647 w 924"/>
              <a:gd name="T103" fmla="*/ 2147483647 h 551"/>
              <a:gd name="T104" fmla="*/ 2147483647 w 924"/>
              <a:gd name="T105" fmla="*/ 2147483647 h 551"/>
              <a:gd name="T106" fmla="*/ 2147483647 w 924"/>
              <a:gd name="T107" fmla="*/ 2147483647 h 551"/>
              <a:gd name="T108" fmla="*/ 2147483647 w 924"/>
              <a:gd name="T109" fmla="*/ 2147483647 h 5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24"/>
              <a:gd name="T166" fmla="*/ 0 h 551"/>
              <a:gd name="T167" fmla="*/ 924 w 924"/>
              <a:gd name="T168" fmla="*/ 551 h 5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24" h="551">
                <a:moveTo>
                  <a:pt x="3" y="35"/>
                </a:moveTo>
                <a:lnTo>
                  <a:pt x="0" y="53"/>
                </a:lnTo>
                <a:lnTo>
                  <a:pt x="28" y="71"/>
                </a:lnTo>
                <a:lnTo>
                  <a:pt x="23" y="82"/>
                </a:lnTo>
                <a:lnTo>
                  <a:pt x="29" y="91"/>
                </a:lnTo>
                <a:lnTo>
                  <a:pt x="20" y="105"/>
                </a:lnTo>
                <a:lnTo>
                  <a:pt x="39" y="99"/>
                </a:lnTo>
                <a:lnTo>
                  <a:pt x="52" y="88"/>
                </a:lnTo>
                <a:lnTo>
                  <a:pt x="51" y="78"/>
                </a:lnTo>
                <a:lnTo>
                  <a:pt x="59" y="84"/>
                </a:lnTo>
                <a:lnTo>
                  <a:pt x="69" y="75"/>
                </a:lnTo>
                <a:lnTo>
                  <a:pt x="77" y="82"/>
                </a:lnTo>
                <a:lnTo>
                  <a:pt x="56" y="96"/>
                </a:lnTo>
                <a:lnTo>
                  <a:pt x="115" y="85"/>
                </a:lnTo>
                <a:lnTo>
                  <a:pt x="126" y="76"/>
                </a:lnTo>
                <a:lnTo>
                  <a:pt x="136" y="79"/>
                </a:lnTo>
                <a:lnTo>
                  <a:pt x="157" y="75"/>
                </a:lnTo>
                <a:lnTo>
                  <a:pt x="169" y="81"/>
                </a:lnTo>
                <a:lnTo>
                  <a:pt x="128" y="84"/>
                </a:lnTo>
                <a:lnTo>
                  <a:pt x="140" y="88"/>
                </a:lnTo>
                <a:lnTo>
                  <a:pt x="188" y="95"/>
                </a:lnTo>
                <a:lnTo>
                  <a:pt x="212" y="110"/>
                </a:lnTo>
                <a:lnTo>
                  <a:pt x="206" y="90"/>
                </a:lnTo>
                <a:lnTo>
                  <a:pt x="220" y="104"/>
                </a:lnTo>
                <a:lnTo>
                  <a:pt x="240" y="106"/>
                </a:lnTo>
                <a:lnTo>
                  <a:pt x="221" y="110"/>
                </a:lnTo>
                <a:lnTo>
                  <a:pt x="255" y="125"/>
                </a:lnTo>
                <a:lnTo>
                  <a:pt x="266" y="134"/>
                </a:lnTo>
                <a:lnTo>
                  <a:pt x="266" y="146"/>
                </a:lnTo>
                <a:lnTo>
                  <a:pt x="252" y="132"/>
                </a:lnTo>
                <a:lnTo>
                  <a:pt x="261" y="151"/>
                </a:lnTo>
                <a:lnTo>
                  <a:pt x="286" y="145"/>
                </a:lnTo>
                <a:lnTo>
                  <a:pt x="301" y="142"/>
                </a:lnTo>
                <a:lnTo>
                  <a:pt x="311" y="133"/>
                </a:lnTo>
                <a:lnTo>
                  <a:pt x="317" y="140"/>
                </a:lnTo>
                <a:lnTo>
                  <a:pt x="348" y="120"/>
                </a:lnTo>
                <a:lnTo>
                  <a:pt x="371" y="120"/>
                </a:lnTo>
                <a:lnTo>
                  <a:pt x="362" y="112"/>
                </a:lnTo>
                <a:lnTo>
                  <a:pt x="379" y="96"/>
                </a:lnTo>
                <a:lnTo>
                  <a:pt x="410" y="95"/>
                </a:lnTo>
                <a:lnTo>
                  <a:pt x="444" y="110"/>
                </a:lnTo>
                <a:lnTo>
                  <a:pt x="463" y="128"/>
                </a:lnTo>
                <a:lnTo>
                  <a:pt x="479" y="132"/>
                </a:lnTo>
                <a:lnTo>
                  <a:pt x="484" y="146"/>
                </a:lnTo>
                <a:lnTo>
                  <a:pt x="506" y="154"/>
                </a:lnTo>
                <a:lnTo>
                  <a:pt x="515" y="166"/>
                </a:lnTo>
                <a:lnTo>
                  <a:pt x="526" y="173"/>
                </a:lnTo>
                <a:lnTo>
                  <a:pt x="556" y="175"/>
                </a:lnTo>
                <a:lnTo>
                  <a:pt x="567" y="190"/>
                </a:lnTo>
                <a:lnTo>
                  <a:pt x="582" y="220"/>
                </a:lnTo>
                <a:lnTo>
                  <a:pt x="573" y="275"/>
                </a:lnTo>
                <a:lnTo>
                  <a:pt x="577" y="308"/>
                </a:lnTo>
                <a:lnTo>
                  <a:pt x="596" y="317"/>
                </a:lnTo>
                <a:lnTo>
                  <a:pt x="597" y="302"/>
                </a:lnTo>
                <a:lnTo>
                  <a:pt x="585" y="296"/>
                </a:lnTo>
                <a:lnTo>
                  <a:pt x="587" y="286"/>
                </a:lnTo>
                <a:lnTo>
                  <a:pt x="593" y="290"/>
                </a:lnTo>
                <a:lnTo>
                  <a:pt x="605" y="293"/>
                </a:lnTo>
                <a:lnTo>
                  <a:pt x="608" y="303"/>
                </a:lnTo>
                <a:lnTo>
                  <a:pt x="617" y="291"/>
                </a:lnTo>
                <a:lnTo>
                  <a:pt x="625" y="302"/>
                </a:lnTo>
                <a:lnTo>
                  <a:pt x="601" y="337"/>
                </a:lnTo>
                <a:lnTo>
                  <a:pt x="597" y="342"/>
                </a:lnTo>
                <a:lnTo>
                  <a:pt x="613" y="349"/>
                </a:lnTo>
                <a:lnTo>
                  <a:pt x="628" y="375"/>
                </a:lnTo>
                <a:lnTo>
                  <a:pt x="644" y="390"/>
                </a:lnTo>
                <a:lnTo>
                  <a:pt x="654" y="401"/>
                </a:lnTo>
                <a:lnTo>
                  <a:pt x="669" y="401"/>
                </a:lnTo>
                <a:lnTo>
                  <a:pt x="654" y="385"/>
                </a:lnTo>
                <a:lnTo>
                  <a:pt x="664" y="387"/>
                </a:lnTo>
                <a:lnTo>
                  <a:pt x="679" y="384"/>
                </a:lnTo>
                <a:lnTo>
                  <a:pt x="674" y="390"/>
                </a:lnTo>
                <a:lnTo>
                  <a:pt x="678" y="405"/>
                </a:lnTo>
                <a:lnTo>
                  <a:pt x="686" y="423"/>
                </a:lnTo>
                <a:lnTo>
                  <a:pt x="705" y="434"/>
                </a:lnTo>
                <a:lnTo>
                  <a:pt x="710" y="445"/>
                </a:lnTo>
                <a:lnTo>
                  <a:pt x="732" y="482"/>
                </a:lnTo>
                <a:lnTo>
                  <a:pt x="756" y="482"/>
                </a:lnTo>
                <a:lnTo>
                  <a:pt x="776" y="492"/>
                </a:lnTo>
                <a:lnTo>
                  <a:pt x="812" y="527"/>
                </a:lnTo>
                <a:lnTo>
                  <a:pt x="838" y="530"/>
                </a:lnTo>
                <a:lnTo>
                  <a:pt x="839" y="537"/>
                </a:lnTo>
                <a:lnTo>
                  <a:pt x="833" y="543"/>
                </a:lnTo>
                <a:lnTo>
                  <a:pt x="812" y="535"/>
                </a:lnTo>
                <a:lnTo>
                  <a:pt x="818" y="550"/>
                </a:lnTo>
                <a:lnTo>
                  <a:pt x="845" y="545"/>
                </a:lnTo>
                <a:lnTo>
                  <a:pt x="865" y="545"/>
                </a:lnTo>
                <a:lnTo>
                  <a:pt x="879" y="535"/>
                </a:lnTo>
                <a:lnTo>
                  <a:pt x="896" y="533"/>
                </a:lnTo>
                <a:lnTo>
                  <a:pt x="907" y="519"/>
                </a:lnTo>
                <a:lnTo>
                  <a:pt x="903" y="496"/>
                </a:lnTo>
                <a:lnTo>
                  <a:pt x="913" y="470"/>
                </a:lnTo>
                <a:lnTo>
                  <a:pt x="923" y="474"/>
                </a:lnTo>
                <a:lnTo>
                  <a:pt x="913" y="385"/>
                </a:lnTo>
                <a:lnTo>
                  <a:pt x="903" y="357"/>
                </a:lnTo>
                <a:lnTo>
                  <a:pt x="803" y="229"/>
                </a:lnTo>
                <a:lnTo>
                  <a:pt x="779" y="189"/>
                </a:lnTo>
                <a:lnTo>
                  <a:pt x="789" y="189"/>
                </a:lnTo>
                <a:lnTo>
                  <a:pt x="722" y="110"/>
                </a:lnTo>
                <a:lnTo>
                  <a:pt x="679" y="21"/>
                </a:lnTo>
                <a:lnTo>
                  <a:pt x="678" y="7"/>
                </a:lnTo>
                <a:lnTo>
                  <a:pt x="664" y="5"/>
                </a:lnTo>
                <a:lnTo>
                  <a:pt x="623" y="0"/>
                </a:lnTo>
                <a:lnTo>
                  <a:pt x="610" y="10"/>
                </a:lnTo>
                <a:lnTo>
                  <a:pt x="618" y="47"/>
                </a:lnTo>
                <a:lnTo>
                  <a:pt x="601" y="45"/>
                </a:lnTo>
                <a:lnTo>
                  <a:pt x="597" y="28"/>
                </a:lnTo>
                <a:lnTo>
                  <a:pt x="304" y="43"/>
                </a:lnTo>
                <a:lnTo>
                  <a:pt x="286" y="15"/>
                </a:lnTo>
                <a:lnTo>
                  <a:pt x="3" y="3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 noChangeAspect="1"/>
          </p:cNvSpPr>
          <p:nvPr/>
        </p:nvSpPr>
        <p:spPr bwMode="auto">
          <a:xfrm>
            <a:off x="4830763" y="4062413"/>
            <a:ext cx="906462" cy="633412"/>
          </a:xfrm>
          <a:custGeom>
            <a:avLst/>
            <a:gdLst>
              <a:gd name="T0" fmla="*/ 2147483647 w 571"/>
              <a:gd name="T1" fmla="*/ 2147483647 h 399"/>
              <a:gd name="T2" fmla="*/ 2147483647 w 571"/>
              <a:gd name="T3" fmla="*/ 2147483647 h 399"/>
              <a:gd name="T4" fmla="*/ 2147483647 w 571"/>
              <a:gd name="T5" fmla="*/ 2147483647 h 399"/>
              <a:gd name="T6" fmla="*/ 2147483647 w 571"/>
              <a:gd name="T7" fmla="*/ 2147483647 h 399"/>
              <a:gd name="T8" fmla="*/ 2147483647 w 571"/>
              <a:gd name="T9" fmla="*/ 2147483647 h 399"/>
              <a:gd name="T10" fmla="*/ 2147483647 w 571"/>
              <a:gd name="T11" fmla="*/ 2147483647 h 399"/>
              <a:gd name="T12" fmla="*/ 2147483647 w 571"/>
              <a:gd name="T13" fmla="*/ 2147483647 h 399"/>
              <a:gd name="T14" fmla="*/ 2147483647 w 571"/>
              <a:gd name="T15" fmla="*/ 2147483647 h 399"/>
              <a:gd name="T16" fmla="*/ 2147483647 w 571"/>
              <a:gd name="T17" fmla="*/ 2147483647 h 399"/>
              <a:gd name="T18" fmla="*/ 2147483647 w 571"/>
              <a:gd name="T19" fmla="*/ 2147483647 h 399"/>
              <a:gd name="T20" fmla="*/ 2147483647 w 571"/>
              <a:gd name="T21" fmla="*/ 2147483647 h 399"/>
              <a:gd name="T22" fmla="*/ 2147483647 w 571"/>
              <a:gd name="T23" fmla="*/ 2147483647 h 399"/>
              <a:gd name="T24" fmla="*/ 2147483647 w 571"/>
              <a:gd name="T25" fmla="*/ 2147483647 h 399"/>
              <a:gd name="T26" fmla="*/ 2147483647 w 571"/>
              <a:gd name="T27" fmla="*/ 2147483647 h 399"/>
              <a:gd name="T28" fmla="*/ 2147483647 w 571"/>
              <a:gd name="T29" fmla="*/ 2147483647 h 399"/>
              <a:gd name="T30" fmla="*/ 2147483647 w 571"/>
              <a:gd name="T31" fmla="*/ 2147483647 h 399"/>
              <a:gd name="T32" fmla="*/ 2147483647 w 571"/>
              <a:gd name="T33" fmla="*/ 2147483647 h 399"/>
              <a:gd name="T34" fmla="*/ 2147483647 w 571"/>
              <a:gd name="T35" fmla="*/ 2147483647 h 399"/>
              <a:gd name="T36" fmla="*/ 2147483647 w 571"/>
              <a:gd name="T37" fmla="*/ 2147483647 h 399"/>
              <a:gd name="T38" fmla="*/ 2147483647 w 571"/>
              <a:gd name="T39" fmla="*/ 2147483647 h 399"/>
              <a:gd name="T40" fmla="*/ 2147483647 w 571"/>
              <a:gd name="T41" fmla="*/ 2147483647 h 399"/>
              <a:gd name="T42" fmla="*/ 2147483647 w 571"/>
              <a:gd name="T43" fmla="*/ 2147483647 h 399"/>
              <a:gd name="T44" fmla="*/ 2147483647 w 571"/>
              <a:gd name="T45" fmla="*/ 2147483647 h 399"/>
              <a:gd name="T46" fmla="*/ 2147483647 w 571"/>
              <a:gd name="T47" fmla="*/ 2147483647 h 399"/>
              <a:gd name="T48" fmla="*/ 2147483647 w 571"/>
              <a:gd name="T49" fmla="*/ 2147483647 h 399"/>
              <a:gd name="T50" fmla="*/ 2147483647 w 571"/>
              <a:gd name="T51" fmla="*/ 2147483647 h 399"/>
              <a:gd name="T52" fmla="*/ 2147483647 w 571"/>
              <a:gd name="T53" fmla="*/ 2147483647 h 399"/>
              <a:gd name="T54" fmla="*/ 2147483647 w 571"/>
              <a:gd name="T55" fmla="*/ 2147483647 h 399"/>
              <a:gd name="T56" fmla="*/ 2147483647 w 571"/>
              <a:gd name="T57" fmla="*/ 2147483647 h 399"/>
              <a:gd name="T58" fmla="*/ 2147483647 w 571"/>
              <a:gd name="T59" fmla="*/ 2147483647 h 399"/>
              <a:gd name="T60" fmla="*/ 2147483647 w 571"/>
              <a:gd name="T61" fmla="*/ 2147483647 h 399"/>
              <a:gd name="T62" fmla="*/ 2147483647 w 571"/>
              <a:gd name="T63" fmla="*/ 2147483647 h 399"/>
              <a:gd name="T64" fmla="*/ 2147483647 w 571"/>
              <a:gd name="T65" fmla="*/ 2147483647 h 399"/>
              <a:gd name="T66" fmla="*/ 2147483647 w 571"/>
              <a:gd name="T67" fmla="*/ 2147483647 h 399"/>
              <a:gd name="T68" fmla="*/ 2147483647 w 571"/>
              <a:gd name="T69" fmla="*/ 2147483647 h 399"/>
              <a:gd name="T70" fmla="*/ 2147483647 w 571"/>
              <a:gd name="T71" fmla="*/ 2147483647 h 399"/>
              <a:gd name="T72" fmla="*/ 2147483647 w 571"/>
              <a:gd name="T73" fmla="*/ 2147483647 h 399"/>
              <a:gd name="T74" fmla="*/ 2147483647 w 571"/>
              <a:gd name="T75" fmla="*/ 2147483647 h 399"/>
              <a:gd name="T76" fmla="*/ 2147483647 w 571"/>
              <a:gd name="T77" fmla="*/ 2147483647 h 399"/>
              <a:gd name="T78" fmla="*/ 2147483647 w 571"/>
              <a:gd name="T79" fmla="*/ 2147483647 h 399"/>
              <a:gd name="T80" fmla="*/ 2147483647 w 571"/>
              <a:gd name="T81" fmla="*/ 2147483647 h 399"/>
              <a:gd name="T82" fmla="*/ 2147483647 w 571"/>
              <a:gd name="T83" fmla="*/ 2147483647 h 399"/>
              <a:gd name="T84" fmla="*/ 2147483647 w 571"/>
              <a:gd name="T85" fmla="*/ 2147483647 h 399"/>
              <a:gd name="T86" fmla="*/ 2147483647 w 571"/>
              <a:gd name="T87" fmla="*/ 2147483647 h 399"/>
              <a:gd name="T88" fmla="*/ 2147483647 w 571"/>
              <a:gd name="T89" fmla="*/ 2147483647 h 399"/>
              <a:gd name="T90" fmla="*/ 2147483647 w 571"/>
              <a:gd name="T91" fmla="*/ 2147483647 h 399"/>
              <a:gd name="T92" fmla="*/ 0 w 571"/>
              <a:gd name="T93" fmla="*/ 2147483647 h 3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1"/>
              <a:gd name="T142" fmla="*/ 0 h 399"/>
              <a:gd name="T143" fmla="*/ 571 w 571"/>
              <a:gd name="T144" fmla="*/ 399 h 3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1" h="399">
                <a:moveTo>
                  <a:pt x="0" y="3"/>
                </a:moveTo>
                <a:lnTo>
                  <a:pt x="6" y="109"/>
                </a:lnTo>
                <a:lnTo>
                  <a:pt x="12" y="128"/>
                </a:lnTo>
                <a:lnTo>
                  <a:pt x="12" y="144"/>
                </a:lnTo>
                <a:lnTo>
                  <a:pt x="30" y="181"/>
                </a:lnTo>
                <a:lnTo>
                  <a:pt x="17" y="163"/>
                </a:lnTo>
                <a:lnTo>
                  <a:pt x="43" y="210"/>
                </a:lnTo>
                <a:lnTo>
                  <a:pt x="39" y="249"/>
                </a:lnTo>
                <a:lnTo>
                  <a:pt x="39" y="268"/>
                </a:lnTo>
                <a:lnTo>
                  <a:pt x="46" y="284"/>
                </a:lnTo>
                <a:lnTo>
                  <a:pt x="43" y="301"/>
                </a:lnTo>
                <a:lnTo>
                  <a:pt x="34" y="312"/>
                </a:lnTo>
                <a:lnTo>
                  <a:pt x="21" y="326"/>
                </a:lnTo>
                <a:lnTo>
                  <a:pt x="29" y="335"/>
                </a:lnTo>
                <a:lnTo>
                  <a:pt x="105" y="327"/>
                </a:lnTo>
                <a:lnTo>
                  <a:pt x="165" y="349"/>
                </a:lnTo>
                <a:lnTo>
                  <a:pt x="225" y="345"/>
                </a:lnTo>
                <a:lnTo>
                  <a:pt x="218" y="331"/>
                </a:lnTo>
                <a:lnTo>
                  <a:pt x="237" y="319"/>
                </a:lnTo>
                <a:lnTo>
                  <a:pt x="278" y="326"/>
                </a:lnTo>
                <a:lnTo>
                  <a:pt x="284" y="351"/>
                </a:lnTo>
                <a:lnTo>
                  <a:pt x="296" y="347"/>
                </a:lnTo>
                <a:lnTo>
                  <a:pt x="314" y="351"/>
                </a:lnTo>
                <a:lnTo>
                  <a:pt x="333" y="366"/>
                </a:lnTo>
                <a:lnTo>
                  <a:pt x="337" y="378"/>
                </a:lnTo>
                <a:lnTo>
                  <a:pt x="354" y="382"/>
                </a:lnTo>
                <a:lnTo>
                  <a:pt x="370" y="389"/>
                </a:lnTo>
                <a:lnTo>
                  <a:pt x="384" y="385"/>
                </a:lnTo>
                <a:lnTo>
                  <a:pt x="396" y="377"/>
                </a:lnTo>
                <a:lnTo>
                  <a:pt x="395" y="366"/>
                </a:lnTo>
                <a:lnTo>
                  <a:pt x="411" y="378"/>
                </a:lnTo>
                <a:lnTo>
                  <a:pt x="419" y="368"/>
                </a:lnTo>
                <a:lnTo>
                  <a:pt x="432" y="387"/>
                </a:lnTo>
                <a:lnTo>
                  <a:pt x="451" y="378"/>
                </a:lnTo>
                <a:lnTo>
                  <a:pt x="458" y="372"/>
                </a:lnTo>
                <a:lnTo>
                  <a:pt x="451" y="366"/>
                </a:lnTo>
                <a:lnTo>
                  <a:pt x="453" y="349"/>
                </a:lnTo>
                <a:lnTo>
                  <a:pt x="458" y="349"/>
                </a:lnTo>
                <a:lnTo>
                  <a:pt x="473" y="351"/>
                </a:lnTo>
                <a:lnTo>
                  <a:pt x="478" y="364"/>
                </a:lnTo>
                <a:lnTo>
                  <a:pt x="494" y="363"/>
                </a:lnTo>
                <a:lnTo>
                  <a:pt x="513" y="369"/>
                </a:lnTo>
                <a:lnTo>
                  <a:pt x="515" y="367"/>
                </a:lnTo>
                <a:lnTo>
                  <a:pt x="522" y="377"/>
                </a:lnTo>
                <a:lnTo>
                  <a:pt x="535" y="382"/>
                </a:lnTo>
                <a:lnTo>
                  <a:pt x="528" y="398"/>
                </a:lnTo>
                <a:lnTo>
                  <a:pt x="545" y="382"/>
                </a:lnTo>
                <a:lnTo>
                  <a:pt x="555" y="391"/>
                </a:lnTo>
                <a:lnTo>
                  <a:pt x="555" y="382"/>
                </a:lnTo>
                <a:lnTo>
                  <a:pt x="570" y="378"/>
                </a:lnTo>
                <a:lnTo>
                  <a:pt x="570" y="371"/>
                </a:lnTo>
                <a:lnTo>
                  <a:pt x="553" y="369"/>
                </a:lnTo>
                <a:lnTo>
                  <a:pt x="546" y="364"/>
                </a:lnTo>
                <a:lnTo>
                  <a:pt x="534" y="364"/>
                </a:lnTo>
                <a:lnTo>
                  <a:pt x="528" y="352"/>
                </a:lnTo>
                <a:lnTo>
                  <a:pt x="513" y="352"/>
                </a:lnTo>
                <a:lnTo>
                  <a:pt x="497" y="333"/>
                </a:lnTo>
                <a:lnTo>
                  <a:pt x="508" y="328"/>
                </a:lnTo>
                <a:lnTo>
                  <a:pt x="518" y="323"/>
                </a:lnTo>
                <a:lnTo>
                  <a:pt x="522" y="312"/>
                </a:lnTo>
                <a:lnTo>
                  <a:pt x="531" y="311"/>
                </a:lnTo>
                <a:lnTo>
                  <a:pt x="546" y="300"/>
                </a:lnTo>
                <a:lnTo>
                  <a:pt x="541" y="296"/>
                </a:lnTo>
                <a:lnTo>
                  <a:pt x="541" y="276"/>
                </a:lnTo>
                <a:lnTo>
                  <a:pt x="524" y="286"/>
                </a:lnTo>
                <a:lnTo>
                  <a:pt x="508" y="290"/>
                </a:lnTo>
                <a:lnTo>
                  <a:pt x="493" y="305"/>
                </a:lnTo>
                <a:lnTo>
                  <a:pt x="470" y="296"/>
                </a:lnTo>
                <a:lnTo>
                  <a:pt x="473" y="290"/>
                </a:lnTo>
                <a:lnTo>
                  <a:pt x="484" y="289"/>
                </a:lnTo>
                <a:lnTo>
                  <a:pt x="485" y="290"/>
                </a:lnTo>
                <a:lnTo>
                  <a:pt x="491" y="278"/>
                </a:lnTo>
                <a:lnTo>
                  <a:pt x="483" y="283"/>
                </a:lnTo>
                <a:lnTo>
                  <a:pt x="478" y="277"/>
                </a:lnTo>
                <a:lnTo>
                  <a:pt x="476" y="283"/>
                </a:lnTo>
                <a:lnTo>
                  <a:pt x="464" y="278"/>
                </a:lnTo>
                <a:lnTo>
                  <a:pt x="456" y="290"/>
                </a:lnTo>
                <a:lnTo>
                  <a:pt x="436" y="294"/>
                </a:lnTo>
                <a:lnTo>
                  <a:pt x="404" y="289"/>
                </a:lnTo>
                <a:lnTo>
                  <a:pt x="404" y="279"/>
                </a:lnTo>
                <a:lnTo>
                  <a:pt x="423" y="259"/>
                </a:lnTo>
                <a:lnTo>
                  <a:pt x="440" y="259"/>
                </a:lnTo>
                <a:lnTo>
                  <a:pt x="455" y="269"/>
                </a:lnTo>
                <a:lnTo>
                  <a:pt x="503" y="276"/>
                </a:lnTo>
                <a:lnTo>
                  <a:pt x="466" y="228"/>
                </a:lnTo>
                <a:lnTo>
                  <a:pt x="473" y="194"/>
                </a:lnTo>
                <a:lnTo>
                  <a:pt x="267" y="200"/>
                </a:lnTo>
                <a:lnTo>
                  <a:pt x="271" y="182"/>
                </a:lnTo>
                <a:lnTo>
                  <a:pt x="292" y="127"/>
                </a:lnTo>
                <a:lnTo>
                  <a:pt x="329" y="87"/>
                </a:lnTo>
                <a:lnTo>
                  <a:pt x="317" y="77"/>
                </a:lnTo>
                <a:lnTo>
                  <a:pt x="321" y="42"/>
                </a:lnTo>
                <a:lnTo>
                  <a:pt x="304" y="0"/>
                </a:lnTo>
                <a:lnTo>
                  <a:pt x="0" y="3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 noChangeAspect="1"/>
          </p:cNvSpPr>
          <p:nvPr/>
        </p:nvSpPr>
        <p:spPr bwMode="auto">
          <a:xfrm>
            <a:off x="6929439" y="1846265"/>
            <a:ext cx="949325" cy="674687"/>
          </a:xfrm>
          <a:custGeom>
            <a:avLst/>
            <a:gdLst>
              <a:gd name="T0" fmla="*/ 0 w 598"/>
              <a:gd name="T1" fmla="*/ 2147483647 h 425"/>
              <a:gd name="T2" fmla="*/ 2147483647 w 598"/>
              <a:gd name="T3" fmla="*/ 2147483647 h 425"/>
              <a:gd name="T4" fmla="*/ 2147483647 w 598"/>
              <a:gd name="T5" fmla="*/ 2147483647 h 425"/>
              <a:gd name="T6" fmla="*/ 2147483647 w 598"/>
              <a:gd name="T7" fmla="*/ 2147483647 h 425"/>
              <a:gd name="T8" fmla="*/ 2147483647 w 598"/>
              <a:gd name="T9" fmla="*/ 2147483647 h 425"/>
              <a:gd name="T10" fmla="*/ 2147483647 w 598"/>
              <a:gd name="T11" fmla="*/ 2147483647 h 425"/>
              <a:gd name="T12" fmla="*/ 2147483647 w 598"/>
              <a:gd name="T13" fmla="*/ 2147483647 h 425"/>
              <a:gd name="T14" fmla="*/ 2147483647 w 598"/>
              <a:gd name="T15" fmla="*/ 2147483647 h 425"/>
              <a:gd name="T16" fmla="*/ 2147483647 w 598"/>
              <a:gd name="T17" fmla="*/ 2147483647 h 425"/>
              <a:gd name="T18" fmla="*/ 2147483647 w 598"/>
              <a:gd name="T19" fmla="*/ 2147483647 h 425"/>
              <a:gd name="T20" fmla="*/ 2147483647 w 598"/>
              <a:gd name="T21" fmla="*/ 2147483647 h 425"/>
              <a:gd name="T22" fmla="*/ 2147483647 w 598"/>
              <a:gd name="T23" fmla="*/ 2147483647 h 425"/>
              <a:gd name="T24" fmla="*/ 2147483647 w 598"/>
              <a:gd name="T25" fmla="*/ 2147483647 h 425"/>
              <a:gd name="T26" fmla="*/ 2147483647 w 598"/>
              <a:gd name="T27" fmla="*/ 2147483647 h 425"/>
              <a:gd name="T28" fmla="*/ 2147483647 w 598"/>
              <a:gd name="T29" fmla="*/ 2147483647 h 425"/>
              <a:gd name="T30" fmla="*/ 2147483647 w 598"/>
              <a:gd name="T31" fmla="*/ 2147483647 h 425"/>
              <a:gd name="T32" fmla="*/ 2147483647 w 598"/>
              <a:gd name="T33" fmla="*/ 2147483647 h 425"/>
              <a:gd name="T34" fmla="*/ 2147483647 w 598"/>
              <a:gd name="T35" fmla="*/ 0 h 425"/>
              <a:gd name="T36" fmla="*/ 2147483647 w 598"/>
              <a:gd name="T37" fmla="*/ 2147483647 h 425"/>
              <a:gd name="T38" fmla="*/ 2147483647 w 598"/>
              <a:gd name="T39" fmla="*/ 2147483647 h 425"/>
              <a:gd name="T40" fmla="*/ 2147483647 w 598"/>
              <a:gd name="T41" fmla="*/ 2147483647 h 425"/>
              <a:gd name="T42" fmla="*/ 2147483647 w 598"/>
              <a:gd name="T43" fmla="*/ 2147483647 h 425"/>
              <a:gd name="T44" fmla="*/ 2147483647 w 598"/>
              <a:gd name="T45" fmla="*/ 2147483647 h 425"/>
              <a:gd name="T46" fmla="*/ 2147483647 w 598"/>
              <a:gd name="T47" fmla="*/ 2147483647 h 425"/>
              <a:gd name="T48" fmla="*/ 2147483647 w 598"/>
              <a:gd name="T49" fmla="*/ 2147483647 h 425"/>
              <a:gd name="T50" fmla="*/ 2147483647 w 598"/>
              <a:gd name="T51" fmla="*/ 2147483647 h 425"/>
              <a:gd name="T52" fmla="*/ 2147483647 w 598"/>
              <a:gd name="T53" fmla="*/ 2147483647 h 425"/>
              <a:gd name="T54" fmla="*/ 2147483647 w 598"/>
              <a:gd name="T55" fmla="*/ 2147483647 h 425"/>
              <a:gd name="T56" fmla="*/ 2147483647 w 598"/>
              <a:gd name="T57" fmla="*/ 2147483647 h 425"/>
              <a:gd name="T58" fmla="*/ 2147483647 w 598"/>
              <a:gd name="T59" fmla="*/ 2147483647 h 425"/>
              <a:gd name="T60" fmla="*/ 2147483647 w 598"/>
              <a:gd name="T61" fmla="*/ 2147483647 h 425"/>
              <a:gd name="T62" fmla="*/ 2147483647 w 598"/>
              <a:gd name="T63" fmla="*/ 2147483647 h 425"/>
              <a:gd name="T64" fmla="*/ 2147483647 w 598"/>
              <a:gd name="T65" fmla="*/ 2147483647 h 425"/>
              <a:gd name="T66" fmla="*/ 2147483647 w 598"/>
              <a:gd name="T67" fmla="*/ 2147483647 h 425"/>
              <a:gd name="T68" fmla="*/ 2147483647 w 598"/>
              <a:gd name="T69" fmla="*/ 2147483647 h 425"/>
              <a:gd name="T70" fmla="*/ 2147483647 w 598"/>
              <a:gd name="T71" fmla="*/ 2147483647 h 425"/>
              <a:gd name="T72" fmla="*/ 2147483647 w 598"/>
              <a:gd name="T73" fmla="*/ 2147483647 h 425"/>
              <a:gd name="T74" fmla="*/ 2147483647 w 598"/>
              <a:gd name="T75" fmla="*/ 2147483647 h 425"/>
              <a:gd name="T76" fmla="*/ 2147483647 w 598"/>
              <a:gd name="T77" fmla="*/ 2147483647 h 425"/>
              <a:gd name="T78" fmla="*/ 2147483647 w 598"/>
              <a:gd name="T79" fmla="*/ 2147483647 h 425"/>
              <a:gd name="T80" fmla="*/ 2147483647 w 598"/>
              <a:gd name="T81" fmla="*/ 2147483647 h 425"/>
              <a:gd name="T82" fmla="*/ 2147483647 w 598"/>
              <a:gd name="T83" fmla="*/ 2147483647 h 425"/>
              <a:gd name="T84" fmla="*/ 2147483647 w 598"/>
              <a:gd name="T85" fmla="*/ 2147483647 h 425"/>
              <a:gd name="T86" fmla="*/ 2147483647 w 598"/>
              <a:gd name="T87" fmla="*/ 2147483647 h 425"/>
              <a:gd name="T88" fmla="*/ 2147483647 w 598"/>
              <a:gd name="T89" fmla="*/ 2147483647 h 425"/>
              <a:gd name="T90" fmla="*/ 2147483647 w 598"/>
              <a:gd name="T91" fmla="*/ 2147483647 h 425"/>
              <a:gd name="T92" fmla="*/ 2147483647 w 598"/>
              <a:gd name="T93" fmla="*/ 2147483647 h 425"/>
              <a:gd name="T94" fmla="*/ 2147483647 w 598"/>
              <a:gd name="T95" fmla="*/ 2147483647 h 425"/>
              <a:gd name="T96" fmla="*/ 2147483647 w 598"/>
              <a:gd name="T97" fmla="*/ 2147483647 h 425"/>
              <a:gd name="T98" fmla="*/ 2147483647 w 598"/>
              <a:gd name="T99" fmla="*/ 2147483647 h 425"/>
              <a:gd name="T100" fmla="*/ 2147483647 w 598"/>
              <a:gd name="T101" fmla="*/ 2147483647 h 425"/>
              <a:gd name="T102" fmla="*/ 2147483647 w 598"/>
              <a:gd name="T103" fmla="*/ 2147483647 h 425"/>
              <a:gd name="T104" fmla="*/ 0 w 598"/>
              <a:gd name="T105" fmla="*/ 2147483647 h 4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98"/>
              <a:gd name="T160" fmla="*/ 0 h 425"/>
              <a:gd name="T161" fmla="*/ 598 w 598"/>
              <a:gd name="T162" fmla="*/ 425 h 42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98" h="425">
                <a:moveTo>
                  <a:pt x="0" y="364"/>
                </a:moveTo>
                <a:lnTo>
                  <a:pt x="19" y="390"/>
                </a:lnTo>
                <a:lnTo>
                  <a:pt x="409" y="330"/>
                </a:lnTo>
                <a:lnTo>
                  <a:pt x="437" y="342"/>
                </a:lnTo>
                <a:lnTo>
                  <a:pt x="453" y="364"/>
                </a:lnTo>
                <a:lnTo>
                  <a:pt x="491" y="382"/>
                </a:lnTo>
                <a:lnTo>
                  <a:pt x="575" y="405"/>
                </a:lnTo>
                <a:lnTo>
                  <a:pt x="575" y="416"/>
                </a:lnTo>
                <a:lnTo>
                  <a:pt x="582" y="424"/>
                </a:lnTo>
                <a:lnTo>
                  <a:pt x="588" y="417"/>
                </a:lnTo>
                <a:lnTo>
                  <a:pt x="597" y="398"/>
                </a:lnTo>
                <a:lnTo>
                  <a:pt x="597" y="363"/>
                </a:lnTo>
                <a:lnTo>
                  <a:pt x="582" y="295"/>
                </a:lnTo>
                <a:lnTo>
                  <a:pt x="582" y="222"/>
                </a:lnTo>
                <a:lnTo>
                  <a:pt x="567" y="167"/>
                </a:lnTo>
                <a:lnTo>
                  <a:pt x="540" y="117"/>
                </a:lnTo>
                <a:lnTo>
                  <a:pt x="535" y="72"/>
                </a:lnTo>
                <a:lnTo>
                  <a:pt x="507" y="0"/>
                </a:lnTo>
                <a:lnTo>
                  <a:pt x="388" y="23"/>
                </a:lnTo>
                <a:lnTo>
                  <a:pt x="378" y="22"/>
                </a:lnTo>
                <a:lnTo>
                  <a:pt x="342" y="46"/>
                </a:lnTo>
                <a:lnTo>
                  <a:pt x="309" y="84"/>
                </a:lnTo>
                <a:lnTo>
                  <a:pt x="306" y="99"/>
                </a:lnTo>
                <a:lnTo>
                  <a:pt x="294" y="115"/>
                </a:lnTo>
                <a:lnTo>
                  <a:pt x="264" y="135"/>
                </a:lnTo>
                <a:lnTo>
                  <a:pt x="276" y="148"/>
                </a:lnTo>
                <a:lnTo>
                  <a:pt x="280" y="139"/>
                </a:lnTo>
                <a:lnTo>
                  <a:pt x="287" y="141"/>
                </a:lnTo>
                <a:lnTo>
                  <a:pt x="283" y="147"/>
                </a:lnTo>
                <a:lnTo>
                  <a:pt x="288" y="148"/>
                </a:lnTo>
                <a:lnTo>
                  <a:pt x="284" y="158"/>
                </a:lnTo>
                <a:lnTo>
                  <a:pt x="280" y="157"/>
                </a:lnTo>
                <a:lnTo>
                  <a:pt x="280" y="162"/>
                </a:lnTo>
                <a:lnTo>
                  <a:pt x="294" y="176"/>
                </a:lnTo>
                <a:lnTo>
                  <a:pt x="294" y="188"/>
                </a:lnTo>
                <a:lnTo>
                  <a:pt x="275" y="195"/>
                </a:lnTo>
                <a:lnTo>
                  <a:pt x="254" y="217"/>
                </a:lnTo>
                <a:lnTo>
                  <a:pt x="234" y="230"/>
                </a:lnTo>
                <a:lnTo>
                  <a:pt x="196" y="233"/>
                </a:lnTo>
                <a:lnTo>
                  <a:pt x="180" y="239"/>
                </a:lnTo>
                <a:lnTo>
                  <a:pt x="158" y="233"/>
                </a:lnTo>
                <a:lnTo>
                  <a:pt x="94" y="237"/>
                </a:lnTo>
                <a:lnTo>
                  <a:pt x="46" y="254"/>
                </a:lnTo>
                <a:lnTo>
                  <a:pt x="48" y="266"/>
                </a:lnTo>
                <a:lnTo>
                  <a:pt x="46" y="273"/>
                </a:lnTo>
                <a:lnTo>
                  <a:pt x="48" y="274"/>
                </a:lnTo>
                <a:lnTo>
                  <a:pt x="58" y="286"/>
                </a:lnTo>
                <a:lnTo>
                  <a:pt x="62" y="286"/>
                </a:lnTo>
                <a:lnTo>
                  <a:pt x="71" y="300"/>
                </a:lnTo>
                <a:lnTo>
                  <a:pt x="70" y="304"/>
                </a:lnTo>
                <a:lnTo>
                  <a:pt x="58" y="311"/>
                </a:lnTo>
                <a:lnTo>
                  <a:pt x="52" y="326"/>
                </a:lnTo>
                <a:lnTo>
                  <a:pt x="0" y="36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7" name="Freeform 55"/>
          <p:cNvSpPr>
            <a:spLocks noChangeAspect="1"/>
          </p:cNvSpPr>
          <p:nvPr/>
        </p:nvSpPr>
        <p:spPr bwMode="auto">
          <a:xfrm>
            <a:off x="7843839" y="2419350"/>
            <a:ext cx="301625" cy="141288"/>
          </a:xfrm>
          <a:custGeom>
            <a:avLst/>
            <a:gdLst>
              <a:gd name="T0" fmla="*/ 0 w 190"/>
              <a:gd name="T1" fmla="*/ 2147483647 h 89"/>
              <a:gd name="T2" fmla="*/ 2147483647 w 190"/>
              <a:gd name="T3" fmla="*/ 2147483647 h 89"/>
              <a:gd name="T4" fmla="*/ 2147483647 w 190"/>
              <a:gd name="T5" fmla="*/ 2147483647 h 89"/>
              <a:gd name="T6" fmla="*/ 2147483647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2147483647 w 190"/>
              <a:gd name="T47" fmla="*/ 2147483647 h 89"/>
              <a:gd name="T48" fmla="*/ 2147483647 w 190"/>
              <a:gd name="T49" fmla="*/ 2147483647 h 89"/>
              <a:gd name="T50" fmla="*/ 2147483647 w 190"/>
              <a:gd name="T51" fmla="*/ 2147483647 h 89"/>
              <a:gd name="T52" fmla="*/ 2147483647 w 190"/>
              <a:gd name="T53" fmla="*/ 2147483647 h 89"/>
              <a:gd name="T54" fmla="*/ 2147483647 w 190"/>
              <a:gd name="T55" fmla="*/ 2147483647 h 89"/>
              <a:gd name="T56" fmla="*/ 2147483647 w 190"/>
              <a:gd name="T57" fmla="*/ 2147483647 h 89"/>
              <a:gd name="T58" fmla="*/ 2147483647 w 190"/>
              <a:gd name="T59" fmla="*/ 2147483647 h 89"/>
              <a:gd name="T60" fmla="*/ 2147483647 w 190"/>
              <a:gd name="T61" fmla="*/ 2147483647 h 89"/>
              <a:gd name="T62" fmla="*/ 2147483647 w 190"/>
              <a:gd name="T63" fmla="*/ 2147483647 h 89"/>
              <a:gd name="T64" fmla="*/ 2147483647 w 190"/>
              <a:gd name="T65" fmla="*/ 0 h 89"/>
              <a:gd name="T66" fmla="*/ 2147483647 w 190"/>
              <a:gd name="T67" fmla="*/ 0 h 89"/>
              <a:gd name="T68" fmla="*/ 2147483647 w 190"/>
              <a:gd name="T69" fmla="*/ 2147483647 h 89"/>
              <a:gd name="T70" fmla="*/ 2147483647 w 190"/>
              <a:gd name="T71" fmla="*/ 2147483647 h 89"/>
              <a:gd name="T72" fmla="*/ 2147483647 w 190"/>
              <a:gd name="T73" fmla="*/ 2147483647 h 89"/>
              <a:gd name="T74" fmla="*/ 2147483647 w 190"/>
              <a:gd name="T75" fmla="*/ 2147483647 h 89"/>
              <a:gd name="T76" fmla="*/ 2147483647 w 190"/>
              <a:gd name="T77" fmla="*/ 2147483647 h 89"/>
              <a:gd name="T78" fmla="*/ 2147483647 w 190"/>
              <a:gd name="T79" fmla="*/ 2147483647 h 89"/>
              <a:gd name="T80" fmla="*/ 2147483647 w 190"/>
              <a:gd name="T81" fmla="*/ 2147483647 h 89"/>
              <a:gd name="T82" fmla="*/ 2147483647 w 190"/>
              <a:gd name="T83" fmla="*/ 2147483647 h 89"/>
              <a:gd name="T84" fmla="*/ 2147483647 w 190"/>
              <a:gd name="T85" fmla="*/ 2147483647 h 89"/>
              <a:gd name="T86" fmla="*/ 2147483647 w 190"/>
              <a:gd name="T87" fmla="*/ 2147483647 h 89"/>
              <a:gd name="T88" fmla="*/ 2147483647 w 190"/>
              <a:gd name="T89" fmla="*/ 2147483647 h 89"/>
              <a:gd name="T90" fmla="*/ 2147483647 w 190"/>
              <a:gd name="T91" fmla="*/ 2147483647 h 89"/>
              <a:gd name="T92" fmla="*/ 2147483647 w 190"/>
              <a:gd name="T93" fmla="*/ 2147483647 h 89"/>
              <a:gd name="T94" fmla="*/ 2147483647 w 190"/>
              <a:gd name="T95" fmla="*/ 2147483647 h 89"/>
              <a:gd name="T96" fmla="*/ 0 w 190"/>
              <a:gd name="T97" fmla="*/ 2147483647 h 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0"/>
              <a:gd name="T148" fmla="*/ 0 h 89"/>
              <a:gd name="T149" fmla="*/ 190 w 190"/>
              <a:gd name="T150" fmla="*/ 89 h 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0" h="89">
                <a:moveTo>
                  <a:pt x="0" y="79"/>
                </a:moveTo>
                <a:lnTo>
                  <a:pt x="4" y="88"/>
                </a:lnTo>
                <a:lnTo>
                  <a:pt x="8" y="88"/>
                </a:lnTo>
                <a:lnTo>
                  <a:pt x="15" y="79"/>
                </a:lnTo>
                <a:lnTo>
                  <a:pt x="21" y="76"/>
                </a:lnTo>
                <a:lnTo>
                  <a:pt x="23" y="80"/>
                </a:lnTo>
                <a:lnTo>
                  <a:pt x="10" y="88"/>
                </a:lnTo>
                <a:lnTo>
                  <a:pt x="30" y="81"/>
                </a:lnTo>
                <a:lnTo>
                  <a:pt x="30" y="79"/>
                </a:lnTo>
                <a:lnTo>
                  <a:pt x="55" y="70"/>
                </a:lnTo>
                <a:lnTo>
                  <a:pt x="78" y="56"/>
                </a:lnTo>
                <a:lnTo>
                  <a:pt x="101" y="51"/>
                </a:lnTo>
                <a:lnTo>
                  <a:pt x="121" y="41"/>
                </a:lnTo>
                <a:lnTo>
                  <a:pt x="120" y="42"/>
                </a:lnTo>
                <a:lnTo>
                  <a:pt x="82" y="65"/>
                </a:lnTo>
                <a:lnTo>
                  <a:pt x="76" y="68"/>
                </a:lnTo>
                <a:lnTo>
                  <a:pt x="78" y="69"/>
                </a:lnTo>
                <a:lnTo>
                  <a:pt x="90" y="63"/>
                </a:lnTo>
                <a:lnTo>
                  <a:pt x="148" y="31"/>
                </a:lnTo>
                <a:lnTo>
                  <a:pt x="157" y="25"/>
                </a:lnTo>
                <a:lnTo>
                  <a:pt x="184" y="5"/>
                </a:lnTo>
                <a:lnTo>
                  <a:pt x="189" y="1"/>
                </a:lnTo>
                <a:lnTo>
                  <a:pt x="180" y="1"/>
                </a:lnTo>
                <a:lnTo>
                  <a:pt x="169" y="11"/>
                </a:lnTo>
                <a:lnTo>
                  <a:pt x="160" y="10"/>
                </a:lnTo>
                <a:lnTo>
                  <a:pt x="148" y="14"/>
                </a:lnTo>
                <a:lnTo>
                  <a:pt x="146" y="13"/>
                </a:lnTo>
                <a:lnTo>
                  <a:pt x="135" y="35"/>
                </a:lnTo>
                <a:lnTo>
                  <a:pt x="131" y="31"/>
                </a:lnTo>
                <a:lnTo>
                  <a:pt x="120" y="31"/>
                </a:lnTo>
                <a:lnTo>
                  <a:pt x="138" y="14"/>
                </a:lnTo>
                <a:lnTo>
                  <a:pt x="135" y="11"/>
                </a:lnTo>
                <a:lnTo>
                  <a:pt x="148" y="0"/>
                </a:lnTo>
                <a:lnTo>
                  <a:pt x="145" y="0"/>
                </a:lnTo>
                <a:lnTo>
                  <a:pt x="117" y="25"/>
                </a:lnTo>
                <a:lnTo>
                  <a:pt x="88" y="31"/>
                </a:lnTo>
                <a:lnTo>
                  <a:pt x="72" y="32"/>
                </a:lnTo>
                <a:lnTo>
                  <a:pt x="71" y="41"/>
                </a:lnTo>
                <a:lnTo>
                  <a:pt x="50" y="44"/>
                </a:lnTo>
                <a:lnTo>
                  <a:pt x="45" y="42"/>
                </a:lnTo>
                <a:lnTo>
                  <a:pt x="45" y="46"/>
                </a:lnTo>
                <a:lnTo>
                  <a:pt x="36" y="46"/>
                </a:lnTo>
                <a:lnTo>
                  <a:pt x="30" y="52"/>
                </a:lnTo>
                <a:lnTo>
                  <a:pt x="26" y="56"/>
                </a:lnTo>
                <a:lnTo>
                  <a:pt x="26" y="55"/>
                </a:lnTo>
                <a:lnTo>
                  <a:pt x="21" y="62"/>
                </a:lnTo>
                <a:lnTo>
                  <a:pt x="7" y="66"/>
                </a:lnTo>
                <a:lnTo>
                  <a:pt x="5" y="71"/>
                </a:lnTo>
                <a:lnTo>
                  <a:pt x="0" y="7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" name="Freeform 56"/>
          <p:cNvSpPr>
            <a:spLocks noChangeAspect="1"/>
          </p:cNvSpPr>
          <p:nvPr/>
        </p:nvSpPr>
        <p:spPr bwMode="auto">
          <a:xfrm>
            <a:off x="7072313" y="5281612"/>
            <a:ext cx="80962" cy="39688"/>
          </a:xfrm>
          <a:custGeom>
            <a:avLst/>
            <a:gdLst>
              <a:gd name="T0" fmla="*/ 0 w 51"/>
              <a:gd name="T1" fmla="*/ 2147483647 h 25"/>
              <a:gd name="T2" fmla="*/ 2147483647 w 51"/>
              <a:gd name="T3" fmla="*/ 2147483647 h 25"/>
              <a:gd name="T4" fmla="*/ 2147483647 w 51"/>
              <a:gd name="T5" fmla="*/ 2147483647 h 25"/>
              <a:gd name="T6" fmla="*/ 2147483647 w 51"/>
              <a:gd name="T7" fmla="*/ 0 h 25"/>
              <a:gd name="T8" fmla="*/ 2147483647 w 51"/>
              <a:gd name="T9" fmla="*/ 2147483647 h 25"/>
              <a:gd name="T10" fmla="*/ 2147483647 w 51"/>
              <a:gd name="T11" fmla="*/ 2147483647 h 25"/>
              <a:gd name="T12" fmla="*/ 2147483647 w 51"/>
              <a:gd name="T13" fmla="*/ 2147483647 h 25"/>
              <a:gd name="T14" fmla="*/ 2147483647 w 51"/>
              <a:gd name="T15" fmla="*/ 2147483647 h 25"/>
              <a:gd name="T16" fmla="*/ 0 w 51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5"/>
              <a:gd name="T29" fmla="*/ 51 w 51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5">
                <a:moveTo>
                  <a:pt x="0" y="24"/>
                </a:moveTo>
                <a:lnTo>
                  <a:pt x="4" y="10"/>
                </a:lnTo>
                <a:lnTo>
                  <a:pt x="20" y="8"/>
                </a:lnTo>
                <a:lnTo>
                  <a:pt x="22" y="0"/>
                </a:lnTo>
                <a:lnTo>
                  <a:pt x="50" y="9"/>
                </a:lnTo>
                <a:lnTo>
                  <a:pt x="24" y="17"/>
                </a:lnTo>
                <a:lnTo>
                  <a:pt x="9" y="14"/>
                </a:lnTo>
                <a:lnTo>
                  <a:pt x="14" y="21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" name="Freeform 57"/>
          <p:cNvSpPr>
            <a:spLocks noChangeAspect="1"/>
          </p:cNvSpPr>
          <p:nvPr/>
        </p:nvSpPr>
        <p:spPr bwMode="auto">
          <a:xfrm>
            <a:off x="7178675" y="5254627"/>
            <a:ext cx="63500" cy="33337"/>
          </a:xfrm>
          <a:custGeom>
            <a:avLst/>
            <a:gdLst>
              <a:gd name="T0" fmla="*/ 0 w 40"/>
              <a:gd name="T1" fmla="*/ 2147483647 h 21"/>
              <a:gd name="T2" fmla="*/ 2147483647 w 40"/>
              <a:gd name="T3" fmla="*/ 2147483647 h 21"/>
              <a:gd name="T4" fmla="*/ 2147483647 w 40"/>
              <a:gd name="T5" fmla="*/ 0 h 21"/>
              <a:gd name="T6" fmla="*/ 2147483647 w 40"/>
              <a:gd name="T7" fmla="*/ 2147483647 h 21"/>
              <a:gd name="T8" fmla="*/ 0 w 40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21"/>
              <a:gd name="T17" fmla="*/ 40 w 4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21">
                <a:moveTo>
                  <a:pt x="0" y="19"/>
                </a:moveTo>
                <a:lnTo>
                  <a:pt x="6" y="20"/>
                </a:lnTo>
                <a:lnTo>
                  <a:pt x="39" y="0"/>
                </a:lnTo>
                <a:lnTo>
                  <a:pt x="9" y="15"/>
                </a:lnTo>
                <a:lnTo>
                  <a:pt x="0" y="1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Freeform 58"/>
          <p:cNvSpPr>
            <a:spLocks noChangeAspect="1"/>
          </p:cNvSpPr>
          <p:nvPr/>
        </p:nvSpPr>
        <p:spPr bwMode="auto">
          <a:xfrm>
            <a:off x="7281863" y="5164139"/>
            <a:ext cx="42862" cy="61913"/>
          </a:xfrm>
          <a:custGeom>
            <a:avLst/>
            <a:gdLst>
              <a:gd name="T0" fmla="*/ 0 w 27"/>
              <a:gd name="T1" fmla="*/ 2147483647 h 39"/>
              <a:gd name="T2" fmla="*/ 2147483647 w 27"/>
              <a:gd name="T3" fmla="*/ 2147483647 h 39"/>
              <a:gd name="T4" fmla="*/ 2147483647 w 27"/>
              <a:gd name="T5" fmla="*/ 0 h 39"/>
              <a:gd name="T6" fmla="*/ 2147483647 w 27"/>
              <a:gd name="T7" fmla="*/ 2147483647 h 39"/>
              <a:gd name="T8" fmla="*/ 0 w 27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9"/>
              <a:gd name="T17" fmla="*/ 27 w 2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9">
                <a:moveTo>
                  <a:pt x="0" y="38"/>
                </a:moveTo>
                <a:lnTo>
                  <a:pt x="14" y="25"/>
                </a:lnTo>
                <a:lnTo>
                  <a:pt x="26" y="0"/>
                </a:lnTo>
                <a:lnTo>
                  <a:pt x="19" y="1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 noChangeAspect="1"/>
          </p:cNvSpPr>
          <p:nvPr/>
        </p:nvSpPr>
        <p:spPr bwMode="auto">
          <a:xfrm>
            <a:off x="8283575" y="2320925"/>
            <a:ext cx="50800" cy="31750"/>
          </a:xfrm>
          <a:custGeom>
            <a:avLst/>
            <a:gdLst>
              <a:gd name="T0" fmla="*/ 0 w 32"/>
              <a:gd name="T1" fmla="*/ 2147483647 h 20"/>
              <a:gd name="T2" fmla="*/ 2147483647 w 32"/>
              <a:gd name="T3" fmla="*/ 0 h 20"/>
              <a:gd name="T4" fmla="*/ 2147483647 w 32"/>
              <a:gd name="T5" fmla="*/ 2147483647 h 20"/>
              <a:gd name="T6" fmla="*/ 0 w 32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0"/>
              <a:gd name="T14" fmla="*/ 32 w 32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0">
                <a:moveTo>
                  <a:pt x="0" y="19"/>
                </a:moveTo>
                <a:lnTo>
                  <a:pt x="12" y="0"/>
                </a:lnTo>
                <a:lnTo>
                  <a:pt x="31" y="8"/>
                </a:lnTo>
                <a:lnTo>
                  <a:pt x="0" y="19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 noChangeAspect="1"/>
          </p:cNvSpPr>
          <p:nvPr/>
        </p:nvSpPr>
        <p:spPr bwMode="auto">
          <a:xfrm>
            <a:off x="8370888" y="2316165"/>
            <a:ext cx="42862" cy="26987"/>
          </a:xfrm>
          <a:custGeom>
            <a:avLst/>
            <a:gdLst>
              <a:gd name="T0" fmla="*/ 0 w 27"/>
              <a:gd name="T1" fmla="*/ 2147483647 h 17"/>
              <a:gd name="T2" fmla="*/ 2147483647 w 27"/>
              <a:gd name="T3" fmla="*/ 0 h 17"/>
              <a:gd name="T4" fmla="*/ 2147483647 w 27"/>
              <a:gd name="T5" fmla="*/ 2147483647 h 17"/>
              <a:gd name="T6" fmla="*/ 0 w 2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7"/>
              <a:gd name="T14" fmla="*/ 27 w 2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7">
                <a:moveTo>
                  <a:pt x="0" y="16"/>
                </a:moveTo>
                <a:lnTo>
                  <a:pt x="17" y="0"/>
                </a:lnTo>
                <a:lnTo>
                  <a:pt x="26" y="13"/>
                </a:lnTo>
                <a:lnTo>
                  <a:pt x="0" y="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Rectangle 61"/>
          <p:cNvSpPr>
            <a:spLocks noChangeAspect="1" noChangeArrowheads="1"/>
          </p:cNvSpPr>
          <p:nvPr/>
        </p:nvSpPr>
        <p:spPr bwMode="auto">
          <a:xfrm>
            <a:off x="4484314" y="1800225"/>
            <a:ext cx="50815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Minnesota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AA+/AA+</a:t>
            </a:r>
          </a:p>
        </p:txBody>
      </p:sp>
      <p:sp>
        <p:nvSpPr>
          <p:cNvPr id="3134" name="Rectangle 62"/>
          <p:cNvSpPr>
            <a:spLocks noChangeAspect="1" noChangeArrowheads="1"/>
          </p:cNvSpPr>
          <p:nvPr/>
        </p:nvSpPr>
        <p:spPr bwMode="auto">
          <a:xfrm>
            <a:off x="4512962" y="2462214"/>
            <a:ext cx="888064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Iowa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(Aaa)/(AAA)/(AAA</a:t>
            </a:r>
            <a:r>
              <a:rPr lang="en-US" sz="7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35" name="Rectangle 63"/>
          <p:cNvSpPr>
            <a:spLocks noChangeAspect="1" noChangeArrowheads="1"/>
          </p:cNvSpPr>
          <p:nvPr/>
        </p:nvSpPr>
        <p:spPr bwMode="auto">
          <a:xfrm>
            <a:off x="5237164" y="2768600"/>
            <a:ext cx="612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Illinois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A3/A-/A-</a:t>
            </a:r>
          </a:p>
        </p:txBody>
      </p:sp>
      <p:sp>
        <p:nvSpPr>
          <p:cNvPr id="3136" name="Rectangle 64"/>
          <p:cNvSpPr>
            <a:spLocks noChangeAspect="1" noChangeArrowheads="1"/>
          </p:cNvSpPr>
          <p:nvPr/>
        </p:nvSpPr>
        <p:spPr bwMode="auto">
          <a:xfrm>
            <a:off x="5846192" y="2719388"/>
            <a:ext cx="360676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Indiana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(Aaa)/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(AAA)/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(AAA)</a:t>
            </a:r>
          </a:p>
        </p:txBody>
      </p:sp>
      <p:sp>
        <p:nvSpPr>
          <p:cNvPr id="3137" name="Rectangle 65"/>
          <p:cNvSpPr>
            <a:spLocks noChangeAspect="1" noChangeArrowheads="1"/>
          </p:cNvSpPr>
          <p:nvPr/>
        </p:nvSpPr>
        <p:spPr bwMode="auto">
          <a:xfrm>
            <a:off x="4840262" y="3046413"/>
            <a:ext cx="471283" cy="3139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Missouri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AAA/AAA</a:t>
            </a:r>
          </a:p>
        </p:txBody>
      </p:sp>
      <p:sp>
        <p:nvSpPr>
          <p:cNvPr id="3138" name="Rectangle 66"/>
          <p:cNvSpPr>
            <a:spLocks noChangeAspect="1" noChangeArrowheads="1"/>
          </p:cNvSpPr>
          <p:nvPr/>
        </p:nvSpPr>
        <p:spPr bwMode="auto">
          <a:xfrm>
            <a:off x="4861683" y="3565525"/>
            <a:ext cx="54181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Arkansas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Aa1/AA/NR</a:t>
            </a:r>
          </a:p>
        </p:txBody>
      </p:sp>
      <p:sp>
        <p:nvSpPr>
          <p:cNvPr id="3139" name="Rectangle 67"/>
          <p:cNvSpPr>
            <a:spLocks noChangeAspect="1" noChangeArrowheads="1"/>
          </p:cNvSpPr>
          <p:nvPr/>
        </p:nvSpPr>
        <p:spPr bwMode="auto">
          <a:xfrm>
            <a:off x="4853354" y="4114800"/>
            <a:ext cx="54181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Louisiana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Aa2/AA/AA</a:t>
            </a:r>
          </a:p>
        </p:txBody>
      </p:sp>
      <p:sp>
        <p:nvSpPr>
          <p:cNvPr id="3140" name="Rectangle 68"/>
          <p:cNvSpPr>
            <a:spLocks noChangeAspect="1" noChangeArrowheads="1"/>
          </p:cNvSpPr>
          <p:nvPr/>
        </p:nvSpPr>
        <p:spPr bwMode="auto">
          <a:xfrm>
            <a:off x="5848509" y="3910013"/>
            <a:ext cx="42960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Alabama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AA/AA+</a:t>
            </a:r>
          </a:p>
        </p:txBody>
      </p:sp>
      <p:sp>
        <p:nvSpPr>
          <p:cNvPr id="3141" name="Rectangle 69"/>
          <p:cNvSpPr>
            <a:spLocks noChangeAspect="1" noChangeArrowheads="1"/>
          </p:cNvSpPr>
          <p:nvPr/>
        </p:nvSpPr>
        <p:spPr bwMode="auto">
          <a:xfrm>
            <a:off x="6411914" y="3910013"/>
            <a:ext cx="50323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Georgia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AAA/AAA</a:t>
            </a:r>
          </a:p>
        </p:txBody>
      </p:sp>
      <p:sp>
        <p:nvSpPr>
          <p:cNvPr id="3142" name="Rectangle 70"/>
          <p:cNvSpPr>
            <a:spLocks noChangeAspect="1" noChangeArrowheads="1"/>
          </p:cNvSpPr>
          <p:nvPr/>
        </p:nvSpPr>
        <p:spPr bwMode="auto">
          <a:xfrm>
            <a:off x="7634288" y="3910013"/>
            <a:ext cx="115093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South Carolina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rgbClr val="000000"/>
                </a:solidFill>
              </a:rPr>
              <a:t>Aaa</a:t>
            </a:r>
            <a:r>
              <a:rPr lang="en-US" sz="800" b="1" dirty="0">
                <a:solidFill>
                  <a:srgbClr val="000000"/>
                </a:solidFill>
              </a:rPr>
              <a:t>/AA+/AAA</a:t>
            </a:r>
          </a:p>
        </p:txBody>
      </p:sp>
      <p:sp>
        <p:nvSpPr>
          <p:cNvPr id="3143" name="Rectangle 71"/>
          <p:cNvSpPr>
            <a:spLocks noChangeAspect="1" noChangeArrowheads="1"/>
          </p:cNvSpPr>
          <p:nvPr/>
        </p:nvSpPr>
        <p:spPr bwMode="auto">
          <a:xfrm>
            <a:off x="7969251" y="3584706"/>
            <a:ext cx="755650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North Carolina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rgbClr val="000000"/>
                </a:solidFill>
              </a:rPr>
              <a:t>Aaa</a:t>
            </a:r>
            <a:r>
              <a:rPr lang="en-US" sz="800" b="1" dirty="0">
                <a:solidFill>
                  <a:srgbClr val="000000"/>
                </a:solidFill>
              </a:rPr>
              <a:t>/AAA/AAA</a:t>
            </a:r>
          </a:p>
        </p:txBody>
      </p:sp>
      <p:sp>
        <p:nvSpPr>
          <p:cNvPr id="3144" name="Rectangle 72"/>
          <p:cNvSpPr>
            <a:spLocks noChangeAspect="1" noChangeArrowheads="1"/>
          </p:cNvSpPr>
          <p:nvPr/>
        </p:nvSpPr>
        <p:spPr bwMode="auto">
          <a:xfrm>
            <a:off x="5691189" y="3478214"/>
            <a:ext cx="71913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Tennessee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Aaa/AA+/AAA</a:t>
            </a:r>
          </a:p>
        </p:txBody>
      </p:sp>
      <p:sp>
        <p:nvSpPr>
          <p:cNvPr id="3145" name="Rectangle 73"/>
          <p:cNvSpPr>
            <a:spLocks noChangeAspect="1" noChangeArrowheads="1"/>
          </p:cNvSpPr>
          <p:nvPr/>
        </p:nvSpPr>
        <p:spPr bwMode="auto">
          <a:xfrm>
            <a:off x="5847621" y="3208338"/>
            <a:ext cx="71013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Kentucky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(Aa2)/(AA-</a:t>
            </a:r>
            <a:r>
              <a:rPr lang="en-US" sz="800" b="1" dirty="0" smtClean="0">
                <a:solidFill>
                  <a:srgbClr val="000000"/>
                </a:solidFill>
              </a:rPr>
              <a:t>)/NR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spect="1" noChangeArrowheads="1"/>
          </p:cNvSpPr>
          <p:nvPr/>
        </p:nvSpPr>
        <p:spPr bwMode="auto">
          <a:xfrm>
            <a:off x="8072133" y="3286388"/>
            <a:ext cx="792162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Virginia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rgbClr val="000000"/>
                </a:solidFill>
              </a:rPr>
              <a:t>Aaa</a:t>
            </a:r>
            <a:r>
              <a:rPr lang="en-US" sz="800" b="1" dirty="0">
                <a:solidFill>
                  <a:srgbClr val="000000"/>
                </a:solidFill>
              </a:rPr>
              <a:t>/AAA/AAA</a:t>
            </a:r>
          </a:p>
        </p:txBody>
      </p:sp>
      <p:sp>
        <p:nvSpPr>
          <p:cNvPr id="3147" name="Rectangle 75"/>
          <p:cNvSpPr>
            <a:spLocks noChangeAspect="1" noChangeArrowheads="1"/>
          </p:cNvSpPr>
          <p:nvPr/>
        </p:nvSpPr>
        <p:spPr bwMode="auto">
          <a:xfrm>
            <a:off x="6304552" y="2662238"/>
            <a:ext cx="44242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Ohio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AA+/AA+</a:t>
            </a:r>
          </a:p>
        </p:txBody>
      </p:sp>
      <p:sp>
        <p:nvSpPr>
          <p:cNvPr id="3148" name="Rectangle 76"/>
          <p:cNvSpPr>
            <a:spLocks noChangeAspect="1" noChangeArrowheads="1"/>
          </p:cNvSpPr>
          <p:nvPr/>
        </p:nvSpPr>
        <p:spPr bwMode="auto">
          <a:xfrm>
            <a:off x="5965825" y="2263777"/>
            <a:ext cx="476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Michigan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Aa2</a:t>
            </a:r>
            <a:r>
              <a:rPr lang="en-US" sz="800" b="1" dirty="0">
                <a:solidFill>
                  <a:srgbClr val="000000"/>
                </a:solidFill>
              </a:rPr>
              <a:t>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AA-/AA</a:t>
            </a:r>
          </a:p>
        </p:txBody>
      </p:sp>
      <p:sp>
        <p:nvSpPr>
          <p:cNvPr id="3149" name="Rectangle 77"/>
          <p:cNvSpPr>
            <a:spLocks noChangeAspect="1" noChangeArrowheads="1"/>
          </p:cNvSpPr>
          <p:nvPr/>
        </p:nvSpPr>
        <p:spPr bwMode="auto">
          <a:xfrm>
            <a:off x="7400844" y="2106613"/>
            <a:ext cx="46968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New York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Aa1/</a:t>
            </a:r>
            <a:endParaRPr lang="en-US" sz="800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AA/AA+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50" name="Rectangle 78"/>
          <p:cNvSpPr>
            <a:spLocks noChangeAspect="1" noChangeArrowheads="1"/>
          </p:cNvSpPr>
          <p:nvPr/>
        </p:nvSpPr>
        <p:spPr bwMode="auto">
          <a:xfrm>
            <a:off x="6890973" y="1463806"/>
            <a:ext cx="72072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Vermont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rgbClr val="000000"/>
                </a:solidFill>
              </a:rPr>
              <a:t>Aaa</a:t>
            </a:r>
            <a:r>
              <a:rPr lang="en-US" sz="800" b="1" dirty="0">
                <a:solidFill>
                  <a:srgbClr val="000000"/>
                </a:solidFill>
              </a:rPr>
              <a:t>/AA+/AAA</a:t>
            </a:r>
          </a:p>
        </p:txBody>
      </p:sp>
      <p:sp>
        <p:nvSpPr>
          <p:cNvPr id="3151" name="Rectangle 79"/>
          <p:cNvSpPr>
            <a:spLocks noChangeAspect="1" noChangeArrowheads="1"/>
          </p:cNvSpPr>
          <p:nvPr/>
        </p:nvSpPr>
        <p:spPr bwMode="auto">
          <a:xfrm>
            <a:off x="7565177" y="1305056"/>
            <a:ext cx="60112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NH 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Aa1/AA/AA+</a:t>
            </a:r>
          </a:p>
        </p:txBody>
      </p:sp>
      <p:sp>
        <p:nvSpPr>
          <p:cNvPr id="3152" name="Rectangle 80"/>
          <p:cNvSpPr>
            <a:spLocks noChangeAspect="1" noChangeArrowheads="1"/>
          </p:cNvSpPr>
          <p:nvPr/>
        </p:nvSpPr>
        <p:spPr bwMode="auto">
          <a:xfrm>
            <a:off x="8227170" y="2501900"/>
            <a:ext cx="912109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CT  Aa3/AA/AA/AA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53" name="Rectangle 81"/>
          <p:cNvSpPr>
            <a:spLocks noChangeAspect="1" noChangeArrowheads="1"/>
          </p:cNvSpPr>
          <p:nvPr/>
        </p:nvSpPr>
        <p:spPr bwMode="auto">
          <a:xfrm>
            <a:off x="8055421" y="2646364"/>
            <a:ext cx="644407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NJ  </a:t>
            </a:r>
            <a:r>
              <a:rPr lang="en-US" sz="800" b="1" dirty="0" smtClean="0">
                <a:solidFill>
                  <a:srgbClr val="000000"/>
                </a:solidFill>
              </a:rPr>
              <a:t>A1/A+/A+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54" name="Freeform 82"/>
          <p:cNvSpPr>
            <a:spLocks noChangeAspect="1"/>
          </p:cNvSpPr>
          <p:nvPr/>
        </p:nvSpPr>
        <p:spPr bwMode="auto">
          <a:xfrm>
            <a:off x="1136650" y="1131888"/>
            <a:ext cx="47625" cy="49212"/>
          </a:xfrm>
          <a:custGeom>
            <a:avLst/>
            <a:gdLst>
              <a:gd name="T0" fmla="*/ 0 w 30"/>
              <a:gd name="T1" fmla="*/ 2147483647 h 31"/>
              <a:gd name="T2" fmla="*/ 2147483647 w 30"/>
              <a:gd name="T3" fmla="*/ 0 h 31"/>
              <a:gd name="T4" fmla="*/ 2147483647 w 30"/>
              <a:gd name="T5" fmla="*/ 2147483647 h 31"/>
              <a:gd name="T6" fmla="*/ 2147483647 w 30"/>
              <a:gd name="T7" fmla="*/ 2147483647 h 31"/>
              <a:gd name="T8" fmla="*/ 0 w 30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1"/>
              <a:gd name="T17" fmla="*/ 30 w 30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1">
                <a:moveTo>
                  <a:pt x="0" y="13"/>
                </a:moveTo>
                <a:lnTo>
                  <a:pt x="23" y="0"/>
                </a:lnTo>
                <a:lnTo>
                  <a:pt x="29" y="12"/>
                </a:lnTo>
                <a:lnTo>
                  <a:pt x="24" y="30"/>
                </a:lnTo>
                <a:lnTo>
                  <a:pt x="0" y="1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Freeform 83"/>
          <p:cNvSpPr>
            <a:spLocks noChangeAspect="1"/>
          </p:cNvSpPr>
          <p:nvPr/>
        </p:nvSpPr>
        <p:spPr bwMode="auto">
          <a:xfrm>
            <a:off x="1166813" y="1192213"/>
            <a:ext cx="36512" cy="69850"/>
          </a:xfrm>
          <a:custGeom>
            <a:avLst/>
            <a:gdLst>
              <a:gd name="T0" fmla="*/ 0 w 23"/>
              <a:gd name="T1" fmla="*/ 2147483647 h 44"/>
              <a:gd name="T2" fmla="*/ 2147483647 w 23"/>
              <a:gd name="T3" fmla="*/ 0 h 44"/>
              <a:gd name="T4" fmla="*/ 2147483647 w 23"/>
              <a:gd name="T5" fmla="*/ 2147483647 h 44"/>
              <a:gd name="T6" fmla="*/ 2147483647 w 23"/>
              <a:gd name="T7" fmla="*/ 2147483647 h 44"/>
              <a:gd name="T8" fmla="*/ 0 w 23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44"/>
              <a:gd name="T17" fmla="*/ 23 w 2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44">
                <a:moveTo>
                  <a:pt x="0" y="11"/>
                </a:moveTo>
                <a:lnTo>
                  <a:pt x="13" y="0"/>
                </a:lnTo>
                <a:lnTo>
                  <a:pt x="22" y="5"/>
                </a:lnTo>
                <a:lnTo>
                  <a:pt x="16" y="43"/>
                </a:lnTo>
                <a:lnTo>
                  <a:pt x="0" y="1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6" name="Rectangle 84"/>
          <p:cNvSpPr>
            <a:spLocks noChangeAspect="1" noChangeArrowheads="1"/>
          </p:cNvSpPr>
          <p:nvPr/>
        </p:nvSpPr>
        <p:spPr bwMode="auto">
          <a:xfrm>
            <a:off x="1182671" y="1366839"/>
            <a:ext cx="66043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Washington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Aa1/AA+/AA+</a:t>
            </a:r>
          </a:p>
        </p:txBody>
      </p:sp>
      <p:sp>
        <p:nvSpPr>
          <p:cNvPr id="3157" name="Rectangle 85"/>
          <p:cNvSpPr>
            <a:spLocks noChangeAspect="1" noChangeArrowheads="1"/>
          </p:cNvSpPr>
          <p:nvPr/>
        </p:nvSpPr>
        <p:spPr bwMode="auto">
          <a:xfrm>
            <a:off x="895333" y="1768476"/>
            <a:ext cx="66043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Oregon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Aa1/AA+/AA+</a:t>
            </a:r>
          </a:p>
        </p:txBody>
      </p:sp>
      <p:sp>
        <p:nvSpPr>
          <p:cNvPr id="3158" name="Rectangle 86"/>
          <p:cNvSpPr>
            <a:spLocks noChangeAspect="1" noChangeArrowheads="1"/>
          </p:cNvSpPr>
          <p:nvPr/>
        </p:nvSpPr>
        <p:spPr bwMode="auto">
          <a:xfrm>
            <a:off x="1264020" y="2538413"/>
            <a:ext cx="60112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Nevada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Aa2/AA/AA+</a:t>
            </a:r>
          </a:p>
        </p:txBody>
      </p:sp>
      <p:sp>
        <p:nvSpPr>
          <p:cNvPr id="3159" name="Rectangle 87"/>
          <p:cNvSpPr>
            <a:spLocks noChangeAspect="1" noChangeArrowheads="1"/>
          </p:cNvSpPr>
          <p:nvPr/>
        </p:nvSpPr>
        <p:spPr bwMode="auto">
          <a:xfrm>
            <a:off x="1969453" y="2695576"/>
            <a:ext cx="68929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Utah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</a:rPr>
              <a:t>Aaa/AAA/AAA</a:t>
            </a:r>
          </a:p>
        </p:txBody>
      </p:sp>
      <p:sp>
        <p:nvSpPr>
          <p:cNvPr id="3160" name="Rectangle 88"/>
          <p:cNvSpPr>
            <a:spLocks noChangeAspect="1" noChangeArrowheads="1"/>
          </p:cNvSpPr>
          <p:nvPr/>
        </p:nvSpPr>
        <p:spPr bwMode="auto">
          <a:xfrm>
            <a:off x="795418" y="2981325"/>
            <a:ext cx="474489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California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Aa3/A/A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61" name="Rectangle 89"/>
          <p:cNvSpPr>
            <a:spLocks noChangeAspect="1" noChangeArrowheads="1"/>
          </p:cNvSpPr>
          <p:nvPr/>
        </p:nvSpPr>
        <p:spPr bwMode="auto">
          <a:xfrm>
            <a:off x="1656982" y="2079625"/>
            <a:ext cx="862416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Idaho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(Aa1)/(AA</a:t>
            </a:r>
            <a:r>
              <a:rPr lang="en-US" sz="800" b="1" dirty="0" smtClean="0">
                <a:solidFill>
                  <a:srgbClr val="000000"/>
                </a:solidFill>
              </a:rPr>
              <a:t>+)/(AA+)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62" name="Rectangle 90"/>
          <p:cNvSpPr>
            <a:spLocks noChangeAspect="1" noChangeArrowheads="1"/>
          </p:cNvSpPr>
          <p:nvPr/>
        </p:nvSpPr>
        <p:spPr bwMode="auto">
          <a:xfrm>
            <a:off x="2482426" y="1527176"/>
            <a:ext cx="60112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Montana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Aa1/AA/AA+</a:t>
            </a:r>
          </a:p>
        </p:txBody>
      </p:sp>
      <p:sp>
        <p:nvSpPr>
          <p:cNvPr id="3163" name="Rectangle 91"/>
          <p:cNvSpPr>
            <a:spLocks noChangeAspect="1" noChangeArrowheads="1"/>
          </p:cNvSpPr>
          <p:nvPr/>
        </p:nvSpPr>
        <p:spPr bwMode="auto">
          <a:xfrm>
            <a:off x="2613155" y="2208213"/>
            <a:ext cx="64120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Wyoming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NR/(AAA)/NR</a:t>
            </a:r>
          </a:p>
        </p:txBody>
      </p:sp>
      <p:sp>
        <p:nvSpPr>
          <p:cNvPr id="3164" name="Rectangle 92"/>
          <p:cNvSpPr>
            <a:spLocks noChangeAspect="1" noChangeArrowheads="1"/>
          </p:cNvSpPr>
          <p:nvPr/>
        </p:nvSpPr>
        <p:spPr bwMode="auto">
          <a:xfrm>
            <a:off x="1778066" y="3529013"/>
            <a:ext cx="71013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Arizona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(Aa3)/(AA-)/NR</a:t>
            </a:r>
          </a:p>
        </p:txBody>
      </p:sp>
      <p:sp>
        <p:nvSpPr>
          <p:cNvPr id="3165" name="Rectangle 93"/>
          <p:cNvSpPr>
            <a:spLocks noChangeAspect="1" noChangeArrowheads="1"/>
          </p:cNvSpPr>
          <p:nvPr/>
        </p:nvSpPr>
        <p:spPr bwMode="auto">
          <a:xfrm>
            <a:off x="2764754" y="2924175"/>
            <a:ext cx="682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Colorado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(Aa1)/(AA)/NR</a:t>
            </a:r>
          </a:p>
        </p:txBody>
      </p:sp>
      <p:sp>
        <p:nvSpPr>
          <p:cNvPr id="3166" name="Rectangle 94"/>
          <p:cNvSpPr>
            <a:spLocks noChangeAspect="1" noChangeArrowheads="1"/>
          </p:cNvSpPr>
          <p:nvPr/>
        </p:nvSpPr>
        <p:spPr bwMode="auto">
          <a:xfrm>
            <a:off x="2697532" y="3608388"/>
            <a:ext cx="60112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New Mexico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chemeClr val="bg1"/>
                </a:solidFill>
              </a:rPr>
              <a:t>Aaa</a:t>
            </a:r>
            <a:r>
              <a:rPr lang="en-US" sz="800" b="1" dirty="0">
                <a:solidFill>
                  <a:schemeClr val="bg1"/>
                </a:solidFill>
              </a:rPr>
              <a:t>/AA+/NR</a:t>
            </a:r>
          </a:p>
        </p:txBody>
      </p:sp>
      <p:sp>
        <p:nvSpPr>
          <p:cNvPr id="3167" name="Rectangle 95"/>
          <p:cNvSpPr>
            <a:spLocks noChangeAspect="1" noChangeArrowheads="1"/>
          </p:cNvSpPr>
          <p:nvPr/>
        </p:nvSpPr>
        <p:spPr bwMode="auto">
          <a:xfrm>
            <a:off x="3695859" y="4129089"/>
            <a:ext cx="689291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Texas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 smtClean="0">
                <a:solidFill>
                  <a:schemeClr val="bg1"/>
                </a:solidFill>
              </a:rPr>
              <a:t>Aaa</a:t>
            </a:r>
            <a:r>
              <a:rPr lang="en-US" sz="800" b="1" dirty="0" smtClean="0">
                <a:solidFill>
                  <a:schemeClr val="bg1"/>
                </a:solidFill>
              </a:rPr>
              <a:t>/AAA/AAA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168" name="Rectangle 96"/>
          <p:cNvSpPr>
            <a:spLocks noChangeAspect="1" noChangeArrowheads="1"/>
          </p:cNvSpPr>
          <p:nvPr/>
        </p:nvSpPr>
        <p:spPr bwMode="auto">
          <a:xfrm>
            <a:off x="4004336" y="3509963"/>
            <a:ext cx="727763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Oklahoma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</a:t>
            </a:r>
            <a:r>
              <a:rPr lang="en-US" sz="800" b="1" dirty="0" smtClean="0">
                <a:solidFill>
                  <a:srgbClr val="000000"/>
                </a:solidFill>
              </a:rPr>
              <a:t>/(AA+)/</a:t>
            </a:r>
            <a:r>
              <a:rPr lang="en-US" sz="800" b="1" dirty="0">
                <a:solidFill>
                  <a:srgbClr val="000000"/>
                </a:solidFill>
              </a:rPr>
              <a:t>AA+</a:t>
            </a:r>
          </a:p>
        </p:txBody>
      </p:sp>
      <p:sp>
        <p:nvSpPr>
          <p:cNvPr id="3169" name="Rectangle 97"/>
          <p:cNvSpPr>
            <a:spLocks noChangeAspect="1" noChangeArrowheads="1"/>
          </p:cNvSpPr>
          <p:nvPr/>
        </p:nvSpPr>
        <p:spPr bwMode="auto">
          <a:xfrm>
            <a:off x="3810930" y="3028950"/>
            <a:ext cx="735779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Kansas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(</a:t>
            </a:r>
            <a:r>
              <a:rPr lang="en-US" sz="800" b="1" dirty="0" smtClean="0">
                <a:solidFill>
                  <a:srgbClr val="000000"/>
                </a:solidFill>
              </a:rPr>
              <a:t>Aa2)/(</a:t>
            </a:r>
            <a:r>
              <a:rPr lang="en-US" sz="800" b="1" dirty="0">
                <a:solidFill>
                  <a:srgbClr val="000000"/>
                </a:solidFill>
              </a:rPr>
              <a:t>AA</a:t>
            </a:r>
            <a:r>
              <a:rPr lang="en-US" sz="800" b="1" dirty="0" smtClean="0">
                <a:solidFill>
                  <a:srgbClr val="000000"/>
                </a:solidFill>
              </a:rPr>
              <a:t>+)/NR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70" name="Rectangle 98"/>
          <p:cNvSpPr>
            <a:spLocks noChangeAspect="1" noChangeArrowheads="1"/>
          </p:cNvSpPr>
          <p:nvPr/>
        </p:nvSpPr>
        <p:spPr bwMode="auto">
          <a:xfrm>
            <a:off x="3661274" y="2568575"/>
            <a:ext cx="72295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Nebraska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chemeClr val="bg1"/>
                </a:solidFill>
              </a:rPr>
              <a:t>Aa2*/(</a:t>
            </a:r>
            <a:r>
              <a:rPr lang="en-US" sz="800" b="1" dirty="0">
                <a:solidFill>
                  <a:schemeClr val="bg1"/>
                </a:solidFill>
              </a:rPr>
              <a:t>AAA)/NR</a:t>
            </a:r>
          </a:p>
        </p:txBody>
      </p:sp>
      <p:sp>
        <p:nvSpPr>
          <p:cNvPr id="3171" name="Rectangle 99"/>
          <p:cNvSpPr>
            <a:spLocks noChangeAspect="1" noChangeArrowheads="1"/>
          </p:cNvSpPr>
          <p:nvPr/>
        </p:nvSpPr>
        <p:spPr bwMode="auto">
          <a:xfrm>
            <a:off x="3556302" y="2049463"/>
            <a:ext cx="83516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South Dakota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Aa2*/(</a:t>
            </a:r>
            <a:r>
              <a:rPr lang="en-US" sz="800" b="1" dirty="0">
                <a:solidFill>
                  <a:srgbClr val="000000"/>
                </a:solidFill>
              </a:rPr>
              <a:t>AA</a:t>
            </a:r>
            <a:r>
              <a:rPr lang="en-US" sz="800" b="1" dirty="0" smtClean="0">
                <a:solidFill>
                  <a:srgbClr val="000000"/>
                </a:solidFill>
              </a:rPr>
              <a:t>+)/(AA+)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72" name="Rectangle 100"/>
          <p:cNvSpPr>
            <a:spLocks noChangeAspect="1" noChangeArrowheads="1"/>
          </p:cNvSpPr>
          <p:nvPr/>
        </p:nvSpPr>
        <p:spPr bwMode="auto">
          <a:xfrm>
            <a:off x="3617739" y="1568450"/>
            <a:ext cx="75020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Dakota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(Aa1)/(</a:t>
            </a:r>
            <a:r>
              <a:rPr lang="en-US" sz="800" b="1" dirty="0" smtClean="0">
                <a:solidFill>
                  <a:schemeClr val="bg1"/>
                </a:solidFill>
              </a:rPr>
              <a:t>AAA)/</a:t>
            </a:r>
            <a:r>
              <a:rPr lang="en-US" sz="800" b="1" dirty="0">
                <a:solidFill>
                  <a:schemeClr val="bg1"/>
                </a:solidFill>
              </a:rPr>
              <a:t>NR</a:t>
            </a:r>
          </a:p>
        </p:txBody>
      </p:sp>
      <p:sp>
        <p:nvSpPr>
          <p:cNvPr id="3173" name="Freeform 101"/>
          <p:cNvSpPr>
            <a:spLocks noChangeAspect="1"/>
          </p:cNvSpPr>
          <p:nvPr/>
        </p:nvSpPr>
        <p:spPr bwMode="auto">
          <a:xfrm>
            <a:off x="7159625" y="5210175"/>
            <a:ext cx="73025" cy="38100"/>
          </a:xfrm>
          <a:custGeom>
            <a:avLst/>
            <a:gdLst>
              <a:gd name="T0" fmla="*/ 0 w 46"/>
              <a:gd name="T1" fmla="*/ 2147483647 h 24"/>
              <a:gd name="T2" fmla="*/ 2147483647 w 46"/>
              <a:gd name="T3" fmla="*/ 2147483647 h 24"/>
              <a:gd name="T4" fmla="*/ 2147483647 w 46"/>
              <a:gd name="T5" fmla="*/ 2147483647 h 24"/>
              <a:gd name="T6" fmla="*/ 2147483647 w 46"/>
              <a:gd name="T7" fmla="*/ 0 h 24"/>
              <a:gd name="T8" fmla="*/ 2147483647 w 46"/>
              <a:gd name="T9" fmla="*/ 2147483647 h 24"/>
              <a:gd name="T10" fmla="*/ 2147483647 w 46"/>
              <a:gd name="T11" fmla="*/ 2147483647 h 24"/>
              <a:gd name="T12" fmla="*/ 2147483647 w 46"/>
              <a:gd name="T13" fmla="*/ 2147483647 h 24"/>
              <a:gd name="T14" fmla="*/ 2147483647 w 46"/>
              <a:gd name="T15" fmla="*/ 2147483647 h 24"/>
              <a:gd name="T16" fmla="*/ 0 w 46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"/>
              <a:gd name="T28" fmla="*/ 0 h 24"/>
              <a:gd name="T29" fmla="*/ 46 w 46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" h="24">
                <a:moveTo>
                  <a:pt x="0" y="23"/>
                </a:moveTo>
                <a:lnTo>
                  <a:pt x="2" y="10"/>
                </a:lnTo>
                <a:lnTo>
                  <a:pt x="18" y="6"/>
                </a:lnTo>
                <a:lnTo>
                  <a:pt x="21" y="0"/>
                </a:lnTo>
                <a:lnTo>
                  <a:pt x="45" y="9"/>
                </a:lnTo>
                <a:lnTo>
                  <a:pt x="21" y="16"/>
                </a:lnTo>
                <a:lnTo>
                  <a:pt x="7" y="12"/>
                </a:lnTo>
                <a:lnTo>
                  <a:pt x="12" y="21"/>
                </a:lnTo>
                <a:lnTo>
                  <a:pt x="0" y="23"/>
                </a:lnTo>
              </a:path>
            </a:pathLst>
          </a:custGeom>
          <a:solidFill>
            <a:srgbClr val="E0FFFF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" name="Freeform 102"/>
          <p:cNvSpPr>
            <a:spLocks noChangeAspect="1"/>
          </p:cNvSpPr>
          <p:nvPr/>
        </p:nvSpPr>
        <p:spPr bwMode="auto">
          <a:xfrm>
            <a:off x="7265988" y="5181600"/>
            <a:ext cx="58737" cy="36512"/>
          </a:xfrm>
          <a:custGeom>
            <a:avLst/>
            <a:gdLst>
              <a:gd name="T0" fmla="*/ 0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0 h 23"/>
              <a:gd name="T6" fmla="*/ 2147483647 w 37"/>
              <a:gd name="T7" fmla="*/ 2147483647 h 23"/>
              <a:gd name="T8" fmla="*/ 0 w 37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23"/>
              <a:gd name="T17" fmla="*/ 37 w 37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23">
                <a:moveTo>
                  <a:pt x="0" y="19"/>
                </a:moveTo>
                <a:lnTo>
                  <a:pt x="5" y="22"/>
                </a:lnTo>
                <a:lnTo>
                  <a:pt x="36" y="0"/>
                </a:lnTo>
                <a:lnTo>
                  <a:pt x="6" y="15"/>
                </a:lnTo>
                <a:lnTo>
                  <a:pt x="0" y="19"/>
                </a:lnTo>
              </a:path>
            </a:pathLst>
          </a:custGeom>
          <a:solidFill>
            <a:srgbClr val="E0FFFF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Freeform 103"/>
          <p:cNvSpPr>
            <a:spLocks noChangeAspect="1"/>
          </p:cNvSpPr>
          <p:nvPr/>
        </p:nvSpPr>
        <p:spPr bwMode="auto">
          <a:xfrm>
            <a:off x="7366001" y="5094287"/>
            <a:ext cx="39688" cy="58738"/>
          </a:xfrm>
          <a:custGeom>
            <a:avLst/>
            <a:gdLst>
              <a:gd name="T0" fmla="*/ 0 w 25"/>
              <a:gd name="T1" fmla="*/ 2147483647 h 37"/>
              <a:gd name="T2" fmla="*/ 2147483647 w 25"/>
              <a:gd name="T3" fmla="*/ 2147483647 h 37"/>
              <a:gd name="T4" fmla="*/ 2147483647 w 25"/>
              <a:gd name="T5" fmla="*/ 0 h 37"/>
              <a:gd name="T6" fmla="*/ 2147483647 w 25"/>
              <a:gd name="T7" fmla="*/ 2147483647 h 37"/>
              <a:gd name="T8" fmla="*/ 0 w 25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7"/>
              <a:gd name="T17" fmla="*/ 25 w 25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7">
                <a:moveTo>
                  <a:pt x="0" y="36"/>
                </a:moveTo>
                <a:lnTo>
                  <a:pt x="12" y="25"/>
                </a:lnTo>
                <a:lnTo>
                  <a:pt x="24" y="0"/>
                </a:lnTo>
                <a:lnTo>
                  <a:pt x="19" y="10"/>
                </a:lnTo>
                <a:lnTo>
                  <a:pt x="0" y="36"/>
                </a:lnTo>
              </a:path>
            </a:pathLst>
          </a:custGeom>
          <a:solidFill>
            <a:srgbClr val="E0FFFF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" name="Rectangle 104"/>
          <p:cNvSpPr>
            <a:spLocks noChangeAspect="1" noChangeArrowheads="1"/>
          </p:cNvSpPr>
          <p:nvPr/>
        </p:nvSpPr>
        <p:spPr bwMode="auto">
          <a:xfrm>
            <a:off x="5171917" y="2000251"/>
            <a:ext cx="5145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Wisconsin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AA/AA/AA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77" name="Rectangle 105"/>
          <p:cNvSpPr>
            <a:spLocks noChangeAspect="1" noChangeArrowheads="1"/>
          </p:cNvSpPr>
          <p:nvPr/>
        </p:nvSpPr>
        <p:spPr bwMode="auto">
          <a:xfrm>
            <a:off x="8101014" y="1477965"/>
            <a:ext cx="382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Maine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Aa2/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AA/AA</a:t>
            </a:r>
          </a:p>
        </p:txBody>
      </p:sp>
      <p:sp>
        <p:nvSpPr>
          <p:cNvPr id="3178" name="Rectangle 106"/>
          <p:cNvSpPr>
            <a:spLocks noChangeAspect="1" noChangeArrowheads="1"/>
          </p:cNvSpPr>
          <p:nvPr/>
        </p:nvSpPr>
        <p:spPr bwMode="auto">
          <a:xfrm>
            <a:off x="6969109" y="2517775"/>
            <a:ext cx="66043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Pennsylvania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Aa2/AA/AA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79" name="Rectangle 107"/>
          <p:cNvSpPr>
            <a:spLocks noChangeAspect="1" noChangeArrowheads="1"/>
          </p:cNvSpPr>
          <p:nvPr/>
        </p:nvSpPr>
        <p:spPr bwMode="auto">
          <a:xfrm>
            <a:off x="8162926" y="2951164"/>
            <a:ext cx="905697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MD  </a:t>
            </a:r>
            <a:r>
              <a:rPr lang="en-US" sz="800" b="1" dirty="0" err="1" smtClean="0">
                <a:solidFill>
                  <a:srgbClr val="000000"/>
                </a:solidFill>
              </a:rPr>
              <a:t>Aaa</a:t>
            </a:r>
            <a:r>
              <a:rPr lang="en-US" sz="800" b="1" dirty="0" smtClean="0">
                <a:solidFill>
                  <a:srgbClr val="000000"/>
                </a:solidFill>
              </a:rPr>
              <a:t>/AAA/AAA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80" name="Rectangle 108"/>
          <p:cNvSpPr>
            <a:spLocks noChangeAspect="1" noChangeArrowheads="1"/>
          </p:cNvSpPr>
          <p:nvPr/>
        </p:nvSpPr>
        <p:spPr bwMode="auto">
          <a:xfrm>
            <a:off x="6194425" y="5038726"/>
            <a:ext cx="722313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Florida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Aa1/AAA/AAA</a:t>
            </a:r>
          </a:p>
        </p:txBody>
      </p:sp>
      <p:sp>
        <p:nvSpPr>
          <p:cNvPr id="3183" name="Rectangle 111"/>
          <p:cNvSpPr>
            <a:spLocks noChangeAspect="1" noChangeArrowheads="1"/>
          </p:cNvSpPr>
          <p:nvPr/>
        </p:nvSpPr>
        <p:spPr bwMode="auto">
          <a:xfrm>
            <a:off x="8387149" y="2348111"/>
            <a:ext cx="702115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RI  </a:t>
            </a:r>
            <a:r>
              <a:rPr lang="en-US" sz="800" b="1" dirty="0" smtClean="0">
                <a:solidFill>
                  <a:srgbClr val="000000"/>
                </a:solidFill>
              </a:rPr>
              <a:t>Aa2/AA/AA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85" name="Line 113"/>
          <p:cNvSpPr>
            <a:spLocks noChangeAspect="1" noChangeShapeType="1"/>
          </p:cNvSpPr>
          <p:nvPr/>
        </p:nvSpPr>
        <p:spPr bwMode="auto">
          <a:xfrm>
            <a:off x="7491413" y="2901952"/>
            <a:ext cx="64770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" name="Line 114"/>
          <p:cNvSpPr>
            <a:spLocks noChangeAspect="1" noChangeShapeType="1"/>
          </p:cNvSpPr>
          <p:nvPr/>
        </p:nvSpPr>
        <p:spPr bwMode="auto">
          <a:xfrm flipV="1">
            <a:off x="8110539" y="2138365"/>
            <a:ext cx="2444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050" y="4303713"/>
            <a:ext cx="3201988" cy="1136651"/>
            <a:chOff x="158221" y="4303712"/>
            <a:chExt cx="3468820" cy="1136651"/>
          </a:xfrm>
        </p:grpSpPr>
        <p:sp>
          <p:nvSpPr>
            <p:cNvPr id="3220" name="Freeform 117"/>
            <p:cNvSpPr>
              <a:spLocks/>
            </p:cNvSpPr>
            <p:nvPr/>
          </p:nvSpPr>
          <p:spPr bwMode="auto">
            <a:xfrm>
              <a:off x="689637" y="4303712"/>
              <a:ext cx="1265767" cy="725488"/>
            </a:xfrm>
            <a:custGeom>
              <a:avLst/>
              <a:gdLst>
                <a:gd name="T0" fmla="*/ 695 w 736"/>
                <a:gd name="T1" fmla="*/ 433 h 457"/>
                <a:gd name="T2" fmla="*/ 649 w 736"/>
                <a:gd name="T3" fmla="*/ 392 h 457"/>
                <a:gd name="T4" fmla="*/ 597 w 736"/>
                <a:gd name="T5" fmla="*/ 374 h 457"/>
                <a:gd name="T6" fmla="*/ 536 w 736"/>
                <a:gd name="T7" fmla="*/ 337 h 457"/>
                <a:gd name="T8" fmla="*/ 392 w 736"/>
                <a:gd name="T9" fmla="*/ 315 h 457"/>
                <a:gd name="T10" fmla="*/ 347 w 736"/>
                <a:gd name="T11" fmla="*/ 305 h 457"/>
                <a:gd name="T12" fmla="*/ 285 w 736"/>
                <a:gd name="T13" fmla="*/ 333 h 457"/>
                <a:gd name="T14" fmla="*/ 336 w 736"/>
                <a:gd name="T15" fmla="*/ 305 h 457"/>
                <a:gd name="T16" fmla="*/ 307 w 736"/>
                <a:gd name="T17" fmla="*/ 292 h 457"/>
                <a:gd name="T18" fmla="*/ 255 w 736"/>
                <a:gd name="T19" fmla="*/ 355 h 457"/>
                <a:gd name="T20" fmla="*/ 233 w 736"/>
                <a:gd name="T21" fmla="*/ 374 h 457"/>
                <a:gd name="T22" fmla="*/ 233 w 736"/>
                <a:gd name="T23" fmla="*/ 382 h 457"/>
                <a:gd name="T24" fmla="*/ 205 w 736"/>
                <a:gd name="T25" fmla="*/ 392 h 457"/>
                <a:gd name="T26" fmla="*/ 5 w 736"/>
                <a:gd name="T27" fmla="*/ 456 h 457"/>
                <a:gd name="T28" fmla="*/ 79 w 736"/>
                <a:gd name="T29" fmla="*/ 424 h 457"/>
                <a:gd name="T30" fmla="*/ 181 w 736"/>
                <a:gd name="T31" fmla="*/ 374 h 457"/>
                <a:gd name="T32" fmla="*/ 193 w 736"/>
                <a:gd name="T33" fmla="*/ 346 h 457"/>
                <a:gd name="T34" fmla="*/ 130 w 736"/>
                <a:gd name="T35" fmla="*/ 351 h 457"/>
                <a:gd name="T36" fmla="*/ 113 w 736"/>
                <a:gd name="T37" fmla="*/ 346 h 457"/>
                <a:gd name="T38" fmla="*/ 96 w 736"/>
                <a:gd name="T39" fmla="*/ 337 h 457"/>
                <a:gd name="T40" fmla="*/ 102 w 736"/>
                <a:gd name="T41" fmla="*/ 305 h 457"/>
                <a:gd name="T42" fmla="*/ 107 w 736"/>
                <a:gd name="T43" fmla="*/ 287 h 457"/>
                <a:gd name="T44" fmla="*/ 74 w 736"/>
                <a:gd name="T45" fmla="*/ 310 h 457"/>
                <a:gd name="T46" fmla="*/ 50 w 736"/>
                <a:gd name="T47" fmla="*/ 287 h 457"/>
                <a:gd name="T48" fmla="*/ 62 w 736"/>
                <a:gd name="T49" fmla="*/ 274 h 457"/>
                <a:gd name="T50" fmla="*/ 45 w 736"/>
                <a:gd name="T51" fmla="*/ 250 h 457"/>
                <a:gd name="T52" fmla="*/ 113 w 736"/>
                <a:gd name="T53" fmla="*/ 219 h 457"/>
                <a:gd name="T54" fmla="*/ 148 w 736"/>
                <a:gd name="T55" fmla="*/ 205 h 457"/>
                <a:gd name="T56" fmla="*/ 153 w 736"/>
                <a:gd name="T57" fmla="*/ 178 h 457"/>
                <a:gd name="T58" fmla="*/ 119 w 736"/>
                <a:gd name="T59" fmla="*/ 178 h 457"/>
                <a:gd name="T60" fmla="*/ 107 w 736"/>
                <a:gd name="T61" fmla="*/ 178 h 457"/>
                <a:gd name="T62" fmla="*/ 74 w 736"/>
                <a:gd name="T63" fmla="*/ 154 h 457"/>
                <a:gd name="T64" fmla="*/ 56 w 736"/>
                <a:gd name="T65" fmla="*/ 136 h 457"/>
                <a:gd name="T66" fmla="*/ 96 w 736"/>
                <a:gd name="T67" fmla="*/ 127 h 457"/>
                <a:gd name="T68" fmla="*/ 148 w 736"/>
                <a:gd name="T69" fmla="*/ 146 h 457"/>
                <a:gd name="T70" fmla="*/ 153 w 736"/>
                <a:gd name="T71" fmla="*/ 123 h 457"/>
                <a:gd name="T72" fmla="*/ 142 w 736"/>
                <a:gd name="T73" fmla="*/ 114 h 457"/>
                <a:gd name="T74" fmla="*/ 102 w 736"/>
                <a:gd name="T75" fmla="*/ 63 h 457"/>
                <a:gd name="T76" fmla="*/ 148 w 736"/>
                <a:gd name="T77" fmla="*/ 54 h 457"/>
                <a:gd name="T78" fmla="*/ 176 w 736"/>
                <a:gd name="T79" fmla="*/ 27 h 457"/>
                <a:gd name="T80" fmla="*/ 205 w 736"/>
                <a:gd name="T81" fmla="*/ 18 h 457"/>
                <a:gd name="T82" fmla="*/ 227 w 736"/>
                <a:gd name="T83" fmla="*/ 18 h 457"/>
                <a:gd name="T84" fmla="*/ 301 w 736"/>
                <a:gd name="T85" fmla="*/ 32 h 457"/>
                <a:gd name="T86" fmla="*/ 342 w 736"/>
                <a:gd name="T87" fmla="*/ 36 h 457"/>
                <a:gd name="T88" fmla="*/ 398 w 736"/>
                <a:gd name="T89" fmla="*/ 36 h 457"/>
                <a:gd name="T90" fmla="*/ 490 w 736"/>
                <a:gd name="T91" fmla="*/ 310 h 457"/>
                <a:gd name="T92" fmla="*/ 512 w 736"/>
                <a:gd name="T93" fmla="*/ 310 h 457"/>
                <a:gd name="T94" fmla="*/ 569 w 736"/>
                <a:gd name="T95" fmla="*/ 315 h 457"/>
                <a:gd name="T96" fmla="*/ 615 w 736"/>
                <a:gd name="T97" fmla="*/ 328 h 457"/>
                <a:gd name="T98" fmla="*/ 684 w 736"/>
                <a:gd name="T99" fmla="*/ 378 h 457"/>
                <a:gd name="T100" fmla="*/ 723 w 736"/>
                <a:gd name="T101" fmla="*/ 388 h 4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6"/>
                <a:gd name="T154" fmla="*/ 0 h 457"/>
                <a:gd name="T155" fmla="*/ 736 w 736"/>
                <a:gd name="T156" fmla="*/ 457 h 4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6" h="457">
                  <a:moveTo>
                    <a:pt x="723" y="388"/>
                  </a:moveTo>
                  <a:lnTo>
                    <a:pt x="735" y="401"/>
                  </a:lnTo>
                  <a:lnTo>
                    <a:pt x="723" y="424"/>
                  </a:lnTo>
                  <a:lnTo>
                    <a:pt x="695" y="433"/>
                  </a:lnTo>
                  <a:lnTo>
                    <a:pt x="684" y="433"/>
                  </a:lnTo>
                  <a:lnTo>
                    <a:pt x="672" y="429"/>
                  </a:lnTo>
                  <a:lnTo>
                    <a:pt x="660" y="410"/>
                  </a:lnTo>
                  <a:lnTo>
                    <a:pt x="649" y="392"/>
                  </a:lnTo>
                  <a:lnTo>
                    <a:pt x="643" y="406"/>
                  </a:lnTo>
                  <a:lnTo>
                    <a:pt x="627" y="378"/>
                  </a:lnTo>
                  <a:lnTo>
                    <a:pt x="632" y="406"/>
                  </a:lnTo>
                  <a:lnTo>
                    <a:pt x="597" y="374"/>
                  </a:lnTo>
                  <a:lnTo>
                    <a:pt x="581" y="364"/>
                  </a:lnTo>
                  <a:lnTo>
                    <a:pt x="581" y="351"/>
                  </a:lnTo>
                  <a:lnTo>
                    <a:pt x="575" y="355"/>
                  </a:lnTo>
                  <a:lnTo>
                    <a:pt x="536" y="337"/>
                  </a:lnTo>
                  <a:lnTo>
                    <a:pt x="507" y="328"/>
                  </a:lnTo>
                  <a:lnTo>
                    <a:pt x="512" y="315"/>
                  </a:lnTo>
                  <a:lnTo>
                    <a:pt x="495" y="323"/>
                  </a:lnTo>
                  <a:lnTo>
                    <a:pt x="392" y="315"/>
                  </a:lnTo>
                  <a:lnTo>
                    <a:pt x="375" y="301"/>
                  </a:lnTo>
                  <a:lnTo>
                    <a:pt x="359" y="305"/>
                  </a:lnTo>
                  <a:lnTo>
                    <a:pt x="353" y="296"/>
                  </a:lnTo>
                  <a:lnTo>
                    <a:pt x="347" y="305"/>
                  </a:lnTo>
                  <a:lnTo>
                    <a:pt x="353" y="323"/>
                  </a:lnTo>
                  <a:lnTo>
                    <a:pt x="301" y="351"/>
                  </a:lnTo>
                  <a:lnTo>
                    <a:pt x="285" y="346"/>
                  </a:lnTo>
                  <a:lnTo>
                    <a:pt x="285" y="333"/>
                  </a:lnTo>
                  <a:lnTo>
                    <a:pt x="296" y="319"/>
                  </a:lnTo>
                  <a:lnTo>
                    <a:pt x="296" y="305"/>
                  </a:lnTo>
                  <a:lnTo>
                    <a:pt x="313" y="301"/>
                  </a:lnTo>
                  <a:lnTo>
                    <a:pt x="336" y="305"/>
                  </a:lnTo>
                  <a:lnTo>
                    <a:pt x="318" y="296"/>
                  </a:lnTo>
                  <a:lnTo>
                    <a:pt x="330" y="287"/>
                  </a:lnTo>
                  <a:lnTo>
                    <a:pt x="318" y="292"/>
                  </a:lnTo>
                  <a:lnTo>
                    <a:pt x="307" y="292"/>
                  </a:lnTo>
                  <a:lnTo>
                    <a:pt x="244" y="342"/>
                  </a:lnTo>
                  <a:lnTo>
                    <a:pt x="239" y="351"/>
                  </a:lnTo>
                  <a:lnTo>
                    <a:pt x="255" y="355"/>
                  </a:lnTo>
                  <a:lnTo>
                    <a:pt x="255" y="360"/>
                  </a:lnTo>
                  <a:lnTo>
                    <a:pt x="255" y="364"/>
                  </a:lnTo>
                  <a:lnTo>
                    <a:pt x="239" y="369"/>
                  </a:lnTo>
                  <a:lnTo>
                    <a:pt x="233" y="374"/>
                  </a:lnTo>
                  <a:lnTo>
                    <a:pt x="239" y="374"/>
                  </a:lnTo>
                  <a:lnTo>
                    <a:pt x="239" y="378"/>
                  </a:lnTo>
                  <a:lnTo>
                    <a:pt x="233" y="378"/>
                  </a:lnTo>
                  <a:lnTo>
                    <a:pt x="233" y="382"/>
                  </a:lnTo>
                  <a:lnTo>
                    <a:pt x="222" y="378"/>
                  </a:lnTo>
                  <a:lnTo>
                    <a:pt x="216" y="388"/>
                  </a:lnTo>
                  <a:lnTo>
                    <a:pt x="211" y="388"/>
                  </a:lnTo>
                  <a:lnTo>
                    <a:pt x="205" y="392"/>
                  </a:lnTo>
                  <a:lnTo>
                    <a:pt x="153" y="424"/>
                  </a:lnTo>
                  <a:lnTo>
                    <a:pt x="119" y="437"/>
                  </a:lnTo>
                  <a:lnTo>
                    <a:pt x="62" y="447"/>
                  </a:lnTo>
                  <a:lnTo>
                    <a:pt x="5" y="456"/>
                  </a:lnTo>
                  <a:lnTo>
                    <a:pt x="0" y="447"/>
                  </a:lnTo>
                  <a:lnTo>
                    <a:pt x="22" y="437"/>
                  </a:lnTo>
                  <a:lnTo>
                    <a:pt x="56" y="433"/>
                  </a:lnTo>
                  <a:lnTo>
                    <a:pt x="79" y="424"/>
                  </a:lnTo>
                  <a:lnTo>
                    <a:pt x="137" y="406"/>
                  </a:lnTo>
                  <a:lnTo>
                    <a:pt x="170" y="388"/>
                  </a:lnTo>
                  <a:lnTo>
                    <a:pt x="170" y="374"/>
                  </a:lnTo>
                  <a:lnTo>
                    <a:pt x="181" y="374"/>
                  </a:lnTo>
                  <a:lnTo>
                    <a:pt x="176" y="369"/>
                  </a:lnTo>
                  <a:lnTo>
                    <a:pt x="176" y="364"/>
                  </a:lnTo>
                  <a:lnTo>
                    <a:pt x="187" y="355"/>
                  </a:lnTo>
                  <a:lnTo>
                    <a:pt x="193" y="346"/>
                  </a:lnTo>
                  <a:lnTo>
                    <a:pt x="187" y="355"/>
                  </a:lnTo>
                  <a:lnTo>
                    <a:pt x="148" y="364"/>
                  </a:lnTo>
                  <a:lnTo>
                    <a:pt x="142" y="346"/>
                  </a:lnTo>
                  <a:lnTo>
                    <a:pt x="130" y="351"/>
                  </a:lnTo>
                  <a:lnTo>
                    <a:pt x="130" y="346"/>
                  </a:lnTo>
                  <a:lnTo>
                    <a:pt x="124" y="342"/>
                  </a:lnTo>
                  <a:lnTo>
                    <a:pt x="113" y="346"/>
                  </a:lnTo>
                  <a:lnTo>
                    <a:pt x="96" y="351"/>
                  </a:lnTo>
                  <a:lnTo>
                    <a:pt x="91" y="346"/>
                  </a:lnTo>
                  <a:lnTo>
                    <a:pt x="102" y="346"/>
                  </a:lnTo>
                  <a:lnTo>
                    <a:pt x="96" y="337"/>
                  </a:lnTo>
                  <a:lnTo>
                    <a:pt x="102" y="337"/>
                  </a:lnTo>
                  <a:lnTo>
                    <a:pt x="96" y="333"/>
                  </a:lnTo>
                  <a:lnTo>
                    <a:pt x="102" y="323"/>
                  </a:lnTo>
                  <a:lnTo>
                    <a:pt x="102" y="305"/>
                  </a:lnTo>
                  <a:lnTo>
                    <a:pt x="102" y="301"/>
                  </a:lnTo>
                  <a:lnTo>
                    <a:pt x="96" y="301"/>
                  </a:lnTo>
                  <a:lnTo>
                    <a:pt x="107" y="292"/>
                  </a:lnTo>
                  <a:lnTo>
                    <a:pt x="107" y="287"/>
                  </a:lnTo>
                  <a:lnTo>
                    <a:pt x="91" y="301"/>
                  </a:lnTo>
                  <a:lnTo>
                    <a:pt x="96" y="305"/>
                  </a:lnTo>
                  <a:lnTo>
                    <a:pt x="96" y="310"/>
                  </a:lnTo>
                  <a:lnTo>
                    <a:pt x="74" y="310"/>
                  </a:lnTo>
                  <a:lnTo>
                    <a:pt x="62" y="305"/>
                  </a:lnTo>
                  <a:lnTo>
                    <a:pt x="68" y="301"/>
                  </a:lnTo>
                  <a:lnTo>
                    <a:pt x="56" y="292"/>
                  </a:lnTo>
                  <a:lnTo>
                    <a:pt x="50" y="287"/>
                  </a:lnTo>
                  <a:lnTo>
                    <a:pt x="56" y="282"/>
                  </a:lnTo>
                  <a:lnTo>
                    <a:pt x="50" y="282"/>
                  </a:lnTo>
                  <a:lnTo>
                    <a:pt x="62" y="274"/>
                  </a:lnTo>
                  <a:lnTo>
                    <a:pt x="56" y="268"/>
                  </a:lnTo>
                  <a:lnTo>
                    <a:pt x="56" y="260"/>
                  </a:lnTo>
                  <a:lnTo>
                    <a:pt x="50" y="268"/>
                  </a:lnTo>
                  <a:lnTo>
                    <a:pt x="45" y="250"/>
                  </a:lnTo>
                  <a:lnTo>
                    <a:pt x="79" y="223"/>
                  </a:lnTo>
                  <a:lnTo>
                    <a:pt x="91" y="214"/>
                  </a:lnTo>
                  <a:lnTo>
                    <a:pt x="102" y="219"/>
                  </a:lnTo>
                  <a:lnTo>
                    <a:pt x="113" y="219"/>
                  </a:lnTo>
                  <a:lnTo>
                    <a:pt x="124" y="209"/>
                  </a:lnTo>
                  <a:lnTo>
                    <a:pt x="124" y="214"/>
                  </a:lnTo>
                  <a:lnTo>
                    <a:pt x="142" y="214"/>
                  </a:lnTo>
                  <a:lnTo>
                    <a:pt x="148" y="205"/>
                  </a:lnTo>
                  <a:lnTo>
                    <a:pt x="148" y="191"/>
                  </a:lnTo>
                  <a:lnTo>
                    <a:pt x="142" y="191"/>
                  </a:lnTo>
                  <a:lnTo>
                    <a:pt x="153" y="187"/>
                  </a:lnTo>
                  <a:lnTo>
                    <a:pt x="153" y="178"/>
                  </a:lnTo>
                  <a:lnTo>
                    <a:pt x="142" y="178"/>
                  </a:lnTo>
                  <a:lnTo>
                    <a:pt x="124" y="187"/>
                  </a:lnTo>
                  <a:lnTo>
                    <a:pt x="119" y="178"/>
                  </a:lnTo>
                  <a:lnTo>
                    <a:pt x="113" y="178"/>
                  </a:lnTo>
                  <a:lnTo>
                    <a:pt x="119" y="182"/>
                  </a:lnTo>
                  <a:lnTo>
                    <a:pt x="119" y="187"/>
                  </a:lnTo>
                  <a:lnTo>
                    <a:pt x="107" y="178"/>
                  </a:lnTo>
                  <a:lnTo>
                    <a:pt x="96" y="178"/>
                  </a:lnTo>
                  <a:lnTo>
                    <a:pt x="91" y="178"/>
                  </a:lnTo>
                  <a:lnTo>
                    <a:pt x="74" y="173"/>
                  </a:lnTo>
                  <a:lnTo>
                    <a:pt x="74" y="154"/>
                  </a:lnTo>
                  <a:lnTo>
                    <a:pt x="85" y="150"/>
                  </a:lnTo>
                  <a:lnTo>
                    <a:pt x="74" y="146"/>
                  </a:lnTo>
                  <a:lnTo>
                    <a:pt x="62" y="141"/>
                  </a:lnTo>
                  <a:lnTo>
                    <a:pt x="56" y="136"/>
                  </a:lnTo>
                  <a:lnTo>
                    <a:pt x="91" y="127"/>
                  </a:lnTo>
                  <a:lnTo>
                    <a:pt x="102" y="132"/>
                  </a:lnTo>
                  <a:lnTo>
                    <a:pt x="96" y="127"/>
                  </a:lnTo>
                  <a:lnTo>
                    <a:pt x="96" y="123"/>
                  </a:lnTo>
                  <a:lnTo>
                    <a:pt x="119" y="123"/>
                  </a:lnTo>
                  <a:lnTo>
                    <a:pt x="119" y="132"/>
                  </a:lnTo>
                  <a:lnTo>
                    <a:pt x="148" y="146"/>
                  </a:lnTo>
                  <a:lnTo>
                    <a:pt x="176" y="136"/>
                  </a:lnTo>
                  <a:lnTo>
                    <a:pt x="176" y="127"/>
                  </a:lnTo>
                  <a:lnTo>
                    <a:pt x="159" y="132"/>
                  </a:lnTo>
                  <a:lnTo>
                    <a:pt x="153" y="123"/>
                  </a:lnTo>
                  <a:lnTo>
                    <a:pt x="159" y="118"/>
                  </a:lnTo>
                  <a:lnTo>
                    <a:pt x="148" y="114"/>
                  </a:lnTo>
                  <a:lnTo>
                    <a:pt x="153" y="109"/>
                  </a:lnTo>
                  <a:lnTo>
                    <a:pt x="142" y="114"/>
                  </a:lnTo>
                  <a:lnTo>
                    <a:pt x="130" y="109"/>
                  </a:lnTo>
                  <a:lnTo>
                    <a:pt x="130" y="95"/>
                  </a:lnTo>
                  <a:lnTo>
                    <a:pt x="102" y="68"/>
                  </a:lnTo>
                  <a:lnTo>
                    <a:pt x="102" y="63"/>
                  </a:lnTo>
                  <a:lnTo>
                    <a:pt x="107" y="68"/>
                  </a:lnTo>
                  <a:lnTo>
                    <a:pt x="119" y="54"/>
                  </a:lnTo>
                  <a:lnTo>
                    <a:pt x="142" y="59"/>
                  </a:lnTo>
                  <a:lnTo>
                    <a:pt x="148" y="54"/>
                  </a:lnTo>
                  <a:lnTo>
                    <a:pt x="170" y="32"/>
                  </a:lnTo>
                  <a:lnTo>
                    <a:pt x="181" y="22"/>
                  </a:lnTo>
                  <a:lnTo>
                    <a:pt x="181" y="27"/>
                  </a:lnTo>
                  <a:lnTo>
                    <a:pt x="176" y="27"/>
                  </a:lnTo>
                  <a:lnTo>
                    <a:pt x="181" y="27"/>
                  </a:lnTo>
                  <a:lnTo>
                    <a:pt x="193" y="27"/>
                  </a:lnTo>
                  <a:lnTo>
                    <a:pt x="205" y="18"/>
                  </a:lnTo>
                  <a:lnTo>
                    <a:pt x="216" y="13"/>
                  </a:lnTo>
                  <a:lnTo>
                    <a:pt x="216" y="18"/>
                  </a:lnTo>
                  <a:lnTo>
                    <a:pt x="216" y="13"/>
                  </a:lnTo>
                  <a:lnTo>
                    <a:pt x="227" y="18"/>
                  </a:lnTo>
                  <a:lnTo>
                    <a:pt x="250" y="0"/>
                  </a:lnTo>
                  <a:lnTo>
                    <a:pt x="268" y="18"/>
                  </a:lnTo>
                  <a:lnTo>
                    <a:pt x="296" y="22"/>
                  </a:lnTo>
                  <a:lnTo>
                    <a:pt x="301" y="32"/>
                  </a:lnTo>
                  <a:lnTo>
                    <a:pt x="313" y="32"/>
                  </a:lnTo>
                  <a:lnTo>
                    <a:pt x="324" y="32"/>
                  </a:lnTo>
                  <a:lnTo>
                    <a:pt x="342" y="36"/>
                  </a:lnTo>
                  <a:lnTo>
                    <a:pt x="353" y="40"/>
                  </a:lnTo>
                  <a:lnTo>
                    <a:pt x="370" y="40"/>
                  </a:lnTo>
                  <a:lnTo>
                    <a:pt x="381" y="46"/>
                  </a:lnTo>
                  <a:lnTo>
                    <a:pt x="398" y="36"/>
                  </a:lnTo>
                  <a:lnTo>
                    <a:pt x="433" y="50"/>
                  </a:lnTo>
                  <a:lnTo>
                    <a:pt x="484" y="310"/>
                  </a:lnTo>
                  <a:lnTo>
                    <a:pt x="490" y="310"/>
                  </a:lnTo>
                  <a:lnTo>
                    <a:pt x="501" y="310"/>
                  </a:lnTo>
                  <a:lnTo>
                    <a:pt x="507" y="305"/>
                  </a:lnTo>
                  <a:lnTo>
                    <a:pt x="518" y="301"/>
                  </a:lnTo>
                  <a:lnTo>
                    <a:pt x="512" y="310"/>
                  </a:lnTo>
                  <a:lnTo>
                    <a:pt x="553" y="328"/>
                  </a:lnTo>
                  <a:lnTo>
                    <a:pt x="553" y="337"/>
                  </a:lnTo>
                  <a:lnTo>
                    <a:pt x="569" y="328"/>
                  </a:lnTo>
                  <a:lnTo>
                    <a:pt x="569" y="315"/>
                  </a:lnTo>
                  <a:lnTo>
                    <a:pt x="581" y="305"/>
                  </a:lnTo>
                  <a:lnTo>
                    <a:pt x="592" y="310"/>
                  </a:lnTo>
                  <a:lnTo>
                    <a:pt x="597" y="319"/>
                  </a:lnTo>
                  <a:lnTo>
                    <a:pt x="615" y="328"/>
                  </a:lnTo>
                  <a:lnTo>
                    <a:pt x="632" y="337"/>
                  </a:lnTo>
                  <a:lnTo>
                    <a:pt x="666" y="364"/>
                  </a:lnTo>
                  <a:lnTo>
                    <a:pt x="666" y="369"/>
                  </a:lnTo>
                  <a:lnTo>
                    <a:pt x="684" y="378"/>
                  </a:lnTo>
                  <a:lnTo>
                    <a:pt x="706" y="378"/>
                  </a:lnTo>
                  <a:lnTo>
                    <a:pt x="723" y="382"/>
                  </a:lnTo>
                  <a:lnTo>
                    <a:pt x="723" y="38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18"/>
            <p:cNvSpPr>
              <a:spLocks/>
            </p:cNvSpPr>
            <p:nvPr/>
          </p:nvSpPr>
          <p:spPr bwMode="auto">
            <a:xfrm>
              <a:off x="708554" y="4719638"/>
              <a:ext cx="49874" cy="30163"/>
            </a:xfrm>
            <a:custGeom>
              <a:avLst/>
              <a:gdLst>
                <a:gd name="T0" fmla="*/ 22 w 29"/>
                <a:gd name="T1" fmla="*/ 0 h 19"/>
                <a:gd name="T2" fmla="*/ 11 w 29"/>
                <a:gd name="T3" fmla="*/ 4 h 19"/>
                <a:gd name="T4" fmla="*/ 0 w 29"/>
                <a:gd name="T5" fmla="*/ 0 h 19"/>
                <a:gd name="T6" fmla="*/ 0 w 29"/>
                <a:gd name="T7" fmla="*/ 9 h 19"/>
                <a:gd name="T8" fmla="*/ 17 w 29"/>
                <a:gd name="T9" fmla="*/ 18 h 19"/>
                <a:gd name="T10" fmla="*/ 28 w 29"/>
                <a:gd name="T11" fmla="*/ 13 h 19"/>
                <a:gd name="T12" fmla="*/ 28 w 29"/>
                <a:gd name="T13" fmla="*/ 4 h 19"/>
                <a:gd name="T14" fmla="*/ 22 w 29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9">
                  <a:moveTo>
                    <a:pt x="22" y="0"/>
                  </a:moveTo>
                  <a:lnTo>
                    <a:pt x="11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17" y="18"/>
                  </a:lnTo>
                  <a:lnTo>
                    <a:pt x="28" y="13"/>
                  </a:lnTo>
                  <a:lnTo>
                    <a:pt x="28" y="4"/>
                  </a:lnTo>
                  <a:lnTo>
                    <a:pt x="22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19"/>
            <p:cNvSpPr>
              <a:spLocks/>
            </p:cNvSpPr>
            <p:nvPr/>
          </p:nvSpPr>
          <p:spPr bwMode="auto">
            <a:xfrm>
              <a:off x="158221" y="4959350"/>
              <a:ext cx="199496" cy="58738"/>
            </a:xfrm>
            <a:custGeom>
              <a:avLst/>
              <a:gdLst>
                <a:gd name="T0" fmla="*/ 0 w 116"/>
                <a:gd name="T1" fmla="*/ 4 h 37"/>
                <a:gd name="T2" fmla="*/ 0 w 116"/>
                <a:gd name="T3" fmla="*/ 9 h 37"/>
                <a:gd name="T4" fmla="*/ 17 w 116"/>
                <a:gd name="T5" fmla="*/ 18 h 37"/>
                <a:gd name="T6" fmla="*/ 34 w 116"/>
                <a:gd name="T7" fmla="*/ 18 h 37"/>
                <a:gd name="T8" fmla="*/ 63 w 116"/>
                <a:gd name="T9" fmla="*/ 18 h 37"/>
                <a:gd name="T10" fmla="*/ 86 w 116"/>
                <a:gd name="T11" fmla="*/ 27 h 37"/>
                <a:gd name="T12" fmla="*/ 115 w 116"/>
                <a:gd name="T13" fmla="*/ 36 h 37"/>
                <a:gd name="T14" fmla="*/ 91 w 116"/>
                <a:gd name="T15" fmla="*/ 18 h 37"/>
                <a:gd name="T16" fmla="*/ 86 w 116"/>
                <a:gd name="T17" fmla="*/ 18 h 37"/>
                <a:gd name="T18" fmla="*/ 74 w 116"/>
                <a:gd name="T19" fmla="*/ 22 h 37"/>
                <a:gd name="T20" fmla="*/ 34 w 116"/>
                <a:gd name="T21" fmla="*/ 9 h 37"/>
                <a:gd name="T22" fmla="*/ 29 w 116"/>
                <a:gd name="T23" fmla="*/ 9 h 37"/>
                <a:gd name="T24" fmla="*/ 6 w 116"/>
                <a:gd name="T25" fmla="*/ 0 h 37"/>
                <a:gd name="T26" fmla="*/ 0 w 116"/>
                <a:gd name="T27" fmla="*/ 0 h 37"/>
                <a:gd name="T28" fmla="*/ 0 w 116"/>
                <a:gd name="T29" fmla="*/ 4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" h="37">
                  <a:moveTo>
                    <a:pt x="0" y="4"/>
                  </a:moveTo>
                  <a:lnTo>
                    <a:pt x="0" y="9"/>
                  </a:lnTo>
                  <a:lnTo>
                    <a:pt x="17" y="18"/>
                  </a:lnTo>
                  <a:lnTo>
                    <a:pt x="34" y="18"/>
                  </a:lnTo>
                  <a:lnTo>
                    <a:pt x="63" y="18"/>
                  </a:lnTo>
                  <a:lnTo>
                    <a:pt x="86" y="27"/>
                  </a:lnTo>
                  <a:lnTo>
                    <a:pt x="115" y="36"/>
                  </a:lnTo>
                  <a:lnTo>
                    <a:pt x="91" y="18"/>
                  </a:lnTo>
                  <a:lnTo>
                    <a:pt x="86" y="18"/>
                  </a:lnTo>
                  <a:lnTo>
                    <a:pt x="74" y="22"/>
                  </a:lnTo>
                  <a:lnTo>
                    <a:pt x="34" y="9"/>
                  </a:lnTo>
                  <a:lnTo>
                    <a:pt x="29" y="9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20"/>
            <p:cNvSpPr>
              <a:spLocks/>
            </p:cNvSpPr>
            <p:nvPr/>
          </p:nvSpPr>
          <p:spPr bwMode="auto">
            <a:xfrm>
              <a:off x="512498" y="4994275"/>
              <a:ext cx="118666" cy="31750"/>
            </a:xfrm>
            <a:custGeom>
              <a:avLst/>
              <a:gdLst>
                <a:gd name="T0" fmla="*/ 0 w 69"/>
                <a:gd name="T1" fmla="*/ 19 h 20"/>
                <a:gd name="T2" fmla="*/ 28 w 69"/>
                <a:gd name="T3" fmla="*/ 9 h 20"/>
                <a:gd name="T4" fmla="*/ 39 w 69"/>
                <a:gd name="T5" fmla="*/ 14 h 20"/>
                <a:gd name="T6" fmla="*/ 56 w 69"/>
                <a:gd name="T7" fmla="*/ 14 h 20"/>
                <a:gd name="T8" fmla="*/ 68 w 69"/>
                <a:gd name="T9" fmla="*/ 9 h 20"/>
                <a:gd name="T10" fmla="*/ 68 w 69"/>
                <a:gd name="T11" fmla="*/ 5 h 20"/>
                <a:gd name="T12" fmla="*/ 56 w 69"/>
                <a:gd name="T13" fmla="*/ 0 h 20"/>
                <a:gd name="T14" fmla="*/ 50 w 69"/>
                <a:gd name="T15" fmla="*/ 0 h 20"/>
                <a:gd name="T16" fmla="*/ 45 w 69"/>
                <a:gd name="T17" fmla="*/ 9 h 20"/>
                <a:gd name="T18" fmla="*/ 33 w 69"/>
                <a:gd name="T19" fmla="*/ 14 h 20"/>
                <a:gd name="T20" fmla="*/ 33 w 69"/>
                <a:gd name="T21" fmla="*/ 9 h 20"/>
                <a:gd name="T22" fmla="*/ 22 w 69"/>
                <a:gd name="T23" fmla="*/ 5 h 20"/>
                <a:gd name="T24" fmla="*/ 0 w 69"/>
                <a:gd name="T25" fmla="*/ 19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20"/>
                <a:gd name="T41" fmla="*/ 69 w 6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20">
                  <a:moveTo>
                    <a:pt x="0" y="19"/>
                  </a:moveTo>
                  <a:lnTo>
                    <a:pt x="28" y="9"/>
                  </a:lnTo>
                  <a:lnTo>
                    <a:pt x="39" y="14"/>
                  </a:lnTo>
                  <a:lnTo>
                    <a:pt x="56" y="14"/>
                  </a:lnTo>
                  <a:lnTo>
                    <a:pt x="68" y="9"/>
                  </a:lnTo>
                  <a:lnTo>
                    <a:pt x="68" y="5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5" y="9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0" y="1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21"/>
            <p:cNvSpPr>
              <a:spLocks/>
            </p:cNvSpPr>
            <p:nvPr/>
          </p:nvSpPr>
          <p:spPr bwMode="auto">
            <a:xfrm>
              <a:off x="1080029" y="4865688"/>
              <a:ext cx="91149" cy="73025"/>
            </a:xfrm>
            <a:custGeom>
              <a:avLst/>
              <a:gdLst>
                <a:gd name="T0" fmla="*/ 40 w 53"/>
                <a:gd name="T1" fmla="*/ 0 h 46"/>
                <a:gd name="T2" fmla="*/ 0 w 53"/>
                <a:gd name="T3" fmla="*/ 26 h 46"/>
                <a:gd name="T4" fmla="*/ 6 w 53"/>
                <a:gd name="T5" fmla="*/ 45 h 46"/>
                <a:gd name="T6" fmla="*/ 23 w 53"/>
                <a:gd name="T7" fmla="*/ 36 h 46"/>
                <a:gd name="T8" fmla="*/ 23 w 53"/>
                <a:gd name="T9" fmla="*/ 32 h 46"/>
                <a:gd name="T10" fmla="*/ 40 w 53"/>
                <a:gd name="T11" fmla="*/ 32 h 46"/>
                <a:gd name="T12" fmla="*/ 45 w 53"/>
                <a:gd name="T13" fmla="*/ 26 h 46"/>
                <a:gd name="T14" fmla="*/ 52 w 53"/>
                <a:gd name="T15" fmla="*/ 22 h 46"/>
                <a:gd name="T16" fmla="*/ 52 w 53"/>
                <a:gd name="T17" fmla="*/ 0 h 46"/>
                <a:gd name="T18" fmla="*/ 45 w 53"/>
                <a:gd name="T19" fmla="*/ 0 h 46"/>
                <a:gd name="T20" fmla="*/ 40 w 53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46"/>
                <a:gd name="T35" fmla="*/ 53 w 53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46">
                  <a:moveTo>
                    <a:pt x="40" y="0"/>
                  </a:moveTo>
                  <a:lnTo>
                    <a:pt x="0" y="26"/>
                  </a:lnTo>
                  <a:lnTo>
                    <a:pt x="6" y="45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40" y="32"/>
                  </a:lnTo>
                  <a:lnTo>
                    <a:pt x="45" y="26"/>
                  </a:lnTo>
                  <a:lnTo>
                    <a:pt x="52" y="22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22"/>
            <p:cNvSpPr>
              <a:spLocks/>
            </p:cNvSpPr>
            <p:nvPr/>
          </p:nvSpPr>
          <p:spPr bwMode="auto">
            <a:xfrm>
              <a:off x="2290763" y="4591050"/>
              <a:ext cx="141023" cy="87313"/>
            </a:xfrm>
            <a:custGeom>
              <a:avLst/>
              <a:gdLst>
                <a:gd name="T0" fmla="*/ 81 w 82"/>
                <a:gd name="T1" fmla="*/ 8 h 55"/>
                <a:gd name="T2" fmla="*/ 52 w 82"/>
                <a:gd name="T3" fmla="*/ 54 h 55"/>
                <a:gd name="T4" fmla="*/ 0 w 82"/>
                <a:gd name="T5" fmla="*/ 22 h 55"/>
                <a:gd name="T6" fmla="*/ 46 w 82"/>
                <a:gd name="T7" fmla="*/ 0 h 55"/>
                <a:gd name="T8" fmla="*/ 81 w 82"/>
                <a:gd name="T9" fmla="*/ 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55">
                  <a:moveTo>
                    <a:pt x="81" y="8"/>
                  </a:moveTo>
                  <a:lnTo>
                    <a:pt x="52" y="54"/>
                  </a:lnTo>
                  <a:lnTo>
                    <a:pt x="0" y="22"/>
                  </a:lnTo>
                  <a:lnTo>
                    <a:pt x="46" y="0"/>
                  </a:lnTo>
                  <a:lnTo>
                    <a:pt x="81" y="8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23"/>
            <p:cNvSpPr>
              <a:spLocks/>
            </p:cNvSpPr>
            <p:nvPr/>
          </p:nvSpPr>
          <p:spPr bwMode="auto">
            <a:xfrm>
              <a:off x="2693194" y="4757738"/>
              <a:ext cx="158221" cy="101600"/>
            </a:xfrm>
            <a:custGeom>
              <a:avLst/>
              <a:gdLst>
                <a:gd name="T0" fmla="*/ 56 w 92"/>
                <a:gd name="T1" fmla="*/ 0 h 64"/>
                <a:gd name="T2" fmla="*/ 91 w 92"/>
                <a:gd name="T3" fmla="*/ 63 h 64"/>
                <a:gd name="T4" fmla="*/ 45 w 92"/>
                <a:gd name="T5" fmla="*/ 40 h 64"/>
                <a:gd name="T6" fmla="*/ 23 w 92"/>
                <a:gd name="T7" fmla="*/ 54 h 64"/>
                <a:gd name="T8" fmla="*/ 0 w 92"/>
                <a:gd name="T9" fmla="*/ 13 h 64"/>
                <a:gd name="T10" fmla="*/ 56 w 9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64">
                  <a:moveTo>
                    <a:pt x="56" y="0"/>
                  </a:moveTo>
                  <a:lnTo>
                    <a:pt x="91" y="63"/>
                  </a:lnTo>
                  <a:lnTo>
                    <a:pt x="45" y="40"/>
                  </a:lnTo>
                  <a:lnTo>
                    <a:pt x="23" y="54"/>
                  </a:lnTo>
                  <a:lnTo>
                    <a:pt x="0" y="13"/>
                  </a:lnTo>
                  <a:lnTo>
                    <a:pt x="56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24"/>
            <p:cNvSpPr>
              <a:spLocks/>
            </p:cNvSpPr>
            <p:nvPr/>
          </p:nvSpPr>
          <p:spPr bwMode="auto">
            <a:xfrm>
              <a:off x="2947723" y="4895850"/>
              <a:ext cx="170259" cy="36513"/>
            </a:xfrm>
            <a:custGeom>
              <a:avLst/>
              <a:gdLst>
                <a:gd name="T0" fmla="*/ 28 w 99"/>
                <a:gd name="T1" fmla="*/ 0 h 23"/>
                <a:gd name="T2" fmla="*/ 98 w 99"/>
                <a:gd name="T3" fmla="*/ 8 h 23"/>
                <a:gd name="T4" fmla="*/ 91 w 99"/>
                <a:gd name="T5" fmla="*/ 22 h 23"/>
                <a:gd name="T6" fmla="*/ 0 w 99"/>
                <a:gd name="T7" fmla="*/ 12 h 23"/>
                <a:gd name="T8" fmla="*/ 28 w 9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23">
                  <a:moveTo>
                    <a:pt x="28" y="0"/>
                  </a:moveTo>
                  <a:lnTo>
                    <a:pt x="98" y="8"/>
                  </a:lnTo>
                  <a:lnTo>
                    <a:pt x="91" y="22"/>
                  </a:lnTo>
                  <a:lnTo>
                    <a:pt x="0" y="12"/>
                  </a:lnTo>
                  <a:lnTo>
                    <a:pt x="2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25"/>
            <p:cNvSpPr>
              <a:spLocks/>
            </p:cNvSpPr>
            <p:nvPr/>
          </p:nvSpPr>
          <p:spPr bwMode="auto">
            <a:xfrm>
              <a:off x="3135181" y="4938713"/>
              <a:ext cx="178858" cy="111125"/>
            </a:xfrm>
            <a:custGeom>
              <a:avLst/>
              <a:gdLst>
                <a:gd name="T0" fmla="*/ 63 w 104"/>
                <a:gd name="T1" fmla="*/ 22 h 70"/>
                <a:gd name="T2" fmla="*/ 103 w 104"/>
                <a:gd name="T3" fmla="*/ 55 h 70"/>
                <a:gd name="T4" fmla="*/ 39 w 104"/>
                <a:gd name="T5" fmla="*/ 69 h 70"/>
                <a:gd name="T6" fmla="*/ 0 w 104"/>
                <a:gd name="T7" fmla="*/ 32 h 70"/>
                <a:gd name="T8" fmla="*/ 11 w 104"/>
                <a:gd name="T9" fmla="*/ 0 h 70"/>
                <a:gd name="T10" fmla="*/ 28 w 104"/>
                <a:gd name="T11" fmla="*/ 22 h 70"/>
                <a:gd name="T12" fmla="*/ 63 w 104"/>
                <a:gd name="T13" fmla="*/ 22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70">
                  <a:moveTo>
                    <a:pt x="63" y="22"/>
                  </a:moveTo>
                  <a:lnTo>
                    <a:pt x="103" y="55"/>
                  </a:lnTo>
                  <a:lnTo>
                    <a:pt x="39" y="69"/>
                  </a:lnTo>
                  <a:lnTo>
                    <a:pt x="0" y="32"/>
                  </a:lnTo>
                  <a:lnTo>
                    <a:pt x="11" y="0"/>
                  </a:lnTo>
                  <a:lnTo>
                    <a:pt x="28" y="22"/>
                  </a:lnTo>
                  <a:lnTo>
                    <a:pt x="63" y="2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26"/>
            <p:cNvSpPr>
              <a:spLocks/>
            </p:cNvSpPr>
            <p:nvPr/>
          </p:nvSpPr>
          <p:spPr bwMode="auto">
            <a:xfrm>
              <a:off x="3262445" y="5133975"/>
              <a:ext cx="364596" cy="306388"/>
            </a:xfrm>
            <a:custGeom>
              <a:avLst/>
              <a:gdLst>
                <a:gd name="T0" fmla="*/ 51 w 212"/>
                <a:gd name="T1" fmla="*/ 0 h 193"/>
                <a:gd name="T2" fmla="*/ 154 w 212"/>
                <a:gd name="T3" fmla="*/ 49 h 193"/>
                <a:gd name="T4" fmla="*/ 211 w 212"/>
                <a:gd name="T5" fmla="*/ 114 h 193"/>
                <a:gd name="T6" fmla="*/ 51 w 212"/>
                <a:gd name="T7" fmla="*/ 192 h 193"/>
                <a:gd name="T8" fmla="*/ 17 w 212"/>
                <a:gd name="T9" fmla="*/ 164 h 193"/>
                <a:gd name="T10" fmla="*/ 0 w 212"/>
                <a:gd name="T11" fmla="*/ 73 h 193"/>
                <a:gd name="T12" fmla="*/ 45 w 212"/>
                <a:gd name="T13" fmla="*/ 36 h 193"/>
                <a:gd name="T14" fmla="*/ 51 w 212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2" h="193">
                  <a:moveTo>
                    <a:pt x="51" y="0"/>
                  </a:moveTo>
                  <a:lnTo>
                    <a:pt x="154" y="49"/>
                  </a:lnTo>
                  <a:lnTo>
                    <a:pt x="211" y="114"/>
                  </a:lnTo>
                  <a:lnTo>
                    <a:pt x="51" y="192"/>
                  </a:lnTo>
                  <a:lnTo>
                    <a:pt x="17" y="164"/>
                  </a:lnTo>
                  <a:lnTo>
                    <a:pt x="0" y="73"/>
                  </a:lnTo>
                  <a:lnTo>
                    <a:pt x="45" y="36"/>
                  </a:lnTo>
                  <a:lnTo>
                    <a:pt x="51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BCBCB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9" name="Freeform 127"/>
          <p:cNvSpPr>
            <a:spLocks noChangeAspect="1"/>
          </p:cNvSpPr>
          <p:nvPr/>
        </p:nvSpPr>
        <p:spPr bwMode="auto">
          <a:xfrm>
            <a:off x="8054975" y="4876802"/>
            <a:ext cx="457200" cy="141287"/>
          </a:xfrm>
          <a:custGeom>
            <a:avLst/>
            <a:gdLst>
              <a:gd name="T0" fmla="*/ 2147483647 w 288"/>
              <a:gd name="T1" fmla="*/ 2147483647 h 89"/>
              <a:gd name="T2" fmla="*/ 2147483647 w 288"/>
              <a:gd name="T3" fmla="*/ 2147483647 h 89"/>
              <a:gd name="T4" fmla="*/ 2147483647 w 288"/>
              <a:gd name="T5" fmla="*/ 2147483647 h 89"/>
              <a:gd name="T6" fmla="*/ 0 w 288"/>
              <a:gd name="T7" fmla="*/ 2147483647 h 89"/>
              <a:gd name="T8" fmla="*/ 2147483647 w 288"/>
              <a:gd name="T9" fmla="*/ 2147483647 h 89"/>
              <a:gd name="T10" fmla="*/ 2147483647 w 288"/>
              <a:gd name="T11" fmla="*/ 2147483647 h 89"/>
              <a:gd name="T12" fmla="*/ 2147483647 w 288"/>
              <a:gd name="T13" fmla="*/ 2147483647 h 89"/>
              <a:gd name="T14" fmla="*/ 2147483647 w 288"/>
              <a:gd name="T15" fmla="*/ 2147483647 h 89"/>
              <a:gd name="T16" fmla="*/ 2147483647 w 288"/>
              <a:gd name="T17" fmla="*/ 2147483647 h 89"/>
              <a:gd name="T18" fmla="*/ 2147483647 w 288"/>
              <a:gd name="T19" fmla="*/ 2147483647 h 89"/>
              <a:gd name="T20" fmla="*/ 2147483647 w 288"/>
              <a:gd name="T21" fmla="*/ 2147483647 h 89"/>
              <a:gd name="T22" fmla="*/ 2147483647 w 288"/>
              <a:gd name="T23" fmla="*/ 2147483647 h 89"/>
              <a:gd name="T24" fmla="*/ 2147483647 w 288"/>
              <a:gd name="T25" fmla="*/ 2147483647 h 89"/>
              <a:gd name="T26" fmla="*/ 2147483647 w 288"/>
              <a:gd name="T27" fmla="*/ 2147483647 h 89"/>
              <a:gd name="T28" fmla="*/ 2147483647 w 288"/>
              <a:gd name="T29" fmla="*/ 2147483647 h 89"/>
              <a:gd name="T30" fmla="*/ 2147483647 w 288"/>
              <a:gd name="T31" fmla="*/ 2147483647 h 89"/>
              <a:gd name="T32" fmla="*/ 2147483647 w 288"/>
              <a:gd name="T33" fmla="*/ 2147483647 h 89"/>
              <a:gd name="T34" fmla="*/ 2147483647 w 288"/>
              <a:gd name="T35" fmla="*/ 2147483647 h 89"/>
              <a:gd name="T36" fmla="*/ 2147483647 w 288"/>
              <a:gd name="T37" fmla="*/ 2147483647 h 89"/>
              <a:gd name="T38" fmla="*/ 2147483647 w 288"/>
              <a:gd name="T39" fmla="*/ 2147483647 h 89"/>
              <a:gd name="T40" fmla="*/ 2147483647 w 288"/>
              <a:gd name="T41" fmla="*/ 2147483647 h 89"/>
              <a:gd name="T42" fmla="*/ 2147483647 w 288"/>
              <a:gd name="T43" fmla="*/ 2147483647 h 89"/>
              <a:gd name="T44" fmla="*/ 2147483647 w 288"/>
              <a:gd name="T45" fmla="*/ 2147483647 h 89"/>
              <a:gd name="T46" fmla="*/ 2147483647 w 288"/>
              <a:gd name="T47" fmla="*/ 2147483647 h 89"/>
              <a:gd name="T48" fmla="*/ 2147483647 w 288"/>
              <a:gd name="T49" fmla="*/ 2147483647 h 89"/>
              <a:gd name="T50" fmla="*/ 2147483647 w 288"/>
              <a:gd name="T51" fmla="*/ 2147483647 h 89"/>
              <a:gd name="T52" fmla="*/ 2147483647 w 288"/>
              <a:gd name="T53" fmla="*/ 2147483647 h 89"/>
              <a:gd name="T54" fmla="*/ 2147483647 w 288"/>
              <a:gd name="T55" fmla="*/ 2147483647 h 89"/>
              <a:gd name="T56" fmla="*/ 2147483647 w 288"/>
              <a:gd name="T57" fmla="*/ 2147483647 h 89"/>
              <a:gd name="T58" fmla="*/ 2147483647 w 288"/>
              <a:gd name="T59" fmla="*/ 2147483647 h 89"/>
              <a:gd name="T60" fmla="*/ 2147483647 w 288"/>
              <a:gd name="T61" fmla="*/ 2147483647 h 89"/>
              <a:gd name="T62" fmla="*/ 2147483647 w 288"/>
              <a:gd name="T63" fmla="*/ 2147483647 h 89"/>
              <a:gd name="T64" fmla="*/ 2147483647 w 288"/>
              <a:gd name="T65" fmla="*/ 2147483647 h 89"/>
              <a:gd name="T66" fmla="*/ 2147483647 w 288"/>
              <a:gd name="T67" fmla="*/ 2147483647 h 89"/>
              <a:gd name="T68" fmla="*/ 2147483647 w 288"/>
              <a:gd name="T69" fmla="*/ 2147483647 h 89"/>
              <a:gd name="T70" fmla="*/ 2147483647 w 288"/>
              <a:gd name="T71" fmla="*/ 2147483647 h 89"/>
              <a:gd name="T72" fmla="*/ 2147483647 w 288"/>
              <a:gd name="T73" fmla="*/ 2147483647 h 89"/>
              <a:gd name="T74" fmla="*/ 2147483647 w 288"/>
              <a:gd name="T75" fmla="*/ 2147483647 h 89"/>
              <a:gd name="T76" fmla="*/ 2147483647 w 288"/>
              <a:gd name="T77" fmla="*/ 2147483647 h 89"/>
              <a:gd name="T78" fmla="*/ 2147483647 w 288"/>
              <a:gd name="T79" fmla="*/ 2147483647 h 89"/>
              <a:gd name="T80" fmla="*/ 2147483647 w 288"/>
              <a:gd name="T81" fmla="*/ 2147483647 h 89"/>
              <a:gd name="T82" fmla="*/ 2147483647 w 288"/>
              <a:gd name="T83" fmla="*/ 2147483647 h 89"/>
              <a:gd name="T84" fmla="*/ 2147483647 w 288"/>
              <a:gd name="T85" fmla="*/ 0 h 89"/>
              <a:gd name="T86" fmla="*/ 2147483647 w 288"/>
              <a:gd name="T87" fmla="*/ 0 h 89"/>
              <a:gd name="T88" fmla="*/ 2147483647 w 288"/>
              <a:gd name="T89" fmla="*/ 2147483647 h 89"/>
              <a:gd name="T90" fmla="*/ 2147483647 w 288"/>
              <a:gd name="T91" fmla="*/ 2147483647 h 89"/>
              <a:gd name="T92" fmla="*/ 2147483647 w 288"/>
              <a:gd name="T93" fmla="*/ 2147483647 h 89"/>
              <a:gd name="T94" fmla="*/ 2147483647 w 288"/>
              <a:gd name="T95" fmla="*/ 2147483647 h 89"/>
              <a:gd name="T96" fmla="*/ 2147483647 w 288"/>
              <a:gd name="T97" fmla="*/ 2147483647 h 89"/>
              <a:gd name="T98" fmla="*/ 2147483647 w 288"/>
              <a:gd name="T99" fmla="*/ 2147483647 h 89"/>
              <a:gd name="T100" fmla="*/ 2147483647 w 288"/>
              <a:gd name="T101" fmla="*/ 0 h 89"/>
              <a:gd name="T102" fmla="*/ 2147483647 w 288"/>
              <a:gd name="T103" fmla="*/ 2147483647 h 89"/>
              <a:gd name="T104" fmla="*/ 2147483647 w 288"/>
              <a:gd name="T105" fmla="*/ 2147483647 h 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8" h="89">
                <a:moveTo>
                  <a:pt x="12" y="7"/>
                </a:moveTo>
                <a:lnTo>
                  <a:pt x="12" y="14"/>
                </a:lnTo>
                <a:lnTo>
                  <a:pt x="2" y="16"/>
                </a:lnTo>
                <a:lnTo>
                  <a:pt x="0" y="27"/>
                </a:lnTo>
                <a:lnTo>
                  <a:pt x="14" y="31"/>
                </a:lnTo>
                <a:lnTo>
                  <a:pt x="13" y="87"/>
                </a:lnTo>
                <a:lnTo>
                  <a:pt x="36" y="88"/>
                </a:lnTo>
                <a:lnTo>
                  <a:pt x="40" y="81"/>
                </a:lnTo>
                <a:lnTo>
                  <a:pt x="48" y="87"/>
                </a:lnTo>
                <a:lnTo>
                  <a:pt x="62" y="87"/>
                </a:lnTo>
                <a:lnTo>
                  <a:pt x="68" y="83"/>
                </a:lnTo>
                <a:lnTo>
                  <a:pt x="71" y="79"/>
                </a:lnTo>
                <a:lnTo>
                  <a:pt x="73" y="80"/>
                </a:lnTo>
                <a:lnTo>
                  <a:pt x="90" y="84"/>
                </a:lnTo>
                <a:lnTo>
                  <a:pt x="92" y="84"/>
                </a:lnTo>
                <a:lnTo>
                  <a:pt x="104" y="81"/>
                </a:lnTo>
                <a:lnTo>
                  <a:pt x="106" y="81"/>
                </a:lnTo>
                <a:lnTo>
                  <a:pt x="117" y="76"/>
                </a:lnTo>
                <a:lnTo>
                  <a:pt x="147" y="80"/>
                </a:lnTo>
                <a:lnTo>
                  <a:pt x="157" y="87"/>
                </a:lnTo>
                <a:lnTo>
                  <a:pt x="159" y="87"/>
                </a:lnTo>
                <a:lnTo>
                  <a:pt x="173" y="86"/>
                </a:lnTo>
                <a:lnTo>
                  <a:pt x="177" y="86"/>
                </a:lnTo>
                <a:lnTo>
                  <a:pt x="190" y="84"/>
                </a:lnTo>
                <a:lnTo>
                  <a:pt x="194" y="84"/>
                </a:lnTo>
                <a:lnTo>
                  <a:pt x="203" y="84"/>
                </a:lnTo>
                <a:lnTo>
                  <a:pt x="206" y="84"/>
                </a:lnTo>
                <a:lnTo>
                  <a:pt x="209" y="81"/>
                </a:lnTo>
                <a:lnTo>
                  <a:pt x="213" y="80"/>
                </a:lnTo>
                <a:lnTo>
                  <a:pt x="231" y="73"/>
                </a:lnTo>
                <a:lnTo>
                  <a:pt x="242" y="71"/>
                </a:lnTo>
                <a:lnTo>
                  <a:pt x="244" y="64"/>
                </a:lnTo>
                <a:lnTo>
                  <a:pt x="252" y="47"/>
                </a:lnTo>
                <a:lnTo>
                  <a:pt x="274" y="45"/>
                </a:lnTo>
                <a:lnTo>
                  <a:pt x="287" y="22"/>
                </a:lnTo>
                <a:lnTo>
                  <a:pt x="284" y="12"/>
                </a:lnTo>
                <a:lnTo>
                  <a:pt x="275" y="8"/>
                </a:lnTo>
                <a:lnTo>
                  <a:pt x="272" y="14"/>
                </a:lnTo>
                <a:lnTo>
                  <a:pt x="254" y="14"/>
                </a:lnTo>
                <a:lnTo>
                  <a:pt x="239" y="2"/>
                </a:lnTo>
                <a:lnTo>
                  <a:pt x="192" y="2"/>
                </a:lnTo>
                <a:lnTo>
                  <a:pt x="193" y="8"/>
                </a:lnTo>
                <a:lnTo>
                  <a:pt x="177" y="0"/>
                </a:lnTo>
                <a:lnTo>
                  <a:pt x="102" y="0"/>
                </a:lnTo>
                <a:lnTo>
                  <a:pt x="91" y="5"/>
                </a:lnTo>
                <a:lnTo>
                  <a:pt x="89" y="4"/>
                </a:lnTo>
                <a:lnTo>
                  <a:pt x="71" y="2"/>
                </a:lnTo>
                <a:lnTo>
                  <a:pt x="69" y="2"/>
                </a:lnTo>
                <a:lnTo>
                  <a:pt x="67" y="1"/>
                </a:lnTo>
                <a:lnTo>
                  <a:pt x="65" y="1"/>
                </a:lnTo>
                <a:lnTo>
                  <a:pt x="47" y="0"/>
                </a:lnTo>
                <a:lnTo>
                  <a:pt x="9" y="1"/>
                </a:lnTo>
                <a:lnTo>
                  <a:pt x="12" y="7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CBCBCB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90" name="Rectangle 128"/>
          <p:cNvSpPr>
            <a:spLocks noChangeAspect="1" noChangeArrowheads="1"/>
          </p:cNvSpPr>
          <p:nvPr/>
        </p:nvSpPr>
        <p:spPr bwMode="auto">
          <a:xfrm>
            <a:off x="8028521" y="4635500"/>
            <a:ext cx="60593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Puerto Rico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B2/BB+/BB- 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92" name="Rectangle 130"/>
          <p:cNvSpPr>
            <a:spLocks noChangeAspect="1" noChangeArrowheads="1"/>
          </p:cNvSpPr>
          <p:nvPr/>
        </p:nvSpPr>
        <p:spPr bwMode="auto">
          <a:xfrm>
            <a:off x="882651" y="4419602"/>
            <a:ext cx="454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chemeClr val="bg1"/>
                </a:solidFill>
              </a:rPr>
              <a:t>Alaska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err="1">
                <a:solidFill>
                  <a:schemeClr val="bg1"/>
                </a:solidFill>
              </a:rPr>
              <a:t>Aaa</a:t>
            </a:r>
            <a:r>
              <a:rPr lang="en-US" sz="800" b="1" dirty="0">
                <a:solidFill>
                  <a:schemeClr val="bg1"/>
                </a:solidFill>
              </a:rPr>
              <a:t>/AAA/AAA</a:t>
            </a:r>
          </a:p>
        </p:txBody>
      </p:sp>
      <p:sp>
        <p:nvSpPr>
          <p:cNvPr id="3193" name="Rectangle 131"/>
          <p:cNvSpPr>
            <a:spLocks noChangeAspect="1" noChangeArrowheads="1"/>
          </p:cNvSpPr>
          <p:nvPr/>
        </p:nvSpPr>
        <p:spPr bwMode="auto">
          <a:xfrm>
            <a:off x="2428838" y="5165725"/>
            <a:ext cx="54181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Hawaii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Aa2/AA/AA</a:t>
            </a:r>
          </a:p>
        </p:txBody>
      </p:sp>
      <p:sp>
        <p:nvSpPr>
          <p:cNvPr id="3195" name="Rectangle 133"/>
          <p:cNvSpPr>
            <a:spLocks noChangeAspect="1" noChangeArrowheads="1"/>
          </p:cNvSpPr>
          <p:nvPr/>
        </p:nvSpPr>
        <p:spPr bwMode="auto">
          <a:xfrm>
            <a:off x="8139114" y="2798764"/>
            <a:ext cx="889667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>
                <a:solidFill>
                  <a:srgbClr val="000000"/>
                </a:solidFill>
              </a:rPr>
              <a:t>DE  </a:t>
            </a:r>
            <a:r>
              <a:rPr lang="en-US" sz="800" b="1" dirty="0" err="1" smtClean="0">
                <a:solidFill>
                  <a:srgbClr val="000000"/>
                </a:solidFill>
              </a:rPr>
              <a:t>Aaa</a:t>
            </a:r>
            <a:r>
              <a:rPr lang="en-US" sz="800" b="1" dirty="0" smtClean="0">
                <a:solidFill>
                  <a:srgbClr val="000000"/>
                </a:solidFill>
              </a:rPr>
              <a:t>/AAA/AAA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96" name="Rectangle 134"/>
          <p:cNvSpPr>
            <a:spLocks noChangeAspect="1" noChangeArrowheads="1"/>
          </p:cNvSpPr>
          <p:nvPr/>
        </p:nvSpPr>
        <p:spPr bwMode="auto">
          <a:xfrm>
            <a:off x="6495763" y="1997076"/>
            <a:ext cx="65242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</a:rPr>
              <a:t>West Virginia</a:t>
            </a:r>
          </a:p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</a:rPr>
              <a:t>Aa1/AA/AA+</a:t>
            </a:r>
          </a:p>
        </p:txBody>
      </p:sp>
      <p:sp>
        <p:nvSpPr>
          <p:cNvPr id="3197" name="Rectangle 135"/>
          <p:cNvSpPr>
            <a:spLocks noChangeArrowheads="1"/>
          </p:cNvSpPr>
          <p:nvPr/>
        </p:nvSpPr>
        <p:spPr bwMode="auto">
          <a:xfrm>
            <a:off x="5206827" y="5189539"/>
            <a:ext cx="4937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dirty="0" err="1">
                <a:solidFill>
                  <a:srgbClr val="000000"/>
                </a:solidFill>
              </a:rPr>
              <a:t>Aaa</a:t>
            </a:r>
            <a:r>
              <a:rPr lang="en-US" sz="900" b="1" dirty="0">
                <a:solidFill>
                  <a:srgbClr val="000000"/>
                </a:solidFill>
              </a:rPr>
              <a:t>/AAA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98" name="Rectangle 136"/>
          <p:cNvSpPr>
            <a:spLocks noChangeArrowheads="1"/>
          </p:cNvSpPr>
          <p:nvPr/>
        </p:nvSpPr>
        <p:spPr bwMode="auto">
          <a:xfrm>
            <a:off x="5206827" y="5541964"/>
            <a:ext cx="3462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dirty="0" err="1" smtClean="0">
                <a:solidFill>
                  <a:srgbClr val="000000"/>
                </a:solidFill>
              </a:rPr>
              <a:t>Aa</a:t>
            </a:r>
            <a:r>
              <a:rPr lang="en-US" sz="900" b="1" dirty="0" smtClean="0">
                <a:solidFill>
                  <a:srgbClr val="000000"/>
                </a:solidFill>
              </a:rPr>
              <a:t>/AA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99" name="Rectangle 137"/>
          <p:cNvSpPr>
            <a:spLocks noChangeArrowheads="1"/>
          </p:cNvSpPr>
          <p:nvPr/>
        </p:nvSpPr>
        <p:spPr bwMode="auto">
          <a:xfrm>
            <a:off x="5206827" y="5715002"/>
            <a:ext cx="127599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</a:rPr>
              <a:t>One Less </a:t>
            </a:r>
            <a:r>
              <a:rPr lang="en-US" sz="900" b="1" dirty="0">
                <a:solidFill>
                  <a:srgbClr val="000000"/>
                </a:solidFill>
              </a:rPr>
              <a:t>than Aa3/AA-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00" name="Rectangle 138"/>
          <p:cNvSpPr>
            <a:spLocks noChangeArrowheads="1"/>
          </p:cNvSpPr>
          <p:nvPr/>
        </p:nvSpPr>
        <p:spPr bwMode="auto">
          <a:xfrm>
            <a:off x="4840289" y="5218112"/>
            <a:ext cx="200025" cy="101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3201" name="Rectangle 139"/>
          <p:cNvSpPr>
            <a:spLocks noChangeArrowheads="1"/>
          </p:cNvSpPr>
          <p:nvPr/>
        </p:nvSpPr>
        <p:spPr bwMode="auto">
          <a:xfrm>
            <a:off x="4841876" y="5545139"/>
            <a:ext cx="200025" cy="100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3202" name="Rectangle 140"/>
          <p:cNvSpPr>
            <a:spLocks noChangeArrowheads="1"/>
          </p:cNvSpPr>
          <p:nvPr/>
        </p:nvSpPr>
        <p:spPr bwMode="auto">
          <a:xfrm>
            <a:off x="4841876" y="5718175"/>
            <a:ext cx="200025" cy="101600"/>
          </a:xfrm>
          <a:prstGeom prst="rect">
            <a:avLst/>
          </a:prstGeom>
          <a:solidFill>
            <a:schemeClr val="tx2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3203" name="Rectangle 141"/>
          <p:cNvSpPr>
            <a:spLocks noChangeArrowheads="1"/>
          </p:cNvSpPr>
          <p:nvPr/>
        </p:nvSpPr>
        <p:spPr bwMode="auto">
          <a:xfrm>
            <a:off x="6684963" y="5691029"/>
            <a:ext cx="18145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3204" name="Rectangle 142"/>
          <p:cNvSpPr>
            <a:spLocks noChangeArrowheads="1"/>
          </p:cNvSpPr>
          <p:nvPr/>
        </p:nvSpPr>
        <p:spPr bwMode="auto">
          <a:xfrm>
            <a:off x="140677" y="6136958"/>
            <a:ext cx="36820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dirty="0"/>
              <a:t>Order of Ratings: </a:t>
            </a:r>
            <a:r>
              <a:rPr lang="en-US" sz="800" dirty="0" smtClean="0"/>
              <a:t>Moody’s/S&amp;P/Fitch/Kroll </a:t>
            </a:r>
            <a:r>
              <a:rPr lang="en-US" sz="800" dirty="0"/>
              <a:t>as of </a:t>
            </a:r>
            <a:r>
              <a:rPr lang="en-US" sz="800" dirty="0" smtClean="0"/>
              <a:t>July 10, 2014.</a:t>
            </a:r>
            <a:endParaRPr lang="en-US" sz="800" dirty="0"/>
          </a:p>
          <a:p>
            <a:pPr algn="l"/>
            <a:r>
              <a:rPr lang="en-US" sz="800" dirty="0"/>
              <a:t>*Lease revenue and/or Certificate of Participation (“COP”) rating</a:t>
            </a:r>
          </a:p>
          <a:p>
            <a:pPr algn="l"/>
            <a:r>
              <a:rPr lang="en-US" sz="800" dirty="0" smtClean="0"/>
              <a:t>NR: General Obligation Debt is Not Rated</a:t>
            </a:r>
            <a:endParaRPr lang="en-US" sz="800" dirty="0"/>
          </a:p>
          <a:p>
            <a:pPr algn="l"/>
            <a:r>
              <a:rPr lang="en-US" sz="800" dirty="0"/>
              <a:t>( ) Indicates issuer credit rating which is equivalent to a General Obligation </a:t>
            </a:r>
            <a:r>
              <a:rPr lang="en-US" sz="800" dirty="0" smtClean="0"/>
              <a:t>rating</a:t>
            </a:r>
            <a:endParaRPr lang="en-US" sz="800" dirty="0"/>
          </a:p>
        </p:txBody>
      </p:sp>
      <p:sp>
        <p:nvSpPr>
          <p:cNvPr id="3205" name="Line 143"/>
          <p:cNvSpPr>
            <a:spLocks noChangeAspect="1" noChangeShapeType="1"/>
          </p:cNvSpPr>
          <p:nvPr/>
        </p:nvSpPr>
        <p:spPr bwMode="auto">
          <a:xfrm>
            <a:off x="5618164" y="4198938"/>
            <a:ext cx="28892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6" name="Rectangle 144"/>
          <p:cNvSpPr>
            <a:spLocks noChangeAspect="1" noChangeArrowheads="1"/>
          </p:cNvSpPr>
          <p:nvPr/>
        </p:nvSpPr>
        <p:spPr bwMode="auto">
          <a:xfrm>
            <a:off x="5834063" y="4633913"/>
            <a:ext cx="608012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Mississippi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Aa2/AA/AA</a:t>
            </a:r>
            <a:r>
              <a:rPr lang="en-US" sz="8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207" name="Line 145"/>
          <p:cNvSpPr>
            <a:spLocks noChangeAspect="1" noChangeShapeType="1"/>
          </p:cNvSpPr>
          <p:nvPr/>
        </p:nvSpPr>
        <p:spPr bwMode="auto">
          <a:xfrm flipH="1">
            <a:off x="6699250" y="4606925"/>
            <a:ext cx="2159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8" name="Freeform 146"/>
          <p:cNvSpPr>
            <a:spLocks noChangeAspect="1"/>
          </p:cNvSpPr>
          <p:nvPr/>
        </p:nvSpPr>
        <p:spPr bwMode="auto">
          <a:xfrm>
            <a:off x="7099037" y="3555870"/>
            <a:ext cx="882650" cy="76200"/>
          </a:xfrm>
          <a:custGeom>
            <a:avLst/>
            <a:gdLst>
              <a:gd name="T0" fmla="*/ 0 w 556"/>
              <a:gd name="T1" fmla="*/ 0 h 48"/>
              <a:gd name="T2" fmla="*/ 2147483647 w 556"/>
              <a:gd name="T3" fmla="*/ 2147483647 h 48"/>
              <a:gd name="T4" fmla="*/ 0 60000 65536"/>
              <a:gd name="T5" fmla="*/ 0 60000 65536"/>
              <a:gd name="T6" fmla="*/ 0 w 556"/>
              <a:gd name="T7" fmla="*/ 0 h 48"/>
              <a:gd name="T8" fmla="*/ 556 w 556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6" h="48">
                <a:moveTo>
                  <a:pt x="0" y="0"/>
                </a:moveTo>
                <a:lnTo>
                  <a:pt x="556" y="4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9" name="Line 147"/>
          <p:cNvSpPr>
            <a:spLocks noChangeAspect="1" noChangeShapeType="1"/>
          </p:cNvSpPr>
          <p:nvPr/>
        </p:nvSpPr>
        <p:spPr bwMode="auto">
          <a:xfrm>
            <a:off x="7059614" y="3910015"/>
            <a:ext cx="719137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0" name="Rectangle 148"/>
          <p:cNvSpPr>
            <a:spLocks noChangeAspect="1" noChangeArrowheads="1"/>
          </p:cNvSpPr>
          <p:nvPr/>
        </p:nvSpPr>
        <p:spPr bwMode="auto">
          <a:xfrm>
            <a:off x="8135938" y="3124200"/>
            <a:ext cx="814325" cy="1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DC  Aa2/AA-/AA-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211" name="Rectangle 150"/>
          <p:cNvSpPr>
            <a:spLocks noChangeArrowheads="1"/>
          </p:cNvSpPr>
          <p:nvPr/>
        </p:nvSpPr>
        <p:spPr bwMode="auto">
          <a:xfrm>
            <a:off x="5206827" y="5362577"/>
            <a:ext cx="75020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 dirty="0">
                <a:solidFill>
                  <a:srgbClr val="000000"/>
                </a:solidFill>
              </a:rPr>
              <a:t>One </a:t>
            </a:r>
            <a:r>
              <a:rPr lang="en-US" sz="900" b="1" dirty="0" err="1">
                <a:solidFill>
                  <a:srgbClr val="000000"/>
                </a:solidFill>
              </a:rPr>
              <a:t>Aaa</a:t>
            </a:r>
            <a:r>
              <a:rPr lang="en-US" sz="900" b="1" dirty="0">
                <a:solidFill>
                  <a:srgbClr val="000000"/>
                </a:solidFill>
              </a:rPr>
              <a:t>/AAA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12" name="Rectangle 151"/>
          <p:cNvSpPr>
            <a:spLocks noChangeArrowheads="1"/>
          </p:cNvSpPr>
          <p:nvPr/>
        </p:nvSpPr>
        <p:spPr bwMode="auto">
          <a:xfrm>
            <a:off x="4841876" y="5378450"/>
            <a:ext cx="200025" cy="100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3213" name="Freeform 153"/>
          <p:cNvSpPr>
            <a:spLocks noChangeAspect="1"/>
          </p:cNvSpPr>
          <p:nvPr/>
        </p:nvSpPr>
        <p:spPr bwMode="auto">
          <a:xfrm>
            <a:off x="6589714" y="3582988"/>
            <a:ext cx="819150" cy="495300"/>
          </a:xfrm>
          <a:custGeom>
            <a:avLst/>
            <a:gdLst>
              <a:gd name="T0" fmla="*/ 0 w 516"/>
              <a:gd name="T1" fmla="*/ 2147483647 h 312"/>
              <a:gd name="T2" fmla="*/ 2147483647 w 516"/>
              <a:gd name="T3" fmla="*/ 2147483647 h 312"/>
              <a:gd name="T4" fmla="*/ 2147483647 w 516"/>
              <a:gd name="T5" fmla="*/ 2147483647 h 312"/>
              <a:gd name="T6" fmla="*/ 2147483647 w 516"/>
              <a:gd name="T7" fmla="*/ 0 h 312"/>
              <a:gd name="T8" fmla="*/ 2147483647 w 516"/>
              <a:gd name="T9" fmla="*/ 2147483647 h 312"/>
              <a:gd name="T10" fmla="*/ 2147483647 w 516"/>
              <a:gd name="T11" fmla="*/ 2147483647 h 312"/>
              <a:gd name="T12" fmla="*/ 2147483647 w 516"/>
              <a:gd name="T13" fmla="*/ 2147483647 h 312"/>
              <a:gd name="T14" fmla="*/ 2147483647 w 516"/>
              <a:gd name="T15" fmla="*/ 2147483647 h 312"/>
              <a:gd name="T16" fmla="*/ 2147483647 w 516"/>
              <a:gd name="T17" fmla="*/ 2147483647 h 312"/>
              <a:gd name="T18" fmla="*/ 2147483647 w 516"/>
              <a:gd name="T19" fmla="*/ 2147483647 h 312"/>
              <a:gd name="T20" fmla="*/ 2147483647 w 516"/>
              <a:gd name="T21" fmla="*/ 2147483647 h 312"/>
              <a:gd name="T22" fmla="*/ 2147483647 w 516"/>
              <a:gd name="T23" fmla="*/ 2147483647 h 312"/>
              <a:gd name="T24" fmla="*/ 2147483647 w 516"/>
              <a:gd name="T25" fmla="*/ 2147483647 h 312"/>
              <a:gd name="T26" fmla="*/ 2147483647 w 516"/>
              <a:gd name="T27" fmla="*/ 2147483647 h 312"/>
              <a:gd name="T28" fmla="*/ 2147483647 w 516"/>
              <a:gd name="T29" fmla="*/ 2147483647 h 312"/>
              <a:gd name="T30" fmla="*/ 2147483647 w 516"/>
              <a:gd name="T31" fmla="*/ 2147483647 h 312"/>
              <a:gd name="T32" fmla="*/ 2147483647 w 516"/>
              <a:gd name="T33" fmla="*/ 2147483647 h 312"/>
              <a:gd name="T34" fmla="*/ 2147483647 w 516"/>
              <a:gd name="T35" fmla="*/ 2147483647 h 312"/>
              <a:gd name="T36" fmla="*/ 2147483647 w 516"/>
              <a:gd name="T37" fmla="*/ 2147483647 h 312"/>
              <a:gd name="T38" fmla="*/ 2147483647 w 516"/>
              <a:gd name="T39" fmla="*/ 2147483647 h 312"/>
              <a:gd name="T40" fmla="*/ 2147483647 w 516"/>
              <a:gd name="T41" fmla="*/ 2147483647 h 312"/>
              <a:gd name="T42" fmla="*/ 2147483647 w 516"/>
              <a:gd name="T43" fmla="*/ 2147483647 h 312"/>
              <a:gd name="T44" fmla="*/ 2147483647 w 516"/>
              <a:gd name="T45" fmla="*/ 2147483647 h 312"/>
              <a:gd name="T46" fmla="*/ 2147483647 w 516"/>
              <a:gd name="T47" fmla="*/ 2147483647 h 312"/>
              <a:gd name="T48" fmla="*/ 2147483647 w 516"/>
              <a:gd name="T49" fmla="*/ 2147483647 h 312"/>
              <a:gd name="T50" fmla="*/ 2147483647 w 516"/>
              <a:gd name="T51" fmla="*/ 2147483647 h 312"/>
              <a:gd name="T52" fmla="*/ 2147483647 w 516"/>
              <a:gd name="T53" fmla="*/ 2147483647 h 312"/>
              <a:gd name="T54" fmla="*/ 0 w 516"/>
              <a:gd name="T55" fmla="*/ 2147483647 h 3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6"/>
              <a:gd name="T85" fmla="*/ 0 h 312"/>
              <a:gd name="T86" fmla="*/ 516 w 516"/>
              <a:gd name="T87" fmla="*/ 312 h 3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6" h="312">
                <a:moveTo>
                  <a:pt x="0" y="74"/>
                </a:moveTo>
                <a:lnTo>
                  <a:pt x="23" y="40"/>
                </a:lnTo>
                <a:lnTo>
                  <a:pt x="92" y="13"/>
                </a:lnTo>
                <a:lnTo>
                  <a:pt x="234" y="0"/>
                </a:lnTo>
                <a:lnTo>
                  <a:pt x="291" y="28"/>
                </a:lnTo>
                <a:lnTo>
                  <a:pt x="379" y="19"/>
                </a:lnTo>
                <a:lnTo>
                  <a:pt x="515" y="95"/>
                </a:lnTo>
                <a:lnTo>
                  <a:pt x="478" y="131"/>
                </a:lnTo>
                <a:lnTo>
                  <a:pt x="455" y="155"/>
                </a:lnTo>
                <a:lnTo>
                  <a:pt x="459" y="180"/>
                </a:lnTo>
                <a:lnTo>
                  <a:pt x="421" y="203"/>
                </a:lnTo>
                <a:lnTo>
                  <a:pt x="393" y="236"/>
                </a:lnTo>
                <a:lnTo>
                  <a:pt x="355" y="255"/>
                </a:lnTo>
                <a:lnTo>
                  <a:pt x="338" y="260"/>
                </a:lnTo>
                <a:lnTo>
                  <a:pt x="330" y="281"/>
                </a:lnTo>
                <a:lnTo>
                  <a:pt x="307" y="270"/>
                </a:lnTo>
                <a:lnTo>
                  <a:pt x="328" y="290"/>
                </a:lnTo>
                <a:lnTo>
                  <a:pt x="307" y="311"/>
                </a:lnTo>
                <a:lnTo>
                  <a:pt x="292" y="310"/>
                </a:lnTo>
                <a:lnTo>
                  <a:pt x="278" y="296"/>
                </a:lnTo>
                <a:lnTo>
                  <a:pt x="255" y="265"/>
                </a:lnTo>
                <a:lnTo>
                  <a:pt x="242" y="261"/>
                </a:lnTo>
                <a:lnTo>
                  <a:pt x="219" y="221"/>
                </a:lnTo>
                <a:lnTo>
                  <a:pt x="183" y="203"/>
                </a:lnTo>
                <a:lnTo>
                  <a:pt x="157" y="174"/>
                </a:lnTo>
                <a:lnTo>
                  <a:pt x="96" y="137"/>
                </a:lnTo>
                <a:lnTo>
                  <a:pt x="67" y="106"/>
                </a:lnTo>
                <a:lnTo>
                  <a:pt x="0" y="7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4" name="Freeform 154"/>
          <p:cNvSpPr>
            <a:spLocks noChangeAspect="1"/>
          </p:cNvSpPr>
          <p:nvPr/>
        </p:nvSpPr>
        <p:spPr bwMode="auto">
          <a:xfrm>
            <a:off x="6494463" y="2844802"/>
            <a:ext cx="1249362" cy="557213"/>
          </a:xfrm>
          <a:custGeom>
            <a:avLst/>
            <a:gdLst>
              <a:gd name="T0" fmla="*/ 2147483647 w 787"/>
              <a:gd name="T1" fmla="*/ 2147483647 h 351"/>
              <a:gd name="T2" fmla="*/ 2147483647 w 787"/>
              <a:gd name="T3" fmla="*/ 2147483647 h 351"/>
              <a:gd name="T4" fmla="*/ 2147483647 w 787"/>
              <a:gd name="T5" fmla="*/ 2147483647 h 351"/>
              <a:gd name="T6" fmla="*/ 2147483647 w 787"/>
              <a:gd name="T7" fmla="*/ 2147483647 h 351"/>
              <a:gd name="T8" fmla="*/ 2147483647 w 787"/>
              <a:gd name="T9" fmla="*/ 2147483647 h 351"/>
              <a:gd name="T10" fmla="*/ 2147483647 w 787"/>
              <a:gd name="T11" fmla="*/ 2147483647 h 351"/>
              <a:gd name="T12" fmla="*/ 2147483647 w 787"/>
              <a:gd name="T13" fmla="*/ 2147483647 h 351"/>
              <a:gd name="T14" fmla="*/ 2147483647 w 787"/>
              <a:gd name="T15" fmla="*/ 2147483647 h 351"/>
              <a:gd name="T16" fmla="*/ 2147483647 w 787"/>
              <a:gd name="T17" fmla="*/ 2147483647 h 351"/>
              <a:gd name="T18" fmla="*/ 2147483647 w 787"/>
              <a:gd name="T19" fmla="*/ 2147483647 h 351"/>
              <a:gd name="T20" fmla="*/ 2147483647 w 787"/>
              <a:gd name="T21" fmla="*/ 2147483647 h 351"/>
              <a:gd name="T22" fmla="*/ 2147483647 w 787"/>
              <a:gd name="T23" fmla="*/ 2147483647 h 351"/>
              <a:gd name="T24" fmla="*/ 2147483647 w 787"/>
              <a:gd name="T25" fmla="*/ 2147483647 h 351"/>
              <a:gd name="T26" fmla="*/ 2147483647 w 787"/>
              <a:gd name="T27" fmla="*/ 2147483647 h 351"/>
              <a:gd name="T28" fmla="*/ 2147483647 w 787"/>
              <a:gd name="T29" fmla="*/ 2147483647 h 351"/>
              <a:gd name="T30" fmla="*/ 2147483647 w 787"/>
              <a:gd name="T31" fmla="*/ 2147483647 h 351"/>
              <a:gd name="T32" fmla="*/ 2147483647 w 787"/>
              <a:gd name="T33" fmla="*/ 2147483647 h 351"/>
              <a:gd name="T34" fmla="*/ 2147483647 w 787"/>
              <a:gd name="T35" fmla="*/ 2147483647 h 351"/>
              <a:gd name="T36" fmla="*/ 2147483647 w 787"/>
              <a:gd name="T37" fmla="*/ 2147483647 h 351"/>
              <a:gd name="T38" fmla="*/ 2147483647 w 787"/>
              <a:gd name="T39" fmla="*/ 2147483647 h 351"/>
              <a:gd name="T40" fmla="*/ 2147483647 w 787"/>
              <a:gd name="T41" fmla="*/ 2147483647 h 351"/>
              <a:gd name="T42" fmla="*/ 2147483647 w 787"/>
              <a:gd name="T43" fmla="*/ 2147483647 h 351"/>
              <a:gd name="T44" fmla="*/ 2147483647 w 787"/>
              <a:gd name="T45" fmla="*/ 2147483647 h 351"/>
              <a:gd name="T46" fmla="*/ 2147483647 w 787"/>
              <a:gd name="T47" fmla="*/ 2147483647 h 351"/>
              <a:gd name="T48" fmla="*/ 2147483647 w 787"/>
              <a:gd name="T49" fmla="*/ 2147483647 h 351"/>
              <a:gd name="T50" fmla="*/ 2147483647 w 787"/>
              <a:gd name="T51" fmla="*/ 2147483647 h 351"/>
              <a:gd name="T52" fmla="*/ 2147483647 w 787"/>
              <a:gd name="T53" fmla="*/ 2147483647 h 351"/>
              <a:gd name="T54" fmla="*/ 2147483647 w 787"/>
              <a:gd name="T55" fmla="*/ 2147483647 h 351"/>
              <a:gd name="T56" fmla="*/ 2147483647 w 787"/>
              <a:gd name="T57" fmla="*/ 2147483647 h 351"/>
              <a:gd name="T58" fmla="*/ 2147483647 w 787"/>
              <a:gd name="T59" fmla="*/ 2147483647 h 351"/>
              <a:gd name="T60" fmla="*/ 2147483647 w 787"/>
              <a:gd name="T61" fmla="*/ 2147483647 h 351"/>
              <a:gd name="T62" fmla="*/ 2147483647 w 787"/>
              <a:gd name="T63" fmla="*/ 2147483647 h 351"/>
              <a:gd name="T64" fmla="*/ 2147483647 w 787"/>
              <a:gd name="T65" fmla="*/ 2147483647 h 351"/>
              <a:gd name="T66" fmla="*/ 2147483647 w 787"/>
              <a:gd name="T67" fmla="*/ 2147483647 h 351"/>
              <a:gd name="T68" fmla="*/ 2147483647 w 787"/>
              <a:gd name="T69" fmla="*/ 2147483647 h 351"/>
              <a:gd name="T70" fmla="*/ 2147483647 w 787"/>
              <a:gd name="T71" fmla="*/ 2147483647 h 351"/>
              <a:gd name="T72" fmla="*/ 2147483647 w 787"/>
              <a:gd name="T73" fmla="*/ 2147483647 h 351"/>
              <a:gd name="T74" fmla="*/ 2147483647 w 787"/>
              <a:gd name="T75" fmla="*/ 2147483647 h 351"/>
              <a:gd name="T76" fmla="*/ 2147483647 w 787"/>
              <a:gd name="T77" fmla="*/ 2147483647 h 351"/>
              <a:gd name="T78" fmla="*/ 0 w 787"/>
              <a:gd name="T79" fmla="*/ 2147483647 h 3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7"/>
              <a:gd name="T121" fmla="*/ 0 h 351"/>
              <a:gd name="T122" fmla="*/ 787 w 787"/>
              <a:gd name="T123" fmla="*/ 351 h 3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7" h="351">
                <a:moveTo>
                  <a:pt x="0" y="350"/>
                </a:moveTo>
                <a:lnTo>
                  <a:pt x="75" y="313"/>
                </a:lnTo>
                <a:lnTo>
                  <a:pt x="77" y="303"/>
                </a:lnTo>
                <a:lnTo>
                  <a:pt x="100" y="278"/>
                </a:lnTo>
                <a:lnTo>
                  <a:pt x="126" y="264"/>
                </a:lnTo>
                <a:lnTo>
                  <a:pt x="151" y="238"/>
                </a:lnTo>
                <a:lnTo>
                  <a:pt x="180" y="264"/>
                </a:lnTo>
                <a:lnTo>
                  <a:pt x="217" y="249"/>
                </a:lnTo>
                <a:lnTo>
                  <a:pt x="233" y="257"/>
                </a:lnTo>
                <a:lnTo>
                  <a:pt x="255" y="249"/>
                </a:lnTo>
                <a:lnTo>
                  <a:pt x="268" y="236"/>
                </a:lnTo>
                <a:lnTo>
                  <a:pt x="306" y="229"/>
                </a:lnTo>
                <a:lnTo>
                  <a:pt x="329" y="208"/>
                </a:lnTo>
                <a:lnTo>
                  <a:pt x="317" y="203"/>
                </a:lnTo>
                <a:lnTo>
                  <a:pt x="354" y="136"/>
                </a:lnTo>
                <a:lnTo>
                  <a:pt x="363" y="102"/>
                </a:lnTo>
                <a:lnTo>
                  <a:pt x="398" y="115"/>
                </a:lnTo>
                <a:lnTo>
                  <a:pt x="415" y="77"/>
                </a:lnTo>
                <a:lnTo>
                  <a:pt x="434" y="74"/>
                </a:lnTo>
                <a:lnTo>
                  <a:pt x="460" y="39"/>
                </a:lnTo>
                <a:lnTo>
                  <a:pt x="469" y="0"/>
                </a:lnTo>
                <a:lnTo>
                  <a:pt x="522" y="23"/>
                </a:lnTo>
                <a:lnTo>
                  <a:pt x="534" y="2"/>
                </a:lnTo>
                <a:lnTo>
                  <a:pt x="561" y="7"/>
                </a:lnTo>
                <a:lnTo>
                  <a:pt x="575" y="25"/>
                </a:lnTo>
                <a:lnTo>
                  <a:pt x="600" y="33"/>
                </a:lnTo>
                <a:lnTo>
                  <a:pt x="610" y="45"/>
                </a:lnTo>
                <a:lnTo>
                  <a:pt x="608" y="55"/>
                </a:lnTo>
                <a:lnTo>
                  <a:pt x="590" y="79"/>
                </a:lnTo>
                <a:lnTo>
                  <a:pt x="600" y="94"/>
                </a:lnTo>
                <a:lnTo>
                  <a:pt x="616" y="89"/>
                </a:lnTo>
                <a:lnTo>
                  <a:pt x="627" y="97"/>
                </a:lnTo>
                <a:lnTo>
                  <a:pt x="633" y="104"/>
                </a:lnTo>
                <a:lnTo>
                  <a:pt x="668" y="106"/>
                </a:lnTo>
                <a:lnTo>
                  <a:pt x="679" y="115"/>
                </a:lnTo>
                <a:lnTo>
                  <a:pt x="713" y="121"/>
                </a:lnTo>
                <a:lnTo>
                  <a:pt x="703" y="130"/>
                </a:lnTo>
                <a:lnTo>
                  <a:pt x="707" y="145"/>
                </a:lnTo>
                <a:lnTo>
                  <a:pt x="708" y="151"/>
                </a:lnTo>
                <a:lnTo>
                  <a:pt x="697" y="148"/>
                </a:lnTo>
                <a:lnTo>
                  <a:pt x="675" y="139"/>
                </a:lnTo>
                <a:lnTo>
                  <a:pt x="640" y="121"/>
                </a:lnTo>
                <a:lnTo>
                  <a:pt x="690" y="158"/>
                </a:lnTo>
                <a:lnTo>
                  <a:pt x="714" y="158"/>
                </a:lnTo>
                <a:lnTo>
                  <a:pt x="700" y="163"/>
                </a:lnTo>
                <a:lnTo>
                  <a:pt x="724" y="173"/>
                </a:lnTo>
                <a:lnTo>
                  <a:pt x="724" y="182"/>
                </a:lnTo>
                <a:lnTo>
                  <a:pt x="717" y="174"/>
                </a:lnTo>
                <a:lnTo>
                  <a:pt x="705" y="175"/>
                </a:lnTo>
                <a:lnTo>
                  <a:pt x="708" y="184"/>
                </a:lnTo>
                <a:lnTo>
                  <a:pt x="717" y="188"/>
                </a:lnTo>
                <a:lnTo>
                  <a:pt x="705" y="191"/>
                </a:lnTo>
                <a:lnTo>
                  <a:pt x="677" y="176"/>
                </a:lnTo>
                <a:lnTo>
                  <a:pt x="667" y="169"/>
                </a:lnTo>
                <a:lnTo>
                  <a:pt x="674" y="179"/>
                </a:lnTo>
                <a:lnTo>
                  <a:pt x="700" y="195"/>
                </a:lnTo>
                <a:lnTo>
                  <a:pt x="713" y="195"/>
                </a:lnTo>
                <a:lnTo>
                  <a:pt x="724" y="199"/>
                </a:lnTo>
                <a:lnTo>
                  <a:pt x="724" y="205"/>
                </a:lnTo>
                <a:lnTo>
                  <a:pt x="730" y="205"/>
                </a:lnTo>
                <a:lnTo>
                  <a:pt x="731" y="209"/>
                </a:lnTo>
                <a:lnTo>
                  <a:pt x="722" y="215"/>
                </a:lnTo>
                <a:lnTo>
                  <a:pt x="700" y="209"/>
                </a:lnTo>
                <a:lnTo>
                  <a:pt x="693" y="201"/>
                </a:lnTo>
                <a:lnTo>
                  <a:pt x="668" y="199"/>
                </a:lnTo>
                <a:lnTo>
                  <a:pt x="662" y="193"/>
                </a:lnTo>
                <a:lnTo>
                  <a:pt x="653" y="201"/>
                </a:lnTo>
                <a:lnTo>
                  <a:pt x="690" y="208"/>
                </a:lnTo>
                <a:lnTo>
                  <a:pt x="693" y="215"/>
                </a:lnTo>
                <a:lnTo>
                  <a:pt x="722" y="227"/>
                </a:lnTo>
                <a:lnTo>
                  <a:pt x="730" y="227"/>
                </a:lnTo>
                <a:lnTo>
                  <a:pt x="733" y="217"/>
                </a:lnTo>
                <a:lnTo>
                  <a:pt x="745" y="221"/>
                </a:lnTo>
                <a:lnTo>
                  <a:pt x="763" y="220"/>
                </a:lnTo>
                <a:lnTo>
                  <a:pt x="786" y="249"/>
                </a:lnTo>
                <a:lnTo>
                  <a:pt x="770" y="244"/>
                </a:lnTo>
                <a:lnTo>
                  <a:pt x="768" y="255"/>
                </a:lnTo>
                <a:lnTo>
                  <a:pt x="457" y="301"/>
                </a:lnTo>
                <a:lnTo>
                  <a:pt x="203" y="328"/>
                </a:lnTo>
                <a:lnTo>
                  <a:pt x="0" y="35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" name="Freeform 155"/>
          <p:cNvSpPr>
            <a:spLocks noChangeAspect="1"/>
          </p:cNvSpPr>
          <p:nvPr/>
        </p:nvSpPr>
        <p:spPr bwMode="auto">
          <a:xfrm>
            <a:off x="6621464" y="2697163"/>
            <a:ext cx="723900" cy="569912"/>
          </a:xfrm>
          <a:custGeom>
            <a:avLst/>
            <a:gdLst>
              <a:gd name="T0" fmla="*/ 0 w 456"/>
              <a:gd name="T1" fmla="*/ 2147483647 h 359"/>
              <a:gd name="T2" fmla="*/ 2147483647 w 456"/>
              <a:gd name="T3" fmla="*/ 2147483647 h 359"/>
              <a:gd name="T4" fmla="*/ 2147483647 w 456"/>
              <a:gd name="T5" fmla="*/ 2147483647 h 359"/>
              <a:gd name="T6" fmla="*/ 2147483647 w 456"/>
              <a:gd name="T7" fmla="*/ 2147483647 h 359"/>
              <a:gd name="T8" fmla="*/ 2147483647 w 456"/>
              <a:gd name="T9" fmla="*/ 2147483647 h 359"/>
              <a:gd name="T10" fmla="*/ 2147483647 w 456"/>
              <a:gd name="T11" fmla="*/ 2147483647 h 359"/>
              <a:gd name="T12" fmla="*/ 2147483647 w 456"/>
              <a:gd name="T13" fmla="*/ 2147483647 h 359"/>
              <a:gd name="T14" fmla="*/ 2147483647 w 456"/>
              <a:gd name="T15" fmla="*/ 2147483647 h 359"/>
              <a:gd name="T16" fmla="*/ 2147483647 w 456"/>
              <a:gd name="T17" fmla="*/ 2147483647 h 359"/>
              <a:gd name="T18" fmla="*/ 2147483647 w 456"/>
              <a:gd name="T19" fmla="*/ 2147483647 h 359"/>
              <a:gd name="T20" fmla="*/ 2147483647 w 456"/>
              <a:gd name="T21" fmla="*/ 2147483647 h 359"/>
              <a:gd name="T22" fmla="*/ 2147483647 w 456"/>
              <a:gd name="T23" fmla="*/ 2147483647 h 359"/>
              <a:gd name="T24" fmla="*/ 2147483647 w 456"/>
              <a:gd name="T25" fmla="*/ 2147483647 h 359"/>
              <a:gd name="T26" fmla="*/ 2147483647 w 456"/>
              <a:gd name="T27" fmla="*/ 2147483647 h 359"/>
              <a:gd name="T28" fmla="*/ 2147483647 w 456"/>
              <a:gd name="T29" fmla="*/ 2147483647 h 359"/>
              <a:gd name="T30" fmla="*/ 2147483647 w 456"/>
              <a:gd name="T31" fmla="*/ 2147483647 h 359"/>
              <a:gd name="T32" fmla="*/ 2147483647 w 456"/>
              <a:gd name="T33" fmla="*/ 2147483647 h 359"/>
              <a:gd name="T34" fmla="*/ 2147483647 w 456"/>
              <a:gd name="T35" fmla="*/ 2147483647 h 359"/>
              <a:gd name="T36" fmla="*/ 2147483647 w 456"/>
              <a:gd name="T37" fmla="*/ 2147483647 h 359"/>
              <a:gd name="T38" fmla="*/ 2147483647 w 456"/>
              <a:gd name="T39" fmla="*/ 2147483647 h 359"/>
              <a:gd name="T40" fmla="*/ 2147483647 w 456"/>
              <a:gd name="T41" fmla="*/ 2147483647 h 359"/>
              <a:gd name="T42" fmla="*/ 2147483647 w 456"/>
              <a:gd name="T43" fmla="*/ 2147483647 h 359"/>
              <a:gd name="T44" fmla="*/ 2147483647 w 456"/>
              <a:gd name="T45" fmla="*/ 2147483647 h 359"/>
              <a:gd name="T46" fmla="*/ 2147483647 w 456"/>
              <a:gd name="T47" fmla="*/ 2147483647 h 359"/>
              <a:gd name="T48" fmla="*/ 2147483647 w 456"/>
              <a:gd name="T49" fmla="*/ 2147483647 h 359"/>
              <a:gd name="T50" fmla="*/ 2147483647 w 456"/>
              <a:gd name="T51" fmla="*/ 2147483647 h 359"/>
              <a:gd name="T52" fmla="*/ 2147483647 w 456"/>
              <a:gd name="T53" fmla="*/ 2147483647 h 359"/>
              <a:gd name="T54" fmla="*/ 2147483647 w 456"/>
              <a:gd name="T55" fmla="*/ 2147483647 h 359"/>
              <a:gd name="T56" fmla="*/ 2147483647 w 456"/>
              <a:gd name="T57" fmla="*/ 2147483647 h 359"/>
              <a:gd name="T58" fmla="*/ 2147483647 w 456"/>
              <a:gd name="T59" fmla="*/ 0 h 359"/>
              <a:gd name="T60" fmla="*/ 2147483647 w 456"/>
              <a:gd name="T61" fmla="*/ 2147483647 h 359"/>
              <a:gd name="T62" fmla="*/ 2147483647 w 456"/>
              <a:gd name="T63" fmla="*/ 2147483647 h 359"/>
              <a:gd name="T64" fmla="*/ 2147483647 w 456"/>
              <a:gd name="T65" fmla="*/ 2147483647 h 359"/>
              <a:gd name="T66" fmla="*/ 2147483647 w 456"/>
              <a:gd name="T67" fmla="*/ 2147483647 h 359"/>
              <a:gd name="T68" fmla="*/ 2147483647 w 456"/>
              <a:gd name="T69" fmla="*/ 2147483647 h 359"/>
              <a:gd name="T70" fmla="*/ 2147483647 w 456"/>
              <a:gd name="T71" fmla="*/ 2147483647 h 359"/>
              <a:gd name="T72" fmla="*/ 2147483647 w 456"/>
              <a:gd name="T73" fmla="*/ 2147483647 h 359"/>
              <a:gd name="T74" fmla="*/ 2147483647 w 456"/>
              <a:gd name="T75" fmla="*/ 2147483647 h 359"/>
              <a:gd name="T76" fmla="*/ 0 w 456"/>
              <a:gd name="T77" fmla="*/ 2147483647 h 3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6"/>
              <a:gd name="T118" fmla="*/ 0 h 359"/>
              <a:gd name="T119" fmla="*/ 456 w 456"/>
              <a:gd name="T120" fmla="*/ 359 h 35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6" h="359">
                <a:moveTo>
                  <a:pt x="0" y="247"/>
                </a:moveTo>
                <a:lnTo>
                  <a:pt x="17" y="297"/>
                </a:lnTo>
                <a:lnTo>
                  <a:pt x="36" y="316"/>
                </a:lnTo>
                <a:lnTo>
                  <a:pt x="72" y="331"/>
                </a:lnTo>
                <a:lnTo>
                  <a:pt x="101" y="358"/>
                </a:lnTo>
                <a:lnTo>
                  <a:pt x="138" y="342"/>
                </a:lnTo>
                <a:lnTo>
                  <a:pt x="154" y="351"/>
                </a:lnTo>
                <a:lnTo>
                  <a:pt x="175" y="342"/>
                </a:lnTo>
                <a:lnTo>
                  <a:pt x="188" y="330"/>
                </a:lnTo>
                <a:lnTo>
                  <a:pt x="226" y="323"/>
                </a:lnTo>
                <a:lnTo>
                  <a:pt x="249" y="302"/>
                </a:lnTo>
                <a:lnTo>
                  <a:pt x="237" y="297"/>
                </a:lnTo>
                <a:lnTo>
                  <a:pt x="275" y="229"/>
                </a:lnTo>
                <a:lnTo>
                  <a:pt x="283" y="195"/>
                </a:lnTo>
                <a:lnTo>
                  <a:pt x="318" y="209"/>
                </a:lnTo>
                <a:lnTo>
                  <a:pt x="336" y="170"/>
                </a:lnTo>
                <a:lnTo>
                  <a:pt x="354" y="168"/>
                </a:lnTo>
                <a:lnTo>
                  <a:pt x="380" y="132"/>
                </a:lnTo>
                <a:lnTo>
                  <a:pt x="390" y="93"/>
                </a:lnTo>
                <a:lnTo>
                  <a:pt x="442" y="116"/>
                </a:lnTo>
                <a:lnTo>
                  <a:pt x="455" y="95"/>
                </a:lnTo>
                <a:lnTo>
                  <a:pt x="439" y="80"/>
                </a:lnTo>
                <a:lnTo>
                  <a:pt x="413" y="72"/>
                </a:lnTo>
                <a:lnTo>
                  <a:pt x="382" y="74"/>
                </a:lnTo>
                <a:lnTo>
                  <a:pt x="372" y="88"/>
                </a:lnTo>
                <a:lnTo>
                  <a:pt x="318" y="100"/>
                </a:lnTo>
                <a:lnTo>
                  <a:pt x="283" y="132"/>
                </a:lnTo>
                <a:lnTo>
                  <a:pt x="274" y="80"/>
                </a:lnTo>
                <a:lnTo>
                  <a:pt x="175" y="94"/>
                </a:lnTo>
                <a:lnTo>
                  <a:pt x="155" y="0"/>
                </a:lnTo>
                <a:lnTo>
                  <a:pt x="140" y="6"/>
                </a:lnTo>
                <a:lnTo>
                  <a:pt x="151" y="27"/>
                </a:lnTo>
                <a:lnTo>
                  <a:pt x="136" y="108"/>
                </a:lnTo>
                <a:lnTo>
                  <a:pt x="119" y="126"/>
                </a:lnTo>
                <a:lnTo>
                  <a:pt x="66" y="157"/>
                </a:lnTo>
                <a:lnTo>
                  <a:pt x="56" y="191"/>
                </a:lnTo>
                <a:lnTo>
                  <a:pt x="36" y="183"/>
                </a:lnTo>
                <a:lnTo>
                  <a:pt x="29" y="226"/>
                </a:lnTo>
                <a:lnTo>
                  <a:pt x="0" y="24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6" name="Freeform 156"/>
          <p:cNvSpPr>
            <a:spLocks noChangeAspect="1"/>
          </p:cNvSpPr>
          <p:nvPr/>
        </p:nvSpPr>
        <p:spPr bwMode="auto">
          <a:xfrm>
            <a:off x="5951538" y="4267200"/>
            <a:ext cx="1466850" cy="874712"/>
          </a:xfrm>
          <a:custGeom>
            <a:avLst/>
            <a:gdLst>
              <a:gd name="T0" fmla="*/ 0 w 924"/>
              <a:gd name="T1" fmla="*/ 2147483647 h 551"/>
              <a:gd name="T2" fmla="*/ 2147483647 w 924"/>
              <a:gd name="T3" fmla="*/ 2147483647 h 551"/>
              <a:gd name="T4" fmla="*/ 2147483647 w 924"/>
              <a:gd name="T5" fmla="*/ 2147483647 h 551"/>
              <a:gd name="T6" fmla="*/ 2147483647 w 924"/>
              <a:gd name="T7" fmla="*/ 2147483647 h 551"/>
              <a:gd name="T8" fmla="*/ 2147483647 w 924"/>
              <a:gd name="T9" fmla="*/ 2147483647 h 551"/>
              <a:gd name="T10" fmla="*/ 2147483647 w 924"/>
              <a:gd name="T11" fmla="*/ 2147483647 h 551"/>
              <a:gd name="T12" fmla="*/ 2147483647 w 924"/>
              <a:gd name="T13" fmla="*/ 2147483647 h 551"/>
              <a:gd name="T14" fmla="*/ 2147483647 w 924"/>
              <a:gd name="T15" fmla="*/ 2147483647 h 551"/>
              <a:gd name="T16" fmla="*/ 2147483647 w 924"/>
              <a:gd name="T17" fmla="*/ 2147483647 h 551"/>
              <a:gd name="T18" fmla="*/ 2147483647 w 924"/>
              <a:gd name="T19" fmla="*/ 2147483647 h 551"/>
              <a:gd name="T20" fmla="*/ 2147483647 w 924"/>
              <a:gd name="T21" fmla="*/ 2147483647 h 551"/>
              <a:gd name="T22" fmla="*/ 2147483647 w 924"/>
              <a:gd name="T23" fmla="*/ 2147483647 h 551"/>
              <a:gd name="T24" fmla="*/ 2147483647 w 924"/>
              <a:gd name="T25" fmla="*/ 2147483647 h 551"/>
              <a:gd name="T26" fmla="*/ 2147483647 w 924"/>
              <a:gd name="T27" fmla="*/ 2147483647 h 551"/>
              <a:gd name="T28" fmla="*/ 2147483647 w 924"/>
              <a:gd name="T29" fmla="*/ 2147483647 h 551"/>
              <a:gd name="T30" fmla="*/ 2147483647 w 924"/>
              <a:gd name="T31" fmla="*/ 2147483647 h 551"/>
              <a:gd name="T32" fmla="*/ 2147483647 w 924"/>
              <a:gd name="T33" fmla="*/ 2147483647 h 551"/>
              <a:gd name="T34" fmla="*/ 2147483647 w 924"/>
              <a:gd name="T35" fmla="*/ 2147483647 h 551"/>
              <a:gd name="T36" fmla="*/ 2147483647 w 924"/>
              <a:gd name="T37" fmla="*/ 2147483647 h 551"/>
              <a:gd name="T38" fmla="*/ 2147483647 w 924"/>
              <a:gd name="T39" fmla="*/ 2147483647 h 551"/>
              <a:gd name="T40" fmla="*/ 2147483647 w 924"/>
              <a:gd name="T41" fmla="*/ 2147483647 h 551"/>
              <a:gd name="T42" fmla="*/ 2147483647 w 924"/>
              <a:gd name="T43" fmla="*/ 2147483647 h 551"/>
              <a:gd name="T44" fmla="*/ 2147483647 w 924"/>
              <a:gd name="T45" fmla="*/ 2147483647 h 551"/>
              <a:gd name="T46" fmla="*/ 2147483647 w 924"/>
              <a:gd name="T47" fmla="*/ 2147483647 h 551"/>
              <a:gd name="T48" fmla="*/ 2147483647 w 924"/>
              <a:gd name="T49" fmla="*/ 2147483647 h 551"/>
              <a:gd name="T50" fmla="*/ 2147483647 w 924"/>
              <a:gd name="T51" fmla="*/ 2147483647 h 551"/>
              <a:gd name="T52" fmla="*/ 2147483647 w 924"/>
              <a:gd name="T53" fmla="*/ 2147483647 h 551"/>
              <a:gd name="T54" fmla="*/ 2147483647 w 924"/>
              <a:gd name="T55" fmla="*/ 2147483647 h 551"/>
              <a:gd name="T56" fmla="*/ 2147483647 w 924"/>
              <a:gd name="T57" fmla="*/ 2147483647 h 551"/>
              <a:gd name="T58" fmla="*/ 2147483647 w 924"/>
              <a:gd name="T59" fmla="*/ 2147483647 h 551"/>
              <a:gd name="T60" fmla="*/ 2147483647 w 924"/>
              <a:gd name="T61" fmla="*/ 2147483647 h 551"/>
              <a:gd name="T62" fmla="*/ 2147483647 w 924"/>
              <a:gd name="T63" fmla="*/ 2147483647 h 551"/>
              <a:gd name="T64" fmla="*/ 2147483647 w 924"/>
              <a:gd name="T65" fmla="*/ 2147483647 h 551"/>
              <a:gd name="T66" fmla="*/ 2147483647 w 924"/>
              <a:gd name="T67" fmla="*/ 2147483647 h 551"/>
              <a:gd name="T68" fmla="*/ 2147483647 w 924"/>
              <a:gd name="T69" fmla="*/ 2147483647 h 551"/>
              <a:gd name="T70" fmla="*/ 2147483647 w 924"/>
              <a:gd name="T71" fmla="*/ 2147483647 h 551"/>
              <a:gd name="T72" fmla="*/ 2147483647 w 924"/>
              <a:gd name="T73" fmla="*/ 2147483647 h 551"/>
              <a:gd name="T74" fmla="*/ 2147483647 w 924"/>
              <a:gd name="T75" fmla="*/ 2147483647 h 551"/>
              <a:gd name="T76" fmla="*/ 2147483647 w 924"/>
              <a:gd name="T77" fmla="*/ 2147483647 h 551"/>
              <a:gd name="T78" fmla="*/ 2147483647 w 924"/>
              <a:gd name="T79" fmla="*/ 2147483647 h 551"/>
              <a:gd name="T80" fmla="*/ 2147483647 w 924"/>
              <a:gd name="T81" fmla="*/ 2147483647 h 551"/>
              <a:gd name="T82" fmla="*/ 2147483647 w 924"/>
              <a:gd name="T83" fmla="*/ 2147483647 h 551"/>
              <a:gd name="T84" fmla="*/ 2147483647 w 924"/>
              <a:gd name="T85" fmla="*/ 2147483647 h 551"/>
              <a:gd name="T86" fmla="*/ 2147483647 w 924"/>
              <a:gd name="T87" fmla="*/ 2147483647 h 551"/>
              <a:gd name="T88" fmla="*/ 2147483647 w 924"/>
              <a:gd name="T89" fmla="*/ 2147483647 h 551"/>
              <a:gd name="T90" fmla="*/ 2147483647 w 924"/>
              <a:gd name="T91" fmla="*/ 2147483647 h 551"/>
              <a:gd name="T92" fmla="*/ 2147483647 w 924"/>
              <a:gd name="T93" fmla="*/ 2147483647 h 551"/>
              <a:gd name="T94" fmla="*/ 2147483647 w 924"/>
              <a:gd name="T95" fmla="*/ 2147483647 h 551"/>
              <a:gd name="T96" fmla="*/ 2147483647 w 924"/>
              <a:gd name="T97" fmla="*/ 2147483647 h 551"/>
              <a:gd name="T98" fmla="*/ 2147483647 w 924"/>
              <a:gd name="T99" fmla="*/ 2147483647 h 551"/>
              <a:gd name="T100" fmla="*/ 2147483647 w 924"/>
              <a:gd name="T101" fmla="*/ 2147483647 h 551"/>
              <a:gd name="T102" fmla="*/ 2147483647 w 924"/>
              <a:gd name="T103" fmla="*/ 2147483647 h 551"/>
              <a:gd name="T104" fmla="*/ 2147483647 w 924"/>
              <a:gd name="T105" fmla="*/ 2147483647 h 551"/>
              <a:gd name="T106" fmla="*/ 2147483647 w 924"/>
              <a:gd name="T107" fmla="*/ 2147483647 h 551"/>
              <a:gd name="T108" fmla="*/ 2147483647 w 924"/>
              <a:gd name="T109" fmla="*/ 2147483647 h 5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24"/>
              <a:gd name="T166" fmla="*/ 0 h 551"/>
              <a:gd name="T167" fmla="*/ 924 w 924"/>
              <a:gd name="T168" fmla="*/ 551 h 5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24" h="551">
                <a:moveTo>
                  <a:pt x="3" y="35"/>
                </a:moveTo>
                <a:lnTo>
                  <a:pt x="0" y="53"/>
                </a:lnTo>
                <a:lnTo>
                  <a:pt x="28" y="71"/>
                </a:lnTo>
                <a:lnTo>
                  <a:pt x="23" y="82"/>
                </a:lnTo>
                <a:lnTo>
                  <a:pt x="29" y="91"/>
                </a:lnTo>
                <a:lnTo>
                  <a:pt x="20" y="105"/>
                </a:lnTo>
                <a:lnTo>
                  <a:pt x="39" y="99"/>
                </a:lnTo>
                <a:lnTo>
                  <a:pt x="52" y="88"/>
                </a:lnTo>
                <a:lnTo>
                  <a:pt x="51" y="78"/>
                </a:lnTo>
                <a:lnTo>
                  <a:pt x="59" y="84"/>
                </a:lnTo>
                <a:lnTo>
                  <a:pt x="69" y="75"/>
                </a:lnTo>
                <a:lnTo>
                  <a:pt x="77" y="82"/>
                </a:lnTo>
                <a:lnTo>
                  <a:pt x="56" y="96"/>
                </a:lnTo>
                <a:lnTo>
                  <a:pt x="115" y="85"/>
                </a:lnTo>
                <a:lnTo>
                  <a:pt x="126" y="76"/>
                </a:lnTo>
                <a:lnTo>
                  <a:pt x="136" y="79"/>
                </a:lnTo>
                <a:lnTo>
                  <a:pt x="157" y="75"/>
                </a:lnTo>
                <a:lnTo>
                  <a:pt x="169" y="81"/>
                </a:lnTo>
                <a:lnTo>
                  <a:pt x="128" y="84"/>
                </a:lnTo>
                <a:lnTo>
                  <a:pt x="140" y="88"/>
                </a:lnTo>
                <a:lnTo>
                  <a:pt x="188" y="95"/>
                </a:lnTo>
                <a:lnTo>
                  <a:pt x="212" y="110"/>
                </a:lnTo>
                <a:lnTo>
                  <a:pt x="206" y="90"/>
                </a:lnTo>
                <a:lnTo>
                  <a:pt x="220" y="104"/>
                </a:lnTo>
                <a:lnTo>
                  <a:pt x="240" y="106"/>
                </a:lnTo>
                <a:lnTo>
                  <a:pt x="221" y="110"/>
                </a:lnTo>
                <a:lnTo>
                  <a:pt x="255" y="125"/>
                </a:lnTo>
                <a:lnTo>
                  <a:pt x="266" y="134"/>
                </a:lnTo>
                <a:lnTo>
                  <a:pt x="266" y="146"/>
                </a:lnTo>
                <a:lnTo>
                  <a:pt x="252" y="132"/>
                </a:lnTo>
                <a:lnTo>
                  <a:pt x="261" y="151"/>
                </a:lnTo>
                <a:lnTo>
                  <a:pt x="286" y="145"/>
                </a:lnTo>
                <a:lnTo>
                  <a:pt x="301" y="142"/>
                </a:lnTo>
                <a:lnTo>
                  <a:pt x="311" y="133"/>
                </a:lnTo>
                <a:lnTo>
                  <a:pt x="317" y="140"/>
                </a:lnTo>
                <a:lnTo>
                  <a:pt x="348" y="120"/>
                </a:lnTo>
                <a:lnTo>
                  <a:pt x="371" y="120"/>
                </a:lnTo>
                <a:lnTo>
                  <a:pt x="362" y="112"/>
                </a:lnTo>
                <a:lnTo>
                  <a:pt x="379" y="96"/>
                </a:lnTo>
                <a:lnTo>
                  <a:pt x="410" y="95"/>
                </a:lnTo>
                <a:lnTo>
                  <a:pt x="444" y="110"/>
                </a:lnTo>
                <a:lnTo>
                  <a:pt x="463" y="128"/>
                </a:lnTo>
                <a:lnTo>
                  <a:pt x="479" y="132"/>
                </a:lnTo>
                <a:lnTo>
                  <a:pt x="484" y="146"/>
                </a:lnTo>
                <a:lnTo>
                  <a:pt x="506" y="154"/>
                </a:lnTo>
                <a:lnTo>
                  <a:pt x="515" y="166"/>
                </a:lnTo>
                <a:lnTo>
                  <a:pt x="526" y="173"/>
                </a:lnTo>
                <a:lnTo>
                  <a:pt x="556" y="175"/>
                </a:lnTo>
                <a:lnTo>
                  <a:pt x="567" y="190"/>
                </a:lnTo>
                <a:lnTo>
                  <a:pt x="582" y="220"/>
                </a:lnTo>
                <a:lnTo>
                  <a:pt x="573" y="275"/>
                </a:lnTo>
                <a:lnTo>
                  <a:pt x="577" y="308"/>
                </a:lnTo>
                <a:lnTo>
                  <a:pt x="596" y="317"/>
                </a:lnTo>
                <a:lnTo>
                  <a:pt x="597" y="302"/>
                </a:lnTo>
                <a:lnTo>
                  <a:pt x="585" y="296"/>
                </a:lnTo>
                <a:lnTo>
                  <a:pt x="587" y="286"/>
                </a:lnTo>
                <a:lnTo>
                  <a:pt x="593" y="290"/>
                </a:lnTo>
                <a:lnTo>
                  <a:pt x="605" y="293"/>
                </a:lnTo>
                <a:lnTo>
                  <a:pt x="608" y="303"/>
                </a:lnTo>
                <a:lnTo>
                  <a:pt x="617" y="291"/>
                </a:lnTo>
                <a:lnTo>
                  <a:pt x="625" y="302"/>
                </a:lnTo>
                <a:lnTo>
                  <a:pt x="601" y="337"/>
                </a:lnTo>
                <a:lnTo>
                  <a:pt x="597" y="342"/>
                </a:lnTo>
                <a:lnTo>
                  <a:pt x="613" y="349"/>
                </a:lnTo>
                <a:lnTo>
                  <a:pt x="628" y="375"/>
                </a:lnTo>
                <a:lnTo>
                  <a:pt x="644" y="390"/>
                </a:lnTo>
                <a:lnTo>
                  <a:pt x="654" y="401"/>
                </a:lnTo>
                <a:lnTo>
                  <a:pt x="669" y="401"/>
                </a:lnTo>
                <a:lnTo>
                  <a:pt x="654" y="385"/>
                </a:lnTo>
                <a:lnTo>
                  <a:pt x="664" y="387"/>
                </a:lnTo>
                <a:lnTo>
                  <a:pt x="679" y="384"/>
                </a:lnTo>
                <a:lnTo>
                  <a:pt x="674" y="390"/>
                </a:lnTo>
                <a:lnTo>
                  <a:pt x="678" y="405"/>
                </a:lnTo>
                <a:lnTo>
                  <a:pt x="686" y="423"/>
                </a:lnTo>
                <a:lnTo>
                  <a:pt x="705" y="434"/>
                </a:lnTo>
                <a:lnTo>
                  <a:pt x="710" y="445"/>
                </a:lnTo>
                <a:lnTo>
                  <a:pt x="732" y="482"/>
                </a:lnTo>
                <a:lnTo>
                  <a:pt x="756" y="482"/>
                </a:lnTo>
                <a:lnTo>
                  <a:pt x="776" y="492"/>
                </a:lnTo>
                <a:lnTo>
                  <a:pt x="812" y="527"/>
                </a:lnTo>
                <a:lnTo>
                  <a:pt x="838" y="530"/>
                </a:lnTo>
                <a:lnTo>
                  <a:pt x="839" y="537"/>
                </a:lnTo>
                <a:lnTo>
                  <a:pt x="833" y="543"/>
                </a:lnTo>
                <a:lnTo>
                  <a:pt x="812" y="535"/>
                </a:lnTo>
                <a:lnTo>
                  <a:pt x="818" y="550"/>
                </a:lnTo>
                <a:lnTo>
                  <a:pt x="845" y="545"/>
                </a:lnTo>
                <a:lnTo>
                  <a:pt x="865" y="545"/>
                </a:lnTo>
                <a:lnTo>
                  <a:pt x="879" y="535"/>
                </a:lnTo>
                <a:lnTo>
                  <a:pt x="896" y="533"/>
                </a:lnTo>
                <a:lnTo>
                  <a:pt x="907" y="519"/>
                </a:lnTo>
                <a:lnTo>
                  <a:pt x="903" y="496"/>
                </a:lnTo>
                <a:lnTo>
                  <a:pt x="913" y="470"/>
                </a:lnTo>
                <a:lnTo>
                  <a:pt x="923" y="474"/>
                </a:lnTo>
                <a:lnTo>
                  <a:pt x="913" y="385"/>
                </a:lnTo>
                <a:lnTo>
                  <a:pt x="903" y="357"/>
                </a:lnTo>
                <a:lnTo>
                  <a:pt x="803" y="229"/>
                </a:lnTo>
                <a:lnTo>
                  <a:pt x="779" y="189"/>
                </a:lnTo>
                <a:lnTo>
                  <a:pt x="789" y="189"/>
                </a:lnTo>
                <a:lnTo>
                  <a:pt x="722" y="110"/>
                </a:lnTo>
                <a:lnTo>
                  <a:pt x="679" y="21"/>
                </a:lnTo>
                <a:lnTo>
                  <a:pt x="678" y="7"/>
                </a:lnTo>
                <a:lnTo>
                  <a:pt x="664" y="5"/>
                </a:lnTo>
                <a:lnTo>
                  <a:pt x="623" y="0"/>
                </a:lnTo>
                <a:lnTo>
                  <a:pt x="610" y="10"/>
                </a:lnTo>
                <a:lnTo>
                  <a:pt x="618" y="47"/>
                </a:lnTo>
                <a:lnTo>
                  <a:pt x="601" y="45"/>
                </a:lnTo>
                <a:lnTo>
                  <a:pt x="597" y="28"/>
                </a:lnTo>
                <a:lnTo>
                  <a:pt x="304" y="43"/>
                </a:lnTo>
                <a:lnTo>
                  <a:pt x="286" y="15"/>
                </a:lnTo>
                <a:lnTo>
                  <a:pt x="3" y="3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9" name="Line 159"/>
          <p:cNvSpPr>
            <a:spLocks noChangeAspect="1" noChangeShapeType="1"/>
          </p:cNvSpPr>
          <p:nvPr/>
        </p:nvSpPr>
        <p:spPr bwMode="auto">
          <a:xfrm>
            <a:off x="6770689" y="2254252"/>
            <a:ext cx="111125" cy="785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25"/>
          <p:cNvSpPr txBox="1">
            <a:spLocks noChangeArrowheads="1"/>
          </p:cNvSpPr>
          <p:nvPr/>
        </p:nvSpPr>
        <p:spPr>
          <a:xfrm>
            <a:off x="140678" y="838200"/>
            <a:ext cx="8859715" cy="34290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STKaiti" pitchFamily="2" charset="-122"/>
                <a:cs typeface="Genev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r>
              <a:rPr lang="en-US" dirty="0" smtClean="0"/>
              <a:t>State General Obligation Ratings – July 2014 (from Citi)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464425" y="3140011"/>
            <a:ext cx="659546" cy="236733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/>
          <p:nvPr/>
        </p:nvCxnSpPr>
        <p:spPr bwMode="auto">
          <a:xfrm>
            <a:off x="7540363" y="1689894"/>
            <a:ext cx="294032" cy="223044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7910340" y="1527177"/>
            <a:ext cx="147017" cy="386953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>
            <a:off x="8166893" y="2336800"/>
            <a:ext cx="223481" cy="65800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969251" y="2376489"/>
            <a:ext cx="239712" cy="141287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7834395" y="2624139"/>
            <a:ext cx="203118" cy="57151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/>
          <p:cNvCxnSpPr/>
          <p:nvPr/>
        </p:nvCxnSpPr>
        <p:spPr bwMode="auto">
          <a:xfrm flipV="1">
            <a:off x="7723188" y="2844801"/>
            <a:ext cx="355600" cy="6286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/>
          <p:cNvCxnSpPr/>
          <p:nvPr/>
        </p:nvCxnSpPr>
        <p:spPr bwMode="auto">
          <a:xfrm>
            <a:off x="7464425" y="2904864"/>
            <a:ext cx="636589" cy="235146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Rectangle 131"/>
          <p:cNvSpPr>
            <a:spLocks noChangeAspect="1" noChangeArrowheads="1"/>
          </p:cNvSpPr>
          <p:nvPr/>
        </p:nvSpPr>
        <p:spPr bwMode="auto">
          <a:xfrm>
            <a:off x="1403050" y="5448606"/>
            <a:ext cx="657524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Guam</a:t>
            </a:r>
            <a:br>
              <a:rPr lang="en-US" sz="800" b="1" dirty="0" smtClean="0">
                <a:solidFill>
                  <a:srgbClr val="000000"/>
                </a:solidFill>
              </a:rPr>
            </a:br>
            <a:r>
              <a:rPr lang="en-US" sz="800" b="1" dirty="0" smtClean="0">
                <a:solidFill>
                  <a:srgbClr val="000000"/>
                </a:solidFill>
              </a:rPr>
              <a:t>NR/BB-/NR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5121854"/>
            <a:ext cx="453232" cy="65350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648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West</a:t>
            </a:r>
          </a:p>
          <a:p>
            <a:r>
              <a:rPr lang="en-US" dirty="0" smtClean="0"/>
              <a:t>South</a:t>
            </a:r>
          </a:p>
          <a:p>
            <a:r>
              <a:rPr lang="en-US" dirty="0" smtClean="0"/>
              <a:t>Midwest</a:t>
            </a:r>
          </a:p>
          <a:p>
            <a:r>
              <a:rPr lang="en-US" dirty="0" smtClean="0"/>
              <a:t>Northeast</a:t>
            </a:r>
          </a:p>
          <a:p>
            <a:pPr lvl="1"/>
            <a:r>
              <a:rPr lang="en-US" dirty="0" smtClean="0"/>
              <a:t>Sluggish -- last </a:t>
            </a:r>
            <a:r>
              <a:rPr lang="en-US" dirty="0"/>
              <a:t>two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ld manufacturing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oreclosures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3600" b="1" dirty="0"/>
              <a:t>Energy States </a:t>
            </a:r>
          </a:p>
          <a:p>
            <a:pPr lvl="1"/>
            <a:r>
              <a:rPr lang="en-US" altLang="en-US" sz="3600" b="1" dirty="0" smtClean="0"/>
              <a:t>Taxes</a:t>
            </a:r>
            <a:endParaRPr lang="en-US" altLang="en-US" sz="3600" b="1" dirty="0"/>
          </a:p>
          <a:p>
            <a:pPr lvl="1"/>
            <a:r>
              <a:rPr lang="en-US" altLang="en-US" sz="3600" b="1" dirty="0"/>
              <a:t>Federal Cuts </a:t>
            </a:r>
          </a:p>
          <a:p>
            <a:pPr lvl="1"/>
            <a:r>
              <a:rPr lang="en-US" altLang="en-US" sz="3600" b="1" dirty="0"/>
              <a:t>Modest </a:t>
            </a:r>
            <a:r>
              <a:rPr lang="en-US" altLang="en-US" sz="3600" b="1" dirty="0" smtClean="0"/>
              <a:t>Growth</a:t>
            </a:r>
            <a:endParaRPr lang="en-US" altLang="en-US" sz="3600" b="1" dirty="0"/>
          </a:p>
          <a:p>
            <a:pPr lvl="1"/>
            <a:r>
              <a:rPr lang="en-US" altLang="en-US" sz="3600" b="1" dirty="0" smtClean="0"/>
              <a:t>Voter Initiatives</a:t>
            </a:r>
          </a:p>
          <a:p>
            <a:pPr lvl="1"/>
            <a:r>
              <a:rPr lang="en-US" altLang="en-US" sz="3600" b="1" dirty="0" smtClean="0"/>
              <a:t>Court Cases</a:t>
            </a:r>
            <a:endParaRPr lang="en-US" altLang="en-US" sz="36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smtClean="0"/>
              <a:t>Revenue Volatility</a:t>
            </a:r>
            <a:endParaRPr lang="en-US" altLang="en-US" sz="2000" b="1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" y="1718733"/>
          <a:ext cx="84582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83F11-C3F3-48D7-9E62-9A0061BE86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000" y="5867400"/>
            <a:ext cx="6400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0" i="1" dirty="0">
                <a:latin typeface="Arial Narrow" pitchFamily="34" charset="0"/>
              </a:rPr>
              <a:t>Source: Fiscal Studies Program, Rockefeller Institute of Government; U.S. Census </a:t>
            </a:r>
            <a:r>
              <a:rPr lang="en-US" altLang="en-US" sz="1200" b="0" i="1" dirty="0" smtClean="0">
                <a:latin typeface="Arial Narrow" pitchFamily="34" charset="0"/>
              </a:rPr>
              <a:t>Bureau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i="1" dirty="0" smtClean="0">
                <a:latin typeface="Arial Narrow" pitchFamily="34" charset="0"/>
              </a:rPr>
              <a:t>*3</a:t>
            </a:r>
            <a:r>
              <a:rPr lang="en-US" altLang="en-US" sz="1200" i="1" baseline="30000" dirty="0" smtClean="0">
                <a:latin typeface="Arial Narrow" pitchFamily="34" charset="0"/>
              </a:rPr>
              <a:t>rd</a:t>
            </a:r>
            <a:r>
              <a:rPr lang="en-US" altLang="en-US" sz="1200" i="1" dirty="0" smtClean="0">
                <a:latin typeface="Arial Narrow" pitchFamily="34" charset="0"/>
              </a:rPr>
              <a:t> quarter of 2014 is based on 45 early reporting states</a:t>
            </a:r>
            <a:endParaRPr lang="en-US" altLang="en-US" sz="1200" b="0" i="1" dirty="0">
              <a:latin typeface="Arial Narrow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362200"/>
            <a:ext cx="7848600" cy="0"/>
          </a:xfrm>
          <a:prstGeom prst="line">
            <a:avLst/>
          </a:prstGeom>
          <a:ln w="28575">
            <a:solidFill>
              <a:srgbClr val="005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096000" cy="4354286"/>
          </a:xfrm>
        </p:spPr>
      </p:pic>
    </p:spTree>
    <p:extLst>
      <p:ext uri="{BB962C8B-B14F-4D97-AF65-F5344CB8AC3E}">
        <p14:creationId xmlns:p14="http://schemas.microsoft.com/office/powerpoint/2010/main" val="193371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Severance Tax Revenue as a Percentage</a:t>
            </a:r>
            <a:br>
              <a:rPr lang="en-US" dirty="0" smtClean="0"/>
            </a:br>
            <a:r>
              <a:rPr lang="en-US" dirty="0" smtClean="0"/>
              <a:t>of Total State Tax Collections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34782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Census Bureau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1298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Severance tax states will continue to have some of the most volatile revenue sources</a:t>
            </a:r>
          </a:p>
          <a:p>
            <a:pPr lvl="1"/>
            <a:r>
              <a:rPr lang="en-US" dirty="0" smtClean="0"/>
              <a:t>Most have done a good job building up reserves</a:t>
            </a:r>
          </a:p>
          <a:p>
            <a:pPr lvl="1"/>
            <a:r>
              <a:rPr lang="en-US" dirty="0"/>
              <a:t>Oil prices expected to rebound rest of 2015 and into 2016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States will likely continue to examine tax structures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Income Tax Volatility and Sales Tax Weakness</a:t>
            </a:r>
          </a:p>
          <a:p>
            <a:pPr marL="109728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Impacts of: Slow economic growth, uncertainty regarding future federal funds, tough competition for general funds, infrastructure demands, </a:t>
            </a:r>
            <a:r>
              <a:rPr lang="en-US" dirty="0" err="1" smtClean="0"/>
              <a:t>ong</a:t>
            </a:r>
            <a:r>
              <a:rPr lang="en-US" dirty="0" smtClean="0"/>
              <a:t>-term liabilities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 smtClean="0"/>
              <a:t>States</a:t>
            </a:r>
          </a:p>
          <a:p>
            <a:pPr algn="ctr">
              <a:buNone/>
            </a:pPr>
            <a:r>
              <a:rPr lang="en-US" altLang="en-US" sz="3600" b="1" i="1" dirty="0" smtClean="0"/>
              <a:t>Overall</a:t>
            </a:r>
            <a:endParaRPr lang="en-US" altLang="en-US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 smtClean="0"/>
              <a:t>State Challenges</a:t>
            </a:r>
          </a:p>
          <a:p>
            <a:pPr algn="ctr">
              <a:buNone/>
            </a:pPr>
            <a:r>
              <a:rPr lang="en-US" altLang="en-US" sz="3600" b="1" i="1" dirty="0" smtClean="0"/>
              <a:t>…and the POLITICS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b="1" dirty="0" smtClean="0"/>
              <a:t>Spending by Funding Source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(Percentage)</a:t>
            </a:r>
            <a:endParaRPr lang="en-US" altLang="en-US" sz="2800" dirty="0" smtClean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21</a:t>
            </a:fld>
            <a:endParaRPr lang="en-US"/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5257800" y="5862637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i="1" dirty="0">
                <a:latin typeface="Arial Narrow" pitchFamily="34" charset="0"/>
              </a:rPr>
              <a:t>Source: NASBO State Expenditure Report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2239818"/>
            <a:ext cx="6019800" cy="0"/>
          </a:xfrm>
          <a:prstGeom prst="line">
            <a:avLst/>
          </a:prstGeom>
          <a:ln w="28575">
            <a:solidFill>
              <a:srgbClr val="005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>
                <a:cs typeface="Times New Roman" pitchFamily="18" charset="0"/>
              </a:rPr>
              <a:t>Total State Expenditures by Function</a:t>
            </a:r>
            <a:br>
              <a:rPr lang="en-US" altLang="en-US" sz="2800" dirty="0" smtClean="0">
                <a:cs typeface="Times New Roman" pitchFamily="18" charset="0"/>
              </a:rPr>
            </a:br>
            <a:r>
              <a:rPr lang="en-US" altLang="en-US" sz="2000" dirty="0" smtClean="0">
                <a:solidFill>
                  <a:srgbClr val="7EA800"/>
                </a:solidFill>
                <a:cs typeface="Times New Roman" pitchFamily="18" charset="0"/>
              </a:rPr>
              <a:t>Estimated Fiscal 2014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524000"/>
          <a:ext cx="85852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22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28600" y="6064880"/>
            <a:ext cx="403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0" i="1" dirty="0">
                <a:latin typeface="Arial Narrow" pitchFamily="34" charset="0"/>
              </a:rPr>
              <a:t>Source: NASBO State Expenditure Report</a:t>
            </a:r>
          </a:p>
        </p:txBody>
      </p:sp>
    </p:spTree>
    <p:extLst>
      <p:ext uri="{BB962C8B-B14F-4D97-AF65-F5344CB8AC3E}">
        <p14:creationId xmlns:p14="http://schemas.microsoft.com/office/powerpoint/2010/main" val="307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D0896-C458-461D-8099-47D5B098D1F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42339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6106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smtClean="0"/>
              <a:t>Long Term Spending Pressures: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Medicaid and Health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K-12 and Higher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Demographic Changes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Corrections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Pensions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Retiree Health Care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</p:txBody>
      </p:sp>
      <p:pic>
        <p:nvPicPr>
          <p:cNvPr id="142341" name="Picture 9" descr="C:\Documents and Settings\LCummings\Local Settings\Temporary Internet Files\Content.IE5\SBQXSLA7\MPj020220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273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10" descr="C:\Documents and Settings\LCummings\Local Settings\Temporary Internet Files\Content.IE5\054RS3UL\MPj040047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273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962400"/>
          </a:xfrm>
        </p:spPr>
        <p:txBody>
          <a:bodyPr>
            <a:normAutofit/>
          </a:bodyPr>
          <a:lstStyle/>
          <a:p>
            <a:pPr lvl="1"/>
            <a:r>
              <a:rPr lang="en-US" altLang="en-US" sz="3000" b="1" dirty="0"/>
              <a:t>Infrastructure</a:t>
            </a:r>
          </a:p>
          <a:p>
            <a:pPr lvl="1"/>
            <a:r>
              <a:rPr lang="en-US" altLang="en-US" sz="3000" b="1" dirty="0"/>
              <a:t>Education </a:t>
            </a:r>
          </a:p>
          <a:p>
            <a:pPr lvl="1"/>
            <a:r>
              <a:rPr lang="en-US" altLang="en-US" sz="3000" b="1" dirty="0" smtClean="0"/>
              <a:t>Revenues</a:t>
            </a:r>
          </a:p>
          <a:p>
            <a:pPr lvl="1"/>
            <a:r>
              <a:rPr lang="en-US" altLang="en-US" sz="3000" b="1" dirty="0" smtClean="0"/>
              <a:t>Liabilities (Pensions)</a:t>
            </a:r>
            <a:endParaRPr lang="en-US" altLang="en-US" sz="3000" b="1" dirty="0"/>
          </a:p>
          <a:p>
            <a:pPr lvl="1"/>
            <a:r>
              <a:rPr lang="en-US" altLang="en-US" sz="3000" b="1" dirty="0"/>
              <a:t>Shortfalls (Some States)</a:t>
            </a:r>
          </a:p>
          <a:p>
            <a:pPr lvl="1"/>
            <a:r>
              <a:rPr lang="en-US" altLang="en-US" sz="3000" b="1" dirty="0"/>
              <a:t>Other Revenue Issues (Tolls, Sin Taxes)</a:t>
            </a:r>
          </a:p>
          <a:p>
            <a:pPr lvl="1"/>
            <a:r>
              <a:rPr lang="en-US" altLang="en-US" sz="3000" b="1" dirty="0"/>
              <a:t>Health Care (Medicaid Issues</a:t>
            </a:r>
            <a:r>
              <a:rPr lang="en-US" altLang="en-US" sz="3000" b="1" dirty="0" smtClean="0"/>
              <a:t>)***</a:t>
            </a:r>
            <a:endParaRPr lang="en-US" altLang="en-US" sz="30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Choices</a:t>
            </a:r>
            <a:endParaRPr lang="en-US" altLang="en-US" sz="24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500" u="sng" dirty="0" smtClean="0"/>
              <a:t>Targeted Cuts</a:t>
            </a:r>
            <a:endParaRPr lang="en-US" altLang="en-US" sz="4500" u="sng" dirty="0"/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Across the Board Cuts</a:t>
            </a:r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Taxes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Reorganize Agencies</a:t>
            </a:r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Cuts to Employee Benefits</a:t>
            </a:r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Reduce Local Aid</a:t>
            </a:r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Fees</a:t>
            </a:r>
          </a:p>
          <a:p>
            <a:pPr>
              <a:lnSpc>
                <a:spcPct val="80000"/>
              </a:lnSpc>
            </a:pPr>
            <a:endParaRPr lang="en-US" altLang="en-US" sz="4500" u="sng" dirty="0" smtClean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Higher Education Related Fees</a:t>
            </a:r>
          </a:p>
          <a:p>
            <a:pPr>
              <a:lnSpc>
                <a:spcPct val="80000"/>
              </a:lnSpc>
            </a:pPr>
            <a:endParaRPr lang="en-US" altLang="en-US" sz="4500" u="sng" dirty="0"/>
          </a:p>
          <a:p>
            <a:pPr>
              <a:lnSpc>
                <a:spcPct val="80000"/>
              </a:lnSpc>
            </a:pPr>
            <a:r>
              <a:rPr lang="en-US" altLang="en-US" sz="4500" u="sng" dirty="0" smtClean="0"/>
              <a:t>And more…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25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0" y="6154675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0" i="1" dirty="0">
                <a:latin typeface="Arial Narrow" pitchFamily="34" charset="0"/>
              </a:rPr>
              <a:t>Source: NASBO </a:t>
            </a:r>
            <a:r>
              <a:rPr lang="en-US" altLang="en-US" sz="1200" b="0" i="1" dirty="0" smtClean="0">
                <a:latin typeface="Arial Narrow" pitchFamily="34" charset="0"/>
              </a:rPr>
              <a:t>Fall 2014 Fiscal </a:t>
            </a:r>
            <a:r>
              <a:rPr lang="en-US" altLang="en-US" sz="1200" b="0" i="1" dirty="0">
                <a:latin typeface="Arial Narrow" pitchFamily="34" charset="0"/>
              </a:rPr>
              <a:t>Survey of States</a:t>
            </a:r>
          </a:p>
        </p:txBody>
      </p:sp>
    </p:spTree>
    <p:extLst>
      <p:ext uri="{BB962C8B-B14F-4D97-AF65-F5344CB8AC3E}">
        <p14:creationId xmlns:p14="http://schemas.microsoft.com/office/powerpoint/2010/main" val="34625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8610600" y="64770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fld id="{DA4B2E45-D1D5-40F0-AA04-98109EF621B1}" type="slidenum">
              <a:rPr lang="en-US" smtClean="0">
                <a:solidFill>
                  <a:prstClr val="white">
                    <a:lumMod val="50000"/>
                  </a:prstClr>
                </a:solidFill>
                <a:ea typeface="ＭＳ Ｐゴシック"/>
                <a:cs typeface="ＭＳ Ｐゴシック"/>
              </a:rPr>
              <a:pPr algn="ctr" eaLnBrk="1" hangingPunct="1">
                <a:defRPr/>
              </a:pPr>
              <a:t>26</a:t>
            </a:fld>
            <a:endParaRPr lang="en-US" dirty="0" smtClean="0">
              <a:solidFill>
                <a:prstClr val="white">
                  <a:lumMod val="50000"/>
                </a:prstClr>
              </a:solidFill>
              <a:ea typeface="ＭＳ Ｐゴシック"/>
              <a:cs typeface="ＭＳ Ｐゴシック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7" b="66731"/>
          <a:stretch/>
        </p:blipFill>
        <p:spPr>
          <a:xfrm>
            <a:off x="533400" y="1676400"/>
            <a:ext cx="3629063" cy="3668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9" b="66731"/>
          <a:stretch/>
        </p:blipFill>
        <p:spPr>
          <a:xfrm>
            <a:off x="4876800" y="1766433"/>
            <a:ext cx="3657600" cy="3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/>
              <a:t>Current Fiscal Situation:</a:t>
            </a:r>
          </a:p>
          <a:p>
            <a:pPr algn="ctr">
              <a:buNone/>
            </a:pPr>
            <a:r>
              <a:rPr lang="en-US" altLang="en-US" sz="3600" b="1" i="1" dirty="0"/>
              <a:t>Indicators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en-US" sz="2000" b="1" dirty="0" smtClean="0"/>
              <a:t>States Reserves Haven’t Reached Peak Levels</a:t>
            </a:r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92882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905000"/>
            <a:ext cx="7924800" cy="0"/>
          </a:xfrm>
          <a:prstGeom prst="line">
            <a:avLst/>
          </a:prstGeom>
          <a:ln w="28575">
            <a:solidFill>
              <a:srgbClr val="005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81000"/>
          </a:xfrm>
        </p:spPr>
        <p:txBody>
          <a:bodyPr>
            <a:noAutofit/>
          </a:bodyPr>
          <a:lstStyle/>
          <a:p>
            <a:r>
              <a:rPr lang="en-US" sz="2000" dirty="0">
                <a:cs typeface="Times New Roman" pitchFamily="18" charset="0"/>
              </a:rPr>
              <a:t>Minimal Midyear Budget Cuts So Far in Fiscal </a:t>
            </a:r>
            <a:r>
              <a:rPr lang="en-US" sz="2000" dirty="0" smtClean="0">
                <a:cs typeface="Times New Roman" pitchFamily="18" charset="0"/>
              </a:rPr>
              <a:t>2015</a:t>
            </a:r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29</a:t>
            </a:fld>
            <a:endParaRPr lang="en-US"/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52400" y="6096000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i="1" dirty="0">
                <a:latin typeface="Arial Narrow" pitchFamily="34" charset="0"/>
                <a:cs typeface="Times New Roman" pitchFamily="18" charset="0"/>
              </a:rPr>
              <a:t>Source: NASBO Fall </a:t>
            </a:r>
            <a:r>
              <a:rPr lang="en-US" altLang="en-US" sz="1200" b="0" i="1" dirty="0" smtClean="0">
                <a:latin typeface="Arial Narrow" pitchFamily="34" charset="0"/>
                <a:cs typeface="Times New Roman" pitchFamily="18" charset="0"/>
              </a:rPr>
              <a:t>2014 Fiscal </a:t>
            </a:r>
            <a:r>
              <a:rPr lang="en-US" altLang="en-US" sz="1200" b="0" i="1" dirty="0">
                <a:latin typeface="Arial Narrow" pitchFamily="34" charset="0"/>
                <a:cs typeface="Times New Roman" pitchFamily="18" charset="0"/>
              </a:rPr>
              <a:t>Survey                                                                                                                        *Fiscal </a:t>
            </a:r>
            <a:r>
              <a:rPr lang="en-US" altLang="en-US" sz="1200" b="0" i="1" dirty="0" smtClean="0">
                <a:latin typeface="Arial Narrow" pitchFamily="34" charset="0"/>
                <a:cs typeface="Times New Roman" pitchFamily="18" charset="0"/>
              </a:rPr>
              <a:t>2015 </a:t>
            </a:r>
            <a:r>
              <a:rPr lang="en-US" altLang="en-US" sz="1200" b="0" i="1" dirty="0">
                <a:latin typeface="Arial Narrow" pitchFamily="34" charset="0"/>
                <a:cs typeface="Times New Roman" pitchFamily="18" charset="0"/>
              </a:rPr>
              <a:t>midyear cuts are ongoing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54880"/>
              </p:ext>
            </p:extLst>
          </p:nvPr>
        </p:nvGraphicFramePr>
        <p:xfrm>
          <a:off x="181264" y="1219200"/>
          <a:ext cx="86423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33400" y="2057400"/>
            <a:ext cx="7924800" cy="0"/>
          </a:xfrm>
          <a:prstGeom prst="line">
            <a:avLst/>
          </a:prstGeom>
          <a:ln w="28575">
            <a:solidFill>
              <a:srgbClr val="005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altLang="en-US" sz="3200" b="1" dirty="0" smtClean="0"/>
              <a:t>Modest Growth (Mirror Economy)</a:t>
            </a:r>
          </a:p>
          <a:p>
            <a:pPr lvl="1" eaLnBrk="1" hangingPunct="1"/>
            <a:endParaRPr lang="en-US" altLang="en-US" sz="3200" b="1" dirty="0" smtClean="0"/>
          </a:p>
          <a:p>
            <a:pPr lvl="1" eaLnBrk="1" hangingPunct="1"/>
            <a:r>
              <a:rPr lang="en-US" altLang="en-US" sz="3200" b="1" dirty="0" smtClean="0"/>
              <a:t> Most States: Good/Decent</a:t>
            </a:r>
          </a:p>
          <a:p>
            <a:pPr lvl="1" eaLnBrk="1" hangingPunct="1"/>
            <a:endParaRPr lang="en-US" altLang="en-US" sz="3200" b="1" dirty="0" smtClean="0"/>
          </a:p>
          <a:p>
            <a:pPr lvl="1" eaLnBrk="1" hangingPunct="1"/>
            <a:r>
              <a:rPr lang="en-US" altLang="en-US" sz="3200" b="1" dirty="0" smtClean="0"/>
              <a:t>Tough Challenges and Decisions (11)</a:t>
            </a:r>
          </a:p>
          <a:p>
            <a:pPr lvl="1" eaLnBrk="1" hangingPunct="1"/>
            <a:endParaRPr lang="en-US" altLang="en-US" sz="3200" b="1" dirty="0" smtClean="0"/>
          </a:p>
          <a:p>
            <a:pPr lvl="1" eaLnBrk="1" hangingPunct="1"/>
            <a:r>
              <a:rPr lang="en-US" altLang="en-US" sz="3200" b="1" dirty="0" smtClean="0"/>
              <a:t>Some States Very Difficult (Oil prices, etc.)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4000" b="1" dirty="0" smtClean="0"/>
          </a:p>
          <a:p>
            <a:pPr eaLnBrk="1" hangingPunct="1"/>
            <a:endParaRPr lang="en-US" altLang="en-US" sz="1100" i="1" dirty="0" smtClean="0"/>
          </a:p>
          <a:p>
            <a:pPr eaLnBrk="1" hangingPunct="1"/>
            <a:endParaRPr lang="en-US" altLang="en-US" sz="3200" b="1" i="1" dirty="0" smtClean="0"/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sz="3200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49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sz="2700" dirty="0" smtClean="0">
                <a:cs typeface="Times New Roman" pitchFamily="18" charset="0"/>
              </a:rPr>
              <a:t>General Fund Expenditures by Function</a:t>
            </a:r>
            <a:br>
              <a:rPr lang="en-US" altLang="en-US" sz="2700" dirty="0" smtClean="0">
                <a:cs typeface="Times New Roman" pitchFamily="18" charset="0"/>
              </a:rPr>
            </a:br>
            <a:r>
              <a:rPr lang="en-US" altLang="en-US" sz="2000" dirty="0" smtClean="0">
                <a:solidFill>
                  <a:srgbClr val="7EA800"/>
                </a:solidFill>
                <a:cs typeface="Times New Roman" pitchFamily="18" charset="0"/>
              </a:rPr>
              <a:t>Estimated Fiscal 2014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29816"/>
              </p:ext>
            </p:extLst>
          </p:nvPr>
        </p:nvGraphicFramePr>
        <p:xfrm>
          <a:off x="304800" y="1432264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30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6019800" y="6172200"/>
            <a:ext cx="281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0" i="1" dirty="0">
                <a:latin typeface="Century Gothic" panose="020B0502020202020204" pitchFamily="34" charset="0"/>
              </a:rPr>
              <a:t>Source: NASBO State Expenditure Report</a:t>
            </a:r>
          </a:p>
        </p:txBody>
      </p:sp>
    </p:spTree>
    <p:extLst>
      <p:ext uri="{BB962C8B-B14F-4D97-AF65-F5344CB8AC3E}">
        <p14:creationId xmlns:p14="http://schemas.microsoft.com/office/powerpoint/2010/main" val="27267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dirty="0" smtClean="0">
                <a:cs typeface="Times New Roman" pitchFamily="18" charset="0"/>
              </a:rPr>
              <a:t>Federal Funds Expenditures by Function</a:t>
            </a:r>
            <a:br>
              <a:rPr lang="en-US" altLang="en-US" sz="2800" dirty="0" smtClean="0">
                <a:cs typeface="Times New Roman" pitchFamily="18" charset="0"/>
              </a:rPr>
            </a:br>
            <a:r>
              <a:rPr lang="en-US" altLang="en-US" sz="2200" dirty="0" smtClean="0">
                <a:solidFill>
                  <a:srgbClr val="7EA800"/>
                </a:solidFill>
                <a:cs typeface="Times New Roman" pitchFamily="18" charset="0"/>
              </a:rPr>
              <a:t>Estimated Fiscal 2014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04913"/>
              </p:ext>
            </p:extLst>
          </p:nvPr>
        </p:nvGraphicFramePr>
        <p:xfrm>
          <a:off x="30480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31</a:t>
            </a:fld>
            <a:endParaRPr lang="en-US"/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4800600" y="6248400"/>
            <a:ext cx="4038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50" b="0" i="1" dirty="0">
                <a:latin typeface="Century Gothic" panose="020B0502020202020204" pitchFamily="34" charset="0"/>
              </a:rPr>
              <a:t>Source: NASBO State Expenditure Report</a:t>
            </a:r>
          </a:p>
        </p:txBody>
      </p:sp>
    </p:spTree>
    <p:extLst>
      <p:ext uri="{BB962C8B-B14F-4D97-AF65-F5344CB8AC3E}">
        <p14:creationId xmlns:p14="http://schemas.microsoft.com/office/powerpoint/2010/main" val="19072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smtClean="0"/>
              <a:t>Revenue Sources in the General Fund (Percentage)</a:t>
            </a:r>
          </a:p>
        </p:txBody>
      </p:sp>
      <p:graphicFrame>
        <p:nvGraphicFramePr>
          <p:cNvPr id="6" name="Char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22222"/>
              </p:ext>
            </p:extLst>
          </p:nvPr>
        </p:nvGraphicFramePr>
        <p:xfrm>
          <a:off x="228600" y="1371600"/>
          <a:ext cx="845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715000" y="6170861"/>
            <a:ext cx="2971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50" b="0" i="1" dirty="0">
                <a:latin typeface="Century Gothic" panose="020B0502020202020204" pitchFamily="34" charset="0"/>
              </a:rPr>
              <a:t>Source: NASBO State Expenditure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Revenue Sources in GF Relatively Consistent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graphicFrame>
        <p:nvGraphicFramePr>
          <p:cNvPr id="10" name="Char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94860683"/>
              </p:ext>
            </p:extLst>
          </p:nvPr>
        </p:nvGraphicFramePr>
        <p:xfrm>
          <a:off x="228600" y="2708275"/>
          <a:ext cx="41941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950795"/>
              </p:ext>
            </p:extLst>
          </p:nvPr>
        </p:nvGraphicFramePr>
        <p:xfrm>
          <a:off x="4718050" y="2708275"/>
          <a:ext cx="419735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9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6248401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>
                    <a:lumMod val="10000"/>
                  </a:schemeClr>
                </a:solidFill>
              </a:rPr>
              <a:t>Source - NASRA: The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ARC Experience of State Retirement Plans, FY 01 to FY 13, March 2015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/>
              <a:t>Pension Funding 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50946" r="4523" b="5795"/>
          <a:stretch/>
        </p:blipFill>
        <p:spPr>
          <a:xfrm>
            <a:off x="838200" y="1555307"/>
            <a:ext cx="7626978" cy="46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 smtClean="0"/>
              <a:t>Outlook</a:t>
            </a:r>
            <a:endParaRPr lang="en-US" altLang="en-US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FABC-A781-4114-8154-A764FB83BEB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r>
              <a:rPr lang="en-US" altLang="en-US" sz="3800" dirty="0" smtClean="0"/>
              <a:t>Trend Continues:</a:t>
            </a:r>
            <a:br>
              <a:rPr lang="en-US" altLang="en-US" sz="3800" dirty="0" smtClean="0"/>
            </a:br>
            <a:r>
              <a:rPr lang="en-US" altLang="en-US" sz="3600" b="1" dirty="0" smtClean="0">
                <a:latin typeface="Arial Black" pitchFamily="34" charset="0"/>
              </a:rPr>
              <a:t>Focus on Outcomes</a:t>
            </a:r>
            <a:r>
              <a:rPr lang="en-US" altLang="en-US" sz="3800" dirty="0" smtClean="0">
                <a:latin typeface="Arial Black" pitchFamily="34" charset="0"/>
              </a:rPr>
              <a:t/>
            </a:r>
            <a:br>
              <a:rPr lang="en-US" altLang="en-US" sz="3800" dirty="0" smtClean="0">
                <a:latin typeface="Arial Black" pitchFamily="34" charset="0"/>
              </a:rPr>
            </a:br>
            <a:endParaRPr lang="en-US" altLang="en-US" sz="3800" dirty="0" smtClean="0">
              <a:latin typeface="Arial Black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001000" cy="3586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dirty="0" smtClean="0"/>
              <a:t>Focus on results </a:t>
            </a:r>
            <a:endParaRPr lang="en-US" altLang="en-US" sz="3600" b="1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3600" b="1" dirty="0" smtClean="0"/>
          </a:p>
          <a:p>
            <a:pPr>
              <a:lnSpc>
                <a:spcPct val="80000"/>
              </a:lnSpc>
            </a:pPr>
            <a:r>
              <a:rPr lang="en-US" altLang="en-US" sz="3600" b="1" dirty="0" smtClean="0"/>
              <a:t>Spend funds for effective programs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3600" b="1" dirty="0" smtClean="0"/>
          </a:p>
          <a:p>
            <a:pPr>
              <a:lnSpc>
                <a:spcPct val="80000"/>
              </a:lnSpc>
            </a:pPr>
            <a:r>
              <a:rPr lang="en-US" altLang="en-US" sz="3600" b="1" dirty="0" smtClean="0"/>
              <a:t>Improve management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25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Fiscal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Growth</a:t>
            </a:r>
            <a:endParaRPr lang="en-US" altLang="en-US" b="1" dirty="0"/>
          </a:p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Revenue stable </a:t>
            </a:r>
            <a:r>
              <a:rPr lang="en-US" altLang="en-US" b="1" dirty="0"/>
              <a:t>in </a:t>
            </a:r>
            <a:r>
              <a:rPr lang="en-US" altLang="en-US" b="1" dirty="0" smtClean="0"/>
              <a:t>FY 2015</a:t>
            </a:r>
            <a:endParaRPr lang="en-US" altLang="en-US" b="1" dirty="0"/>
          </a:p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Federal </a:t>
            </a:r>
            <a:r>
              <a:rPr lang="en-US" altLang="en-US" b="1" dirty="0" err="1" smtClean="0"/>
              <a:t>govt</a:t>
            </a:r>
            <a:r>
              <a:rPr lang="en-US" altLang="en-US" b="1" dirty="0" smtClean="0"/>
              <a:t> uncertainty</a:t>
            </a:r>
            <a:endParaRPr lang="en-US" altLang="en-US" b="1" dirty="0"/>
          </a:p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Tough competition for general </a:t>
            </a:r>
            <a:r>
              <a:rPr lang="en-US" altLang="en-US" b="1" dirty="0" smtClean="0"/>
              <a:t>funds</a:t>
            </a:r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Dealing </a:t>
            </a:r>
            <a:r>
              <a:rPr lang="en-US" altLang="en-US" b="1" dirty="0"/>
              <a:t>with infrastructure, long-term liabilities</a:t>
            </a:r>
          </a:p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</a:t>
            </a:r>
            <a:r>
              <a:rPr lang="en-US" altLang="en-US" b="1" dirty="0" smtClean="0"/>
              <a:t>ainful </a:t>
            </a:r>
            <a:r>
              <a:rPr lang="en-US" altLang="en-US" b="1" dirty="0"/>
              <a:t>choices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hlinkClick r:id="rId2"/>
              </a:rPr>
              <a:t>www.nasbo.org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2514600"/>
            <a:ext cx="4038600" cy="3616325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smtClean="0"/>
              <a:t>Scott D. Pattison</a:t>
            </a:r>
          </a:p>
          <a:p>
            <a:pPr marL="109728" indent="0">
              <a:buNone/>
            </a:pPr>
            <a:r>
              <a:rPr lang="en-US" dirty="0" smtClean="0"/>
              <a:t>Executive Director</a:t>
            </a:r>
          </a:p>
          <a:p>
            <a:pPr marL="109728" indent="0">
              <a:buNone/>
            </a:pPr>
            <a:r>
              <a:rPr lang="en-US" dirty="0" smtClean="0"/>
              <a:t>NASBO</a:t>
            </a:r>
          </a:p>
          <a:p>
            <a:pPr marL="109728" indent="0">
              <a:buNone/>
            </a:pPr>
            <a:r>
              <a:rPr lang="en-US" dirty="0" smtClean="0"/>
              <a:t>202-624-8804</a:t>
            </a:r>
            <a:endParaRPr lang="en-US" dirty="0" smtClean="0">
              <a:hlinkClick r:id="rId3"/>
            </a:endParaRPr>
          </a:p>
          <a:p>
            <a:pPr marL="109728" indent="0">
              <a:buNone/>
            </a:pPr>
            <a:r>
              <a:rPr lang="en-US" dirty="0" smtClean="0">
                <a:hlinkClick r:id="rId3"/>
              </a:rPr>
              <a:t>spattison@nasbo.org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91000"/>
            <a:ext cx="2809875" cy="8286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3811385" cy="11305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Fiscal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Autofit/>
          </a:bodyPr>
          <a:lstStyle/>
          <a:p>
            <a:r>
              <a:rPr lang="en-US" altLang="en-US" b="1" dirty="0">
                <a:cs typeface="Times New Roman" pitchFamily="18" charset="0"/>
              </a:rPr>
              <a:t>Fiscal </a:t>
            </a:r>
            <a:r>
              <a:rPr lang="en-US" altLang="en-US" b="1" dirty="0" smtClean="0">
                <a:cs typeface="Times New Roman" pitchFamily="18" charset="0"/>
              </a:rPr>
              <a:t>2015 </a:t>
            </a:r>
            <a:r>
              <a:rPr lang="en-US" altLang="en-US" b="1" dirty="0">
                <a:cs typeface="Times New Roman" pitchFamily="18" charset="0"/>
              </a:rPr>
              <a:t>marks the </a:t>
            </a:r>
            <a:r>
              <a:rPr lang="en-US" altLang="en-US" b="1" dirty="0" smtClean="0">
                <a:cs typeface="Times New Roman" pitchFamily="18" charset="0"/>
              </a:rPr>
              <a:t>5</a:t>
            </a:r>
            <a:r>
              <a:rPr lang="en-US" altLang="en-US" b="1" baseline="30000" dirty="0" smtClean="0">
                <a:cs typeface="Times New Roman" pitchFamily="18" charset="0"/>
              </a:rPr>
              <a:t>th</a:t>
            </a:r>
            <a:r>
              <a:rPr lang="en-US" altLang="en-US" b="1" dirty="0" smtClean="0">
                <a:cs typeface="Times New Roman" pitchFamily="18" charset="0"/>
              </a:rPr>
              <a:t> year </a:t>
            </a:r>
            <a:r>
              <a:rPr lang="en-US" altLang="en-US" b="1" dirty="0">
                <a:cs typeface="Times New Roman" pitchFamily="18" charset="0"/>
              </a:rPr>
              <a:t>increase in general fund spending and revenues</a:t>
            </a:r>
          </a:p>
          <a:p>
            <a:endParaRPr lang="en-US" altLang="en-US" b="1" dirty="0">
              <a:cs typeface="Times New Roman" pitchFamily="18" charset="0"/>
            </a:endParaRPr>
          </a:p>
          <a:p>
            <a:r>
              <a:rPr lang="en-US" altLang="en-US" b="1" dirty="0">
                <a:cs typeface="Times New Roman" pitchFamily="18" charset="0"/>
              </a:rPr>
              <a:t>Signs of fiscal distress have subsided and the fiscal environment for most states </a:t>
            </a:r>
            <a:r>
              <a:rPr lang="en-US" altLang="en-US" b="1" dirty="0" smtClean="0">
                <a:cs typeface="Times New Roman" pitchFamily="18" charset="0"/>
              </a:rPr>
              <a:t>is good</a:t>
            </a:r>
            <a:endParaRPr lang="en-US" altLang="en-US" b="1" dirty="0">
              <a:cs typeface="Times New Roman" pitchFamily="18" charset="0"/>
            </a:endParaRPr>
          </a:p>
          <a:p>
            <a:pPr marL="109728" indent="0">
              <a:buNone/>
            </a:pPr>
            <a:endParaRPr lang="en-US" altLang="en-US" b="1" dirty="0">
              <a:cs typeface="Times New Roman" pitchFamily="18" charset="0"/>
            </a:endParaRPr>
          </a:p>
          <a:p>
            <a:r>
              <a:rPr lang="en-US" altLang="en-US" b="1" dirty="0" smtClean="0">
                <a:cs typeface="Times New Roman" pitchFamily="18" charset="0"/>
              </a:rPr>
              <a:t>Not post-WWII normal </a:t>
            </a:r>
            <a:r>
              <a:rPr lang="en-US" altLang="en-US" b="1" dirty="0">
                <a:cs typeface="Times New Roman" pitchFamily="18" charset="0"/>
              </a:rPr>
              <a:t>patterns of growth 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D37F-78A5-40A1-A20D-30C0554998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Structural Imbalances Will Persist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957137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CMS state Medicaid spending forecast</a:t>
            </a:r>
            <a:endParaRPr lang="en-US" sz="2000" b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2357247"/>
            <a:ext cx="228600" cy="462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743200" y="4580492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Moody’s Analytics state tax revenue forecast</a:t>
            </a:r>
            <a:endParaRPr lang="en-US" sz="2000" b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743200" y="43434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" y="6125319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Sources: Moody’s Analytics, CMS, Census Bureau</a:t>
            </a:r>
            <a:endParaRPr lang="en-US" b="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0684" y="3686145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0196" y="1386396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Year ago % change, calendar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44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6</a:t>
            </a:fld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3600" b="1" i="1" dirty="0" smtClean="0"/>
              <a:t>Economic Situation</a:t>
            </a:r>
          </a:p>
          <a:p>
            <a:pPr algn="ctr">
              <a:buNone/>
            </a:pPr>
            <a:r>
              <a:rPr lang="en-US" altLang="en-US" sz="3600" b="1" i="1" dirty="0" smtClean="0"/>
              <a:t>Impact on States</a:t>
            </a:r>
            <a:endParaRPr lang="en-US" altLang="en-US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962400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en-US" altLang="en-US" sz="3000" b="1" dirty="0" smtClean="0"/>
              <a:t>GDP:</a:t>
            </a:r>
          </a:p>
          <a:p>
            <a:pPr marL="342900" lvl="1" indent="-342900">
              <a:buSzPct val="65000"/>
              <a:buFont typeface="Wingdings" pitchFamily="2" charset="2"/>
              <a:buChar char="n"/>
              <a:defRPr/>
            </a:pPr>
            <a:r>
              <a:rPr lang="en-US" sz="2100" dirty="0"/>
              <a:t>1</a:t>
            </a:r>
            <a:r>
              <a:rPr lang="en-US" sz="2100" baseline="30000" dirty="0"/>
              <a:t>st</a:t>
            </a:r>
            <a:r>
              <a:rPr lang="en-US" sz="2100" dirty="0"/>
              <a:t> </a:t>
            </a:r>
            <a:r>
              <a:rPr lang="en-US" sz="2100" dirty="0" smtClean="0"/>
              <a:t>Q </a:t>
            </a:r>
            <a:r>
              <a:rPr lang="en-US" sz="2100" dirty="0"/>
              <a:t>0.2</a:t>
            </a:r>
            <a:r>
              <a:rPr lang="en-US" sz="2100" dirty="0" smtClean="0"/>
              <a:t>% - Flat</a:t>
            </a:r>
            <a:endParaRPr lang="en-US" sz="1900" dirty="0"/>
          </a:p>
          <a:p>
            <a:pPr marL="342900" lvl="1" indent="-342900">
              <a:buSzPct val="65000"/>
              <a:buFont typeface="Wingdings" pitchFamily="2" charset="2"/>
              <a:buChar char="n"/>
              <a:defRPr/>
            </a:pPr>
            <a:r>
              <a:rPr lang="en-US" sz="2100" dirty="0"/>
              <a:t>Federal Reserve projects </a:t>
            </a:r>
            <a:r>
              <a:rPr lang="en-US" sz="2100" dirty="0" smtClean="0"/>
              <a:t>2.5% </a:t>
            </a:r>
            <a:r>
              <a:rPr lang="en-US" sz="2100" dirty="0"/>
              <a:t>GDP growth in 2015</a:t>
            </a:r>
            <a:r>
              <a:rPr lang="en-US" sz="2100" dirty="0" smtClean="0"/>
              <a:t>, 2.5% </a:t>
            </a:r>
            <a:r>
              <a:rPr lang="en-US" sz="2100" dirty="0"/>
              <a:t>in 2016</a:t>
            </a:r>
          </a:p>
          <a:p>
            <a:pPr marL="265176" lvl="2" indent="0">
              <a:buSzPct val="65000"/>
              <a:buNone/>
              <a:defRPr/>
            </a:pPr>
            <a:endParaRPr lang="en-US" sz="2100" dirty="0"/>
          </a:p>
          <a:p>
            <a:pPr marL="342900" lvl="1" indent="-342900">
              <a:buSzPct val="65000"/>
              <a:buFont typeface="Wingdings" pitchFamily="2" charset="2"/>
              <a:buChar char="n"/>
              <a:defRPr/>
            </a:pPr>
            <a:r>
              <a:rPr lang="en-US" sz="2200" b="1" dirty="0"/>
              <a:t>Other economic figures</a:t>
            </a:r>
            <a:r>
              <a:rPr lang="en-US" sz="2100" dirty="0"/>
              <a:t>:</a:t>
            </a:r>
          </a:p>
          <a:p>
            <a:pPr marL="608076" lvl="2" indent="-342900">
              <a:buSzPct val="65000"/>
              <a:buFont typeface="Wingdings" pitchFamily="2" charset="2"/>
              <a:buChar char="n"/>
              <a:defRPr/>
            </a:pPr>
            <a:r>
              <a:rPr lang="en-US" sz="2100" dirty="0"/>
              <a:t>Unemployment rate remains at </a:t>
            </a:r>
            <a:r>
              <a:rPr lang="en-US" sz="2100" dirty="0" smtClean="0"/>
              <a:t>5.4%</a:t>
            </a:r>
            <a:endParaRPr lang="en-US" sz="2100" dirty="0"/>
          </a:p>
          <a:p>
            <a:pPr marL="608076" lvl="2" indent="-342900">
              <a:buSzPct val="65000"/>
              <a:buFont typeface="Wingdings" pitchFamily="2" charset="2"/>
              <a:buChar char="n"/>
              <a:defRPr/>
            </a:pPr>
            <a:r>
              <a:rPr lang="en-US" sz="2100" dirty="0"/>
              <a:t>Consumer spending rose 0.4% </a:t>
            </a:r>
          </a:p>
          <a:p>
            <a:pPr marL="608076" lvl="2" indent="-342900">
              <a:buSzPct val="65000"/>
              <a:buFont typeface="Wingdings" pitchFamily="2" charset="2"/>
              <a:buChar char="n"/>
              <a:defRPr/>
            </a:pPr>
            <a:r>
              <a:rPr lang="en-US" sz="2100" dirty="0"/>
              <a:t>Consumer price index rose 0.2</a:t>
            </a:r>
            <a:r>
              <a:rPr lang="en-US" sz="2100" dirty="0" smtClean="0"/>
              <a:t>%</a:t>
            </a:r>
            <a:endParaRPr lang="en-US" sz="2100" dirty="0"/>
          </a:p>
          <a:p>
            <a:pPr marL="411480" lvl="1" indent="0">
              <a:buNone/>
            </a:pPr>
            <a:endParaRPr lang="en-US" altLang="en-US" sz="3000" b="1" dirty="0" smtClean="0"/>
          </a:p>
          <a:p>
            <a:pPr marL="411480" lvl="1" indent="0">
              <a:buNone/>
            </a:pPr>
            <a:r>
              <a:rPr lang="en-US" altLang="en-US" sz="3000" b="1" dirty="0" smtClean="0"/>
              <a:t>600,000+ less state and local employees since ‘08</a:t>
            </a:r>
          </a:p>
          <a:p>
            <a:pPr marL="411480" lvl="1" indent="0">
              <a:buNone/>
            </a:pPr>
            <a:endParaRPr lang="en-US" altLang="en-US" sz="30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GF Spending Expected to Grow for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Straight Year, Although Below Average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www.nasbo.org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F8299-B92D-45FB-A9DE-74DE96EC970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279400" y="1598613"/>
          <a:ext cx="833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0" i="1" dirty="0" smtClean="0">
                <a:latin typeface="Arial Narrow" pitchFamily="34" charset="0"/>
                <a:cs typeface="Times New Roman" pitchFamily="18" charset="0"/>
              </a:rPr>
              <a:t>37-year </a:t>
            </a:r>
            <a:r>
              <a:rPr lang="en-US" altLang="en-US" sz="1100" b="0" i="1" dirty="0">
                <a:latin typeface="Arial Narrow" pitchFamily="34" charset="0"/>
                <a:cs typeface="Times New Roman" pitchFamily="18" charset="0"/>
              </a:rPr>
              <a:t>historical average rate of growth is </a:t>
            </a:r>
            <a:r>
              <a:rPr lang="en-US" altLang="en-US" sz="1100" b="0" i="1" dirty="0" smtClean="0">
                <a:latin typeface="Arial Narrow" pitchFamily="34" charset="0"/>
                <a:cs typeface="Times New Roman" pitchFamily="18" charset="0"/>
              </a:rPr>
              <a:t>5.5 </a:t>
            </a:r>
            <a:r>
              <a:rPr lang="en-US" altLang="en-US" sz="1100" b="0" i="1" dirty="0">
                <a:latin typeface="Arial Narrow" pitchFamily="34" charset="0"/>
                <a:cs typeface="Times New Roman" pitchFamily="18" charset="0"/>
              </a:rPr>
              <a:t>percent        </a:t>
            </a:r>
            <a:r>
              <a:rPr lang="en-US" altLang="en-US" sz="1100" b="0" i="1" dirty="0" smtClean="0"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en-US" altLang="en-US" sz="1100" b="0" i="1" dirty="0">
                <a:latin typeface="Arial Narrow" pitchFamily="34" charset="0"/>
                <a:cs typeface="Times New Roman" pitchFamily="18" charset="0"/>
              </a:rPr>
              <a:t>*Fiscal </a:t>
            </a:r>
            <a:r>
              <a:rPr lang="en-US" altLang="en-US" sz="1100" b="0" i="1" dirty="0" smtClean="0">
                <a:latin typeface="Arial Narrow" pitchFamily="34" charset="0"/>
                <a:cs typeface="Times New Roman" pitchFamily="18" charset="0"/>
              </a:rPr>
              <a:t>2015 </a:t>
            </a:r>
            <a:r>
              <a:rPr lang="en-US" altLang="en-US" sz="1100" b="0" i="1" dirty="0">
                <a:latin typeface="Arial Narrow" pitchFamily="34" charset="0"/>
                <a:cs typeface="Times New Roman" pitchFamily="18" charset="0"/>
              </a:rPr>
              <a:t>numbers are enacted                                           Source: NASBO Fall </a:t>
            </a:r>
            <a:r>
              <a:rPr lang="en-US" altLang="en-US" sz="1100" b="0" i="1" dirty="0" smtClean="0">
                <a:latin typeface="Arial Narrow" pitchFamily="34" charset="0"/>
                <a:cs typeface="Times New Roman" pitchFamily="18" charset="0"/>
              </a:rPr>
              <a:t>2014 </a:t>
            </a:r>
            <a:r>
              <a:rPr lang="en-US" altLang="en-US" sz="1100" b="0" i="1" dirty="0">
                <a:latin typeface="Arial Narrow" pitchFamily="34" charset="0"/>
                <a:cs typeface="Times New Roman" pitchFamily="18" charset="0"/>
              </a:rPr>
              <a:t>Fiscal Survey of States                                                                                      </a:t>
            </a:r>
            <a:endParaRPr lang="en-US" altLang="en-US" sz="1200" b="0" i="1" dirty="0"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209800"/>
            <a:ext cx="7680316" cy="0"/>
          </a:xfrm>
          <a:prstGeom prst="line">
            <a:avLst/>
          </a:prstGeom>
          <a:ln w="28575">
            <a:solidFill>
              <a:srgbClr val="005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BO2015">
  <a:themeElements>
    <a:clrScheme name="NASBO2015">
      <a:dk1>
        <a:srgbClr val="005177"/>
      </a:dk1>
      <a:lt1>
        <a:sysClr val="window" lastClr="FFFFFF"/>
      </a:lt1>
      <a:dk2>
        <a:srgbClr val="005177"/>
      </a:dk2>
      <a:lt2>
        <a:srgbClr val="DEDEDE"/>
      </a:lt2>
      <a:accent1>
        <a:srgbClr val="005177"/>
      </a:accent1>
      <a:accent2>
        <a:srgbClr val="7EA800"/>
      </a:accent2>
      <a:accent3>
        <a:srgbClr val="005177"/>
      </a:accent3>
      <a:accent4>
        <a:srgbClr val="C4652D"/>
      </a:accent4>
      <a:accent5>
        <a:srgbClr val="8B5D3D"/>
      </a:accent5>
      <a:accent6>
        <a:srgbClr val="5C92B5"/>
      </a:accent6>
      <a:hlink>
        <a:srgbClr val="0061AF"/>
      </a:hlink>
      <a:folHlink>
        <a:srgbClr val="0061A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NASBO2015</Template>
  <TotalTime>8611</TotalTime>
  <Words>1115</Words>
  <Application>Microsoft Office PowerPoint</Application>
  <PresentationFormat>On-screen Show (4:3)</PresentationFormat>
  <Paragraphs>388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Arial Black</vt:lpstr>
      <vt:lpstr>Arial Narrow</vt:lpstr>
      <vt:lpstr>Calibri</vt:lpstr>
      <vt:lpstr>Century Gothic</vt:lpstr>
      <vt:lpstr>Georgia</vt:lpstr>
      <vt:lpstr>Times New Roman</vt:lpstr>
      <vt:lpstr>Wingdings</vt:lpstr>
      <vt:lpstr>Wingdings 2</vt:lpstr>
      <vt:lpstr>NASBO2015</vt:lpstr>
      <vt:lpstr>Update on State Fiscal Conditions  2015-2016 </vt:lpstr>
      <vt:lpstr>PowerPoint Presentation</vt:lpstr>
      <vt:lpstr>Overall</vt:lpstr>
      <vt:lpstr>State Fiscal Overview</vt:lpstr>
      <vt:lpstr>Structural Imbalances Will Persist</vt:lpstr>
      <vt:lpstr>PowerPoint Presentation</vt:lpstr>
      <vt:lpstr>PowerPoint Presentation</vt:lpstr>
      <vt:lpstr>Economy</vt:lpstr>
      <vt:lpstr>GF Spending Expected to Grow for 5th Straight Year, Although Below Average</vt:lpstr>
      <vt:lpstr>GDP Growth by Region (2011-2014)</vt:lpstr>
      <vt:lpstr>Motor Vehicle Production Increasing Much Faster Than MV Employment</vt:lpstr>
      <vt:lpstr>PowerPoint Presentation</vt:lpstr>
      <vt:lpstr>PowerPoint Presentation</vt:lpstr>
      <vt:lpstr>Regions</vt:lpstr>
      <vt:lpstr>Variation</vt:lpstr>
      <vt:lpstr>Revenue Volatility</vt:lpstr>
      <vt:lpstr>Energy States</vt:lpstr>
      <vt:lpstr>State Severance Tax Revenue as a Percentage of Total State Tax Collections</vt:lpstr>
      <vt:lpstr>Taxes</vt:lpstr>
      <vt:lpstr>PowerPoint Presentation</vt:lpstr>
      <vt:lpstr>Spending by Funding Source (Percentage)</vt:lpstr>
      <vt:lpstr>Total State Expenditures by Function Estimated Fiscal 2014</vt:lpstr>
      <vt:lpstr>Long Term Spending Pressures:</vt:lpstr>
      <vt:lpstr>Top Issues</vt:lpstr>
      <vt:lpstr>Choices</vt:lpstr>
      <vt:lpstr>PowerPoint Presentation</vt:lpstr>
      <vt:lpstr>PowerPoint Presentation</vt:lpstr>
      <vt:lpstr>States Reserves Haven’t Reached Peak Levels</vt:lpstr>
      <vt:lpstr>Minimal Midyear Budget Cuts So Far in Fiscal 2015</vt:lpstr>
      <vt:lpstr>General Fund Expenditures by Function Estimated Fiscal 2014</vt:lpstr>
      <vt:lpstr>Federal Funds Expenditures by Function Estimated Fiscal 2014</vt:lpstr>
      <vt:lpstr>Revenue Sources in the General Fund (Percentage)</vt:lpstr>
      <vt:lpstr>Revenue Sources in GF Relatively Consistent</vt:lpstr>
      <vt:lpstr>Pension Funding Up</vt:lpstr>
      <vt:lpstr>PowerPoint Presentation</vt:lpstr>
      <vt:lpstr> Trend Continues: Focus on Outcomes </vt:lpstr>
      <vt:lpstr>State Fiscal Outlook</vt:lpstr>
      <vt:lpstr>www.nasbo.org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2014</dc:title>
  <dc:creator>Brukie Gashaw</dc:creator>
  <cp:lastModifiedBy>NASBO DC</cp:lastModifiedBy>
  <cp:revision>131</cp:revision>
  <cp:lastPrinted>2015-01-20T19:31:54Z</cp:lastPrinted>
  <dcterms:created xsi:type="dcterms:W3CDTF">2014-04-16T19:51:57Z</dcterms:created>
  <dcterms:modified xsi:type="dcterms:W3CDTF">2015-06-12T18:31:22Z</dcterms:modified>
</cp:coreProperties>
</file>