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sldIdLst>
    <p:sldId id="260" r:id="rId2"/>
    <p:sldId id="287" r:id="rId3"/>
    <p:sldId id="301" r:id="rId4"/>
    <p:sldId id="263" r:id="rId5"/>
    <p:sldId id="296" r:id="rId6"/>
    <p:sldId id="290" r:id="rId7"/>
    <p:sldId id="294" r:id="rId8"/>
    <p:sldId id="292" r:id="rId9"/>
    <p:sldId id="299" r:id="rId10"/>
    <p:sldId id="264" r:id="rId11"/>
    <p:sldId id="266" r:id="rId12"/>
    <p:sldId id="289" r:id="rId13"/>
    <p:sldId id="295" r:id="rId14"/>
    <p:sldId id="265" r:id="rId15"/>
    <p:sldId id="297" r:id="rId16"/>
    <p:sldId id="303" r:id="rId17"/>
    <p:sldId id="302" r:id="rId18"/>
    <p:sldId id="298" r:id="rId19"/>
    <p:sldId id="293" r:id="rId20"/>
    <p:sldId id="273" r:id="rId21"/>
    <p:sldId id="274"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924" y="402"/>
      </p:cViewPr>
      <p:guideLst>
        <p:guide orient="horz" pos="2160"/>
        <p:guide orient="horz" pos="863"/>
        <p:guide orient="horz" pos="3729"/>
        <p:guide pos="2880"/>
        <p:guide pos="2799"/>
        <p:guide pos="2958"/>
        <p:guide pos="146"/>
        <p:guide pos="290"/>
        <p:guide pos="5474"/>
        <p:guide pos="561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ycsvr05\CreditScope\Temp\Temporary_B22E468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43478081719887"/>
          <c:y val="4.4184782254108136E-2"/>
          <c:w val="0.42313043836560232"/>
          <c:h val="0.77373638476512241"/>
        </c:manualLayout>
      </c:layout>
      <c:doughnutChart>
        <c:varyColors val="1"/>
        <c:ser>
          <c:idx val="0"/>
          <c:order val="0"/>
          <c:tx>
            <c:strRef>
              <c:f>Sheet1!$B$1</c:f>
              <c:strCache>
                <c:ptCount val="1"/>
                <c:pt idx="0">
                  <c:v>Chart Title</c:v>
                </c:pt>
              </c:strCache>
            </c:strRef>
          </c:tx>
          <c:spPr>
            <a:ln w="28575">
              <a:solidFill>
                <a:schemeClr val="bg1"/>
              </a:solidFill>
            </a:ln>
          </c:spPr>
          <c:dPt>
            <c:idx val="0"/>
            <c:bubble3D val="0"/>
            <c:spPr>
              <a:solidFill>
                <a:schemeClr val="tx2"/>
              </a:solidFill>
              <a:ln w="28575">
                <a:solidFill>
                  <a:schemeClr val="bg1"/>
                </a:solidFill>
              </a:ln>
            </c:spPr>
          </c:dPt>
          <c:dPt>
            <c:idx val="1"/>
            <c:bubble3D val="0"/>
            <c:spPr>
              <a:solidFill>
                <a:schemeClr val="accent1"/>
              </a:solidFill>
              <a:ln w="28575">
                <a:solidFill>
                  <a:schemeClr val="bg1"/>
                </a:solidFill>
              </a:ln>
            </c:spPr>
          </c:dPt>
          <c:dPt>
            <c:idx val="2"/>
            <c:bubble3D val="0"/>
            <c:spPr>
              <a:solidFill>
                <a:schemeClr val="bg2"/>
              </a:solidFill>
              <a:ln w="28575">
                <a:solidFill>
                  <a:schemeClr val="bg1"/>
                </a:solidFill>
              </a:ln>
            </c:spPr>
          </c:dPt>
          <c:dPt>
            <c:idx val="3"/>
            <c:bubble3D val="0"/>
            <c:spPr>
              <a:solidFill>
                <a:schemeClr val="accent2"/>
              </a:solidFill>
              <a:ln w="28575">
                <a:solidFill>
                  <a:schemeClr val="bg1"/>
                </a:solidFill>
              </a:ln>
            </c:spPr>
          </c:dPt>
          <c:dPt>
            <c:idx val="4"/>
            <c:bubble3D val="0"/>
            <c:explosion val="10"/>
            <c:spPr>
              <a:solidFill>
                <a:schemeClr val="accent3"/>
              </a:solidFill>
              <a:ln w="28575">
                <a:solidFill>
                  <a:schemeClr val="bg1"/>
                </a:solidFill>
              </a:ln>
            </c:spPr>
          </c:dPt>
          <c:dPt>
            <c:idx val="5"/>
            <c:bubble3D val="0"/>
            <c:explosion val="13"/>
            <c:spPr>
              <a:solidFill>
                <a:schemeClr val="accent1">
                  <a:lumMod val="40000"/>
                  <a:lumOff val="60000"/>
                </a:schemeClr>
              </a:solidFill>
              <a:ln w="28575">
                <a:solidFill>
                  <a:schemeClr val="bg1"/>
                </a:solidFill>
              </a:ln>
            </c:spPr>
          </c:dPt>
          <c:dPt>
            <c:idx val="6"/>
            <c:bubble3D val="0"/>
            <c:spPr>
              <a:solidFill>
                <a:schemeClr val="bg2">
                  <a:lumMod val="60000"/>
                  <a:lumOff val="40000"/>
                </a:schemeClr>
              </a:solidFill>
              <a:ln w="28575">
                <a:solidFill>
                  <a:schemeClr val="bg1"/>
                </a:solidFill>
              </a:ln>
            </c:spPr>
          </c:dPt>
          <c:dPt>
            <c:idx val="7"/>
            <c:bubble3D val="0"/>
            <c:spPr>
              <a:solidFill>
                <a:schemeClr val="accent2">
                  <a:lumMod val="40000"/>
                  <a:lumOff val="60000"/>
                </a:schemeClr>
              </a:solidFill>
              <a:ln w="28575">
                <a:solidFill>
                  <a:schemeClr val="bg1"/>
                </a:solidFill>
              </a:ln>
            </c:spPr>
          </c:dPt>
          <c:dPt>
            <c:idx val="8"/>
            <c:bubble3D val="0"/>
            <c:spPr>
              <a:solidFill>
                <a:schemeClr val="tx1"/>
              </a:solidFill>
              <a:ln w="28575">
                <a:solidFill>
                  <a:schemeClr val="bg1"/>
                </a:solidFill>
              </a:ln>
            </c:spPr>
          </c:dPt>
          <c:dPt>
            <c:idx val="9"/>
            <c:bubble3D val="0"/>
            <c:spPr>
              <a:solidFill>
                <a:srgbClr val="17469E"/>
              </a:solidFill>
              <a:ln w="28575">
                <a:solidFill>
                  <a:schemeClr val="bg1"/>
                </a:solidFill>
              </a:ln>
            </c:spPr>
          </c:dPt>
          <c:dPt>
            <c:idx val="10"/>
            <c:bubble3D val="0"/>
            <c:spPr>
              <a:solidFill>
                <a:srgbClr val="F68B1F"/>
              </a:solidFill>
              <a:ln w="28575">
                <a:solidFill>
                  <a:schemeClr val="bg1"/>
                </a:solidFill>
              </a:ln>
            </c:spPr>
          </c:dPt>
          <c:dPt>
            <c:idx val="11"/>
            <c:bubble3D val="0"/>
            <c:spPr>
              <a:solidFill>
                <a:schemeClr val="accent6"/>
              </a:solidFill>
              <a:ln w="28575">
                <a:solidFill>
                  <a:schemeClr val="bg1"/>
                </a:solidFill>
              </a:ln>
            </c:spPr>
          </c:dPt>
          <c:dPt>
            <c:idx val="12"/>
            <c:bubble3D val="0"/>
            <c:spPr>
              <a:solidFill>
                <a:schemeClr val="accent2">
                  <a:lumMod val="75000"/>
                </a:schemeClr>
              </a:solidFill>
              <a:ln w="28575">
                <a:solidFill>
                  <a:schemeClr val="bg1"/>
                </a:solidFill>
              </a:ln>
            </c:spPr>
          </c:dPt>
          <c:dPt>
            <c:idx val="13"/>
            <c:bubble3D val="0"/>
            <c:spPr>
              <a:solidFill>
                <a:srgbClr val="A955A0"/>
              </a:solidFill>
              <a:ln w="28575">
                <a:solidFill>
                  <a:schemeClr val="bg1"/>
                </a:solidFill>
              </a:ln>
            </c:spPr>
          </c:dPt>
          <c:dPt>
            <c:idx val="14"/>
            <c:bubble3D val="0"/>
            <c:spPr>
              <a:solidFill>
                <a:schemeClr val="bg2">
                  <a:lumMod val="40000"/>
                  <a:lumOff val="60000"/>
                  <a:alpha val="60000"/>
                </a:schemeClr>
              </a:solidFill>
              <a:ln w="28575">
                <a:solidFill>
                  <a:schemeClr val="bg1"/>
                </a:solidFill>
              </a:ln>
            </c:spPr>
          </c:dPt>
          <c:dPt>
            <c:idx val="15"/>
            <c:bubble3D val="0"/>
            <c:spPr>
              <a:solidFill>
                <a:schemeClr val="accent3">
                  <a:lumMod val="40000"/>
                  <a:lumOff val="60000"/>
                </a:schemeClr>
              </a:solidFill>
              <a:ln w="28575">
                <a:solidFill>
                  <a:schemeClr val="bg1"/>
                </a:solidFill>
              </a:ln>
            </c:spPr>
          </c:dPt>
          <c:cat>
            <c:strRef>
              <c:f>Sheet1!$A$2:$A$8</c:f>
              <c:strCache>
                <c:ptCount val="7"/>
                <c:pt idx="0">
                  <c:v>AAA</c:v>
                </c:pt>
                <c:pt idx="1">
                  <c:v>AA+</c:v>
                </c:pt>
                <c:pt idx="2">
                  <c:v>AA</c:v>
                </c:pt>
                <c:pt idx="3">
                  <c:v>AA-</c:v>
                </c:pt>
                <c:pt idx="4">
                  <c:v>A+</c:v>
                </c:pt>
                <c:pt idx="5">
                  <c:v>A</c:v>
                </c:pt>
                <c:pt idx="6">
                  <c:v>A-</c:v>
                </c:pt>
              </c:strCache>
            </c:strRef>
          </c:cat>
          <c:val>
            <c:numRef>
              <c:f>Sheet1!$B$2:$B$8</c:f>
              <c:numCache>
                <c:formatCode>General</c:formatCode>
                <c:ptCount val="7"/>
                <c:pt idx="0">
                  <c:v>15</c:v>
                </c:pt>
                <c:pt idx="1">
                  <c:v>13</c:v>
                </c:pt>
                <c:pt idx="2">
                  <c:v>15</c:v>
                </c:pt>
                <c:pt idx="3">
                  <c:v>4</c:v>
                </c:pt>
                <c:pt idx="4">
                  <c:v>0</c:v>
                </c:pt>
                <c:pt idx="5">
                  <c:v>2</c:v>
                </c:pt>
                <c:pt idx="6">
                  <c:v>1</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b"/>
      <c:layout>
        <c:manualLayout>
          <c:xMode val="edge"/>
          <c:yMode val="edge"/>
          <c:x val="0"/>
          <c:y val="0.83543520474574828"/>
          <c:w val="0.99911065195415438"/>
          <c:h val="0.12955721998164862"/>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v>Funded Ratio</c:v>
          </c:tx>
          <c:marker>
            <c:symbol val="none"/>
          </c:marker>
          <c:cat>
            <c:numRef>
              <c:f>Pension!$A$4:$A$16</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Pension!$B$4:$B$16</c:f>
              <c:numCache>
                <c:formatCode>General</c:formatCode>
                <c:ptCount val="13"/>
                <c:pt idx="0">
                  <c:v>109</c:v>
                </c:pt>
                <c:pt idx="1">
                  <c:v>100.8</c:v>
                </c:pt>
                <c:pt idx="2">
                  <c:v>92.1</c:v>
                </c:pt>
                <c:pt idx="3">
                  <c:v>85.4</c:v>
                </c:pt>
                <c:pt idx="4">
                  <c:v>79.2</c:v>
                </c:pt>
                <c:pt idx="5">
                  <c:v>75.3</c:v>
                </c:pt>
                <c:pt idx="6">
                  <c:v>73.2</c:v>
                </c:pt>
                <c:pt idx="7">
                  <c:v>69.599999999999994</c:v>
                </c:pt>
                <c:pt idx="8">
                  <c:v>62</c:v>
                </c:pt>
                <c:pt idx="9">
                  <c:v>65.2</c:v>
                </c:pt>
                <c:pt idx="10">
                  <c:v>60.8</c:v>
                </c:pt>
                <c:pt idx="11">
                  <c:v>56.7</c:v>
                </c:pt>
                <c:pt idx="12">
                  <c:v>54.2</c:v>
                </c:pt>
              </c:numCache>
            </c:numRef>
          </c:val>
          <c:smooth val="0"/>
        </c:ser>
        <c:dLbls>
          <c:showLegendKey val="0"/>
          <c:showVal val="0"/>
          <c:showCatName val="0"/>
          <c:showSerName val="0"/>
          <c:showPercent val="0"/>
          <c:showBubbleSize val="0"/>
        </c:dLbls>
        <c:marker val="1"/>
        <c:smooth val="0"/>
        <c:axId val="33265920"/>
        <c:axId val="33271808"/>
      </c:lineChart>
      <c:catAx>
        <c:axId val="33265920"/>
        <c:scaling>
          <c:orientation val="minMax"/>
        </c:scaling>
        <c:delete val="0"/>
        <c:axPos val="b"/>
        <c:numFmt formatCode="General" sourceLinked="1"/>
        <c:majorTickMark val="out"/>
        <c:minorTickMark val="none"/>
        <c:tickLblPos val="nextTo"/>
        <c:crossAx val="33271808"/>
        <c:crosses val="autoZero"/>
        <c:auto val="1"/>
        <c:lblAlgn val="ctr"/>
        <c:lblOffset val="100"/>
        <c:noMultiLvlLbl val="0"/>
      </c:catAx>
      <c:valAx>
        <c:axId val="33271808"/>
        <c:scaling>
          <c:orientation val="minMax"/>
        </c:scaling>
        <c:delete val="0"/>
        <c:axPos val="l"/>
        <c:majorGridlines/>
        <c:numFmt formatCode="General" sourceLinked="1"/>
        <c:majorTickMark val="out"/>
        <c:minorTickMark val="none"/>
        <c:tickLblPos val="nextTo"/>
        <c:crossAx val="3326592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0.89572</cdr:x>
      <cdr:y>0.26567</cdr:y>
    </cdr:from>
    <cdr:to>
      <cdr:x>0.89573</cdr:x>
      <cdr:y>0.33135</cdr:y>
    </cdr:to>
    <cdr:sp macro="" textlink="">
      <cdr:nvSpPr>
        <cdr:cNvPr id="2" name="TextBox 19"/>
        <cdr:cNvSpPr txBox="1"/>
      </cdr:nvSpPr>
      <cdr:spPr>
        <a:xfrm xmlns:a="http://schemas.openxmlformats.org/drawingml/2006/main">
          <a:off x="7782384" y="1245009"/>
          <a:ext cx="65"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endParaRPr lang="en-US" sz="2000" b="1" dirty="0" smtClean="0">
            <a:latin typeface="+mj-lt"/>
          </a:endParaRPr>
        </a:p>
      </cdr:txBody>
    </cdr:sp>
  </cdr:relSizeAnchor>
  <cdr:relSizeAnchor xmlns:cdr="http://schemas.openxmlformats.org/drawingml/2006/chartDrawing">
    <cdr:from>
      <cdr:x>0.85128</cdr:x>
      <cdr:y>0.18673</cdr:y>
    </cdr:from>
    <cdr:to>
      <cdr:x>0.91032</cdr:x>
      <cdr:y>0.24961</cdr:y>
    </cdr:to>
    <cdr:sp macro="" textlink="">
      <cdr:nvSpPr>
        <cdr:cNvPr id="4" name="TextBox 13"/>
        <cdr:cNvSpPr txBox="1"/>
      </cdr:nvSpPr>
      <cdr:spPr>
        <a:xfrm xmlns:a="http://schemas.openxmlformats.org/drawingml/2006/main">
          <a:off x="7396251" y="914041"/>
          <a:ext cx="512961"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US" sz="2000" b="1" dirty="0" smtClean="0">
              <a:latin typeface="+mj-lt"/>
            </a:rPr>
            <a:t>30%</a:t>
          </a:r>
          <a:endParaRPr lang="en-US" sz="2000" b="1" dirty="0">
            <a:latin typeface="+mj-lt"/>
          </a:endParaRPr>
        </a:p>
      </cdr:txBody>
    </cdr:sp>
  </cdr:relSizeAnchor>
  <cdr:relSizeAnchor xmlns:cdr="http://schemas.openxmlformats.org/drawingml/2006/chartDrawing">
    <cdr:from>
      <cdr:x>0.5864</cdr:x>
      <cdr:y>0.262</cdr:y>
    </cdr:from>
    <cdr:to>
      <cdr:x>0.9124</cdr:x>
      <cdr:y>0.262</cdr:y>
    </cdr:to>
    <cdr:cxnSp macro="">
      <cdr:nvCxnSpPr>
        <cdr:cNvPr id="5" name="Straight Connector 4"/>
        <cdr:cNvCxnSpPr/>
      </cdr:nvCxnSpPr>
      <cdr:spPr>
        <a:xfrm xmlns:a="http://schemas.openxmlformats.org/drawingml/2006/main" flipH="1">
          <a:off x="5094890" y="1227795"/>
          <a:ext cx="2832414" cy="0"/>
        </a:xfrm>
        <a:prstGeom xmlns:a="http://schemas.openxmlformats.org/drawingml/2006/main" prst="line">
          <a:avLst/>
        </a:prstGeom>
        <a:ln xmlns:a="http://schemas.openxmlformats.org/drawingml/2006/main" w="19050">
          <a:solidFill>
            <a:schemeClr val="accent4"/>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0.89572</cdr:x>
      <cdr:y>0.49172</cdr:y>
    </cdr:from>
    <cdr:to>
      <cdr:x>0.89573</cdr:x>
      <cdr:y>0.5574</cdr:y>
    </cdr:to>
    <cdr:sp macro="" textlink="">
      <cdr:nvSpPr>
        <cdr:cNvPr id="6" name="TextBox 20"/>
        <cdr:cNvSpPr txBox="1"/>
      </cdr:nvSpPr>
      <cdr:spPr>
        <a:xfrm xmlns:a="http://schemas.openxmlformats.org/drawingml/2006/main">
          <a:off x="7782384" y="2304347"/>
          <a:ext cx="65"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endParaRPr lang="en-US" sz="2000" b="1" dirty="0">
            <a:latin typeface="+mj-lt"/>
          </a:endParaRPr>
        </a:p>
      </cdr:txBody>
    </cdr:sp>
  </cdr:relSizeAnchor>
  <cdr:relSizeAnchor xmlns:cdr="http://schemas.openxmlformats.org/drawingml/2006/chartDrawing">
    <cdr:from>
      <cdr:x>0.83669</cdr:x>
      <cdr:y>0.67687</cdr:y>
    </cdr:from>
    <cdr:to>
      <cdr:x>0.89573</cdr:x>
      <cdr:y>0.73975</cdr:y>
    </cdr:to>
    <cdr:sp macro="" textlink="">
      <cdr:nvSpPr>
        <cdr:cNvPr id="8" name="TextBox 25"/>
        <cdr:cNvSpPr txBox="1"/>
      </cdr:nvSpPr>
      <cdr:spPr>
        <a:xfrm xmlns:a="http://schemas.openxmlformats.org/drawingml/2006/main">
          <a:off x="7269488" y="3313270"/>
          <a:ext cx="512961"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US" sz="2000" b="1" dirty="0" smtClean="0">
              <a:latin typeface="+mj-lt"/>
            </a:rPr>
            <a:t>26%</a:t>
          </a:r>
          <a:endParaRPr lang="en-US" sz="2000" b="1" dirty="0">
            <a:latin typeface="+mj-lt"/>
          </a:endParaRPr>
        </a:p>
      </cdr:txBody>
    </cdr:sp>
  </cdr:relSizeAnchor>
  <cdr:relSizeAnchor xmlns:cdr="http://schemas.openxmlformats.org/drawingml/2006/chartDrawing">
    <cdr:from>
      <cdr:x>0.55895</cdr:x>
      <cdr:y>0.74255</cdr:y>
    </cdr:from>
    <cdr:to>
      <cdr:x>0.89573</cdr:x>
      <cdr:y>0.74255</cdr:y>
    </cdr:to>
    <cdr:cxnSp macro="">
      <cdr:nvCxnSpPr>
        <cdr:cNvPr id="9" name="Straight Connector 8"/>
        <cdr:cNvCxnSpPr/>
      </cdr:nvCxnSpPr>
      <cdr:spPr>
        <a:xfrm xmlns:a="http://schemas.openxmlformats.org/drawingml/2006/main" flipH="1">
          <a:off x="4856354" y="3479800"/>
          <a:ext cx="2926080" cy="0"/>
        </a:xfrm>
        <a:prstGeom xmlns:a="http://schemas.openxmlformats.org/drawingml/2006/main" prst="line">
          <a:avLst/>
        </a:prstGeom>
        <a:ln xmlns:a="http://schemas.openxmlformats.org/drawingml/2006/main" w="19050">
          <a:solidFill>
            <a:schemeClr val="accent4"/>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0.10866</cdr:x>
      <cdr:y>0.08604</cdr:y>
    </cdr:from>
    <cdr:to>
      <cdr:x>0.15184</cdr:x>
      <cdr:y>0.14892</cdr:y>
    </cdr:to>
    <cdr:sp macro="" textlink="">
      <cdr:nvSpPr>
        <cdr:cNvPr id="11" name="TextBox 30"/>
        <cdr:cNvSpPr txBox="1"/>
      </cdr:nvSpPr>
      <cdr:spPr>
        <a:xfrm xmlns:a="http://schemas.openxmlformats.org/drawingml/2006/main">
          <a:off x="944111" y="421141"/>
          <a:ext cx="375165" cy="30779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US" sz="2000" b="1" dirty="0" smtClean="0">
              <a:latin typeface="+mj-lt"/>
            </a:rPr>
            <a:t>8%</a:t>
          </a:r>
          <a:endParaRPr lang="en-US" sz="2000" b="1" dirty="0">
            <a:latin typeface="+mj-lt"/>
          </a:endParaRPr>
        </a:p>
      </cdr:txBody>
    </cdr:sp>
  </cdr:relSizeAnchor>
  <cdr:relSizeAnchor xmlns:cdr="http://schemas.openxmlformats.org/drawingml/2006/chartDrawing">
    <cdr:from>
      <cdr:x>0.07993</cdr:x>
      <cdr:y>0.49542</cdr:y>
    </cdr:from>
    <cdr:to>
      <cdr:x>0.13897</cdr:x>
      <cdr:y>0.5583</cdr:y>
    </cdr:to>
    <cdr:sp macro="" textlink="">
      <cdr:nvSpPr>
        <cdr:cNvPr id="12" name="TextBox 31"/>
        <cdr:cNvSpPr txBox="1"/>
      </cdr:nvSpPr>
      <cdr:spPr>
        <a:xfrm xmlns:a="http://schemas.openxmlformats.org/drawingml/2006/main">
          <a:off x="694464" y="2425074"/>
          <a:ext cx="512961"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US" sz="2000" b="1" dirty="0" smtClean="0">
              <a:latin typeface="+mj-lt"/>
            </a:rPr>
            <a:t>30%</a:t>
          </a:r>
          <a:endParaRPr lang="en-US" sz="2000" b="1" dirty="0">
            <a:latin typeface="+mj-lt"/>
          </a:endParaRPr>
        </a:p>
      </cdr:txBody>
    </cdr:sp>
  </cdr:relSizeAnchor>
  <cdr:relSizeAnchor xmlns:cdr="http://schemas.openxmlformats.org/drawingml/2006/chartDrawing">
    <cdr:from>
      <cdr:x>0.36877</cdr:x>
      <cdr:y>0</cdr:y>
    </cdr:from>
    <cdr:to>
      <cdr:x>0.36878</cdr:x>
      <cdr:y>0.06288</cdr:y>
    </cdr:to>
    <cdr:sp macro="" textlink="">
      <cdr:nvSpPr>
        <cdr:cNvPr id="13" name="TextBox 32"/>
        <cdr:cNvSpPr txBox="1"/>
      </cdr:nvSpPr>
      <cdr:spPr>
        <a:xfrm xmlns:a="http://schemas.openxmlformats.org/drawingml/2006/main">
          <a:off x="3204038" y="0"/>
          <a:ext cx="65"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endParaRPr lang="en-US" sz="2000" b="1" dirty="0">
            <a:latin typeface="+mj-lt"/>
          </a:endParaRPr>
        </a:p>
      </cdr:txBody>
    </cdr:sp>
  </cdr:relSizeAnchor>
  <cdr:relSizeAnchor xmlns:cdr="http://schemas.openxmlformats.org/drawingml/2006/chartDrawing">
    <cdr:from>
      <cdr:x>0.10762</cdr:x>
      <cdr:y>0.15588</cdr:y>
    </cdr:from>
    <cdr:to>
      <cdr:x>0.3615</cdr:x>
      <cdr:y>0.15644</cdr:y>
    </cdr:to>
    <cdr:cxnSp macro="">
      <cdr:nvCxnSpPr>
        <cdr:cNvPr id="14" name="Straight Connector 13"/>
        <cdr:cNvCxnSpPr/>
      </cdr:nvCxnSpPr>
      <cdr:spPr>
        <a:xfrm xmlns:a="http://schemas.openxmlformats.org/drawingml/2006/main" flipH="1">
          <a:off x="935039" y="763024"/>
          <a:ext cx="2205799" cy="2748"/>
        </a:xfrm>
        <a:prstGeom xmlns:a="http://schemas.openxmlformats.org/drawingml/2006/main" prst="line">
          <a:avLst/>
        </a:prstGeom>
        <a:ln xmlns:a="http://schemas.openxmlformats.org/drawingml/2006/main" w="19050">
          <a:solidFill>
            <a:schemeClr val="accent4"/>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0.48887</cdr:x>
      <cdr:y>0.05355</cdr:y>
    </cdr:from>
    <cdr:to>
      <cdr:x>0.71091</cdr:x>
      <cdr:y>0.05355</cdr:y>
    </cdr:to>
    <cdr:cxnSp macro="">
      <cdr:nvCxnSpPr>
        <cdr:cNvPr id="15" name="Straight Connector 14"/>
        <cdr:cNvCxnSpPr/>
      </cdr:nvCxnSpPr>
      <cdr:spPr>
        <a:xfrm xmlns:a="http://schemas.openxmlformats.org/drawingml/2006/main" flipH="1">
          <a:off x="4247465" y="262128"/>
          <a:ext cx="1929170" cy="0"/>
        </a:xfrm>
        <a:prstGeom xmlns:a="http://schemas.openxmlformats.org/drawingml/2006/main" prst="line">
          <a:avLst/>
        </a:prstGeom>
        <a:ln xmlns:a="http://schemas.openxmlformats.org/drawingml/2006/main" w="19050">
          <a:solidFill>
            <a:schemeClr val="accent4"/>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0.08016</cdr:x>
      <cdr:y>0.56073</cdr:y>
    </cdr:from>
    <cdr:to>
      <cdr:x>0.32536</cdr:x>
      <cdr:y>0.56226</cdr:y>
    </cdr:to>
    <cdr:cxnSp macro="">
      <cdr:nvCxnSpPr>
        <cdr:cNvPr id="16" name="Straight Connector 15"/>
        <cdr:cNvCxnSpPr/>
      </cdr:nvCxnSpPr>
      <cdr:spPr>
        <a:xfrm xmlns:a="http://schemas.openxmlformats.org/drawingml/2006/main" flipH="1">
          <a:off x="696442" y="2744766"/>
          <a:ext cx="2130412" cy="7487"/>
        </a:xfrm>
        <a:prstGeom xmlns:a="http://schemas.openxmlformats.org/drawingml/2006/main" prst="line">
          <a:avLst/>
        </a:prstGeom>
        <a:ln xmlns:a="http://schemas.openxmlformats.org/drawingml/2006/main" w="19050">
          <a:solidFill>
            <a:schemeClr val="accent4"/>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0.66697</cdr:x>
      <cdr:y>0</cdr:y>
    </cdr:from>
    <cdr:to>
      <cdr:x>0.70959</cdr:x>
      <cdr:y>0.06288</cdr:y>
    </cdr:to>
    <cdr:sp macro="" textlink="">
      <cdr:nvSpPr>
        <cdr:cNvPr id="19" name="TextBox 32"/>
        <cdr:cNvSpPr txBox="1"/>
      </cdr:nvSpPr>
      <cdr:spPr>
        <a:xfrm xmlns:a="http://schemas.openxmlformats.org/drawingml/2006/main">
          <a:off x="5794901" y="-986828"/>
          <a:ext cx="370293"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smtClean="0">
              <a:latin typeface="+mj-lt"/>
            </a:rPr>
            <a:t>2%</a:t>
          </a:r>
          <a:endParaRPr lang="en-US" sz="2000" b="1" dirty="0">
            <a:latin typeface="+mj-lt"/>
          </a:endParaRPr>
        </a:p>
      </cdr:txBody>
    </cdr:sp>
  </cdr:relSizeAnchor>
  <cdr:relSizeAnchor xmlns:cdr="http://schemas.openxmlformats.org/drawingml/2006/chartDrawing">
    <cdr:from>
      <cdr:x>0.2381</cdr:x>
      <cdr:y>0.10494</cdr:y>
    </cdr:from>
    <cdr:to>
      <cdr:x>0.44129</cdr:x>
      <cdr:y>0.10828</cdr:y>
    </cdr:to>
    <cdr:cxnSp macro="">
      <cdr:nvCxnSpPr>
        <cdr:cNvPr id="20" name="Straight Connector 19"/>
        <cdr:cNvCxnSpPr/>
      </cdr:nvCxnSpPr>
      <cdr:spPr>
        <a:xfrm xmlns:a="http://schemas.openxmlformats.org/drawingml/2006/main" flipH="1">
          <a:off x="2068714" y="513698"/>
          <a:ext cx="1765394" cy="16349"/>
        </a:xfrm>
        <a:prstGeom xmlns:a="http://schemas.openxmlformats.org/drawingml/2006/main" prst="line">
          <a:avLst/>
        </a:prstGeom>
        <a:ln xmlns:a="http://schemas.openxmlformats.org/drawingml/2006/main" w="19050">
          <a:solidFill>
            <a:schemeClr val="accent4"/>
          </a:solidFill>
          <a:prstDash val="soli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0.24387</cdr:x>
      <cdr:y>0.04582</cdr:y>
    </cdr:from>
    <cdr:to>
      <cdr:x>0.28705</cdr:x>
      <cdr:y>0.1087</cdr:y>
    </cdr:to>
    <cdr:sp macro="" textlink="">
      <cdr:nvSpPr>
        <cdr:cNvPr id="21" name="TextBox 30"/>
        <cdr:cNvSpPr txBox="1"/>
      </cdr:nvSpPr>
      <cdr:spPr>
        <a:xfrm xmlns:a="http://schemas.openxmlformats.org/drawingml/2006/main">
          <a:off x="2118837" y="224288"/>
          <a:ext cx="375164" cy="30779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smtClean="0">
              <a:latin typeface="+mj-lt"/>
            </a:rPr>
            <a:t>4%</a:t>
          </a:r>
          <a:endParaRPr lang="en-US" sz="2000" b="1" dirty="0">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0.73609</cdr:x>
      <cdr:y>0.35859</cdr:y>
    </cdr:from>
    <cdr:to>
      <cdr:x>0.78287</cdr:x>
      <cdr:y>0.47778</cdr:y>
    </cdr:to>
    <cdr:cxnSp macro="">
      <cdr:nvCxnSpPr>
        <cdr:cNvPr id="3" name="Straight Arrow Connector 2"/>
        <cdr:cNvCxnSpPr/>
      </cdr:nvCxnSpPr>
      <cdr:spPr>
        <a:xfrm xmlns:a="http://schemas.openxmlformats.org/drawingml/2006/main" flipH="1">
          <a:off x="6395460" y="1639455"/>
          <a:ext cx="406400" cy="544945"/>
        </a:xfrm>
        <a:prstGeom xmlns:a="http://schemas.openxmlformats.org/drawingml/2006/main" prst="straightConnector1">
          <a:avLst/>
        </a:prstGeom>
        <a:ln xmlns:a="http://schemas.openxmlformats.org/drawingml/2006/main" w="88900">
          <a:solidFill>
            <a:schemeClr val="accent2"/>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0.75098</cdr:x>
      <cdr:y>0.29192</cdr:y>
    </cdr:from>
    <cdr:to>
      <cdr:x>0.97635</cdr:x>
      <cdr:y>0.37475</cdr:y>
    </cdr:to>
    <cdr:sp macro="" textlink="">
      <cdr:nvSpPr>
        <cdr:cNvPr id="5" name="TextBox 4"/>
        <cdr:cNvSpPr txBox="1"/>
      </cdr:nvSpPr>
      <cdr:spPr>
        <a:xfrm xmlns:a="http://schemas.openxmlformats.org/drawingml/2006/main">
          <a:off x="6524768" y="1334656"/>
          <a:ext cx="1958109" cy="378690"/>
        </a:xfrm>
        <a:prstGeom xmlns:a="http://schemas.openxmlformats.org/drawingml/2006/main" prst="rect">
          <a:avLst/>
        </a:prstGeom>
        <a:ln xmlns:a="http://schemas.openxmlformats.org/drawingml/2006/main" cap="flat">
          <a:noFill/>
          <a:miter lim="800000"/>
        </a:ln>
      </cdr:spPr>
      <cdr:txBody>
        <a:bodyPr xmlns:a="http://schemas.openxmlformats.org/drawingml/2006/main" vertOverflow="clip" vert="horz" wrap="square" lIns="91440" tIns="45720" rIns="91440" bIns="457200" rtlCol="0">
          <a:noAutofit/>
        </a:bodyPr>
        <a:lstStyle xmlns:a="http://schemas.openxmlformats.org/drawingml/2006/main"/>
        <a:p xmlns:a="http://schemas.openxmlformats.org/drawingml/2006/main">
          <a:r>
            <a:rPr lang="en-US" sz="1400" dirty="0" smtClean="0"/>
            <a:t>2010 Pension Reform</a:t>
          </a:r>
        </a:p>
      </cdr:txBody>
    </cdr:sp>
  </cdr:relSizeAnchor>
  <cdr:relSizeAnchor xmlns:cdr="http://schemas.openxmlformats.org/drawingml/2006/chartDrawing">
    <cdr:from>
      <cdr:x>0.90618</cdr:x>
      <cdr:y>0.60707</cdr:y>
    </cdr:from>
    <cdr:to>
      <cdr:x>1</cdr:x>
      <cdr:y>0.67778</cdr:y>
    </cdr:to>
    <cdr:sp macro="" textlink="">
      <cdr:nvSpPr>
        <cdr:cNvPr id="8" name="TextBox 7"/>
        <cdr:cNvSpPr txBox="1"/>
      </cdr:nvSpPr>
      <cdr:spPr>
        <a:xfrm xmlns:a="http://schemas.openxmlformats.org/drawingml/2006/main">
          <a:off x="7873278" y="2775527"/>
          <a:ext cx="815109" cy="323273"/>
        </a:xfrm>
        <a:prstGeom xmlns:a="http://schemas.openxmlformats.org/drawingml/2006/main" prst="rect">
          <a:avLst/>
        </a:prstGeom>
        <a:ln xmlns:a="http://schemas.openxmlformats.org/drawingml/2006/main" cap="flat">
          <a:noFill/>
          <a:miter lim="800000"/>
        </a:ln>
      </cdr:spPr>
      <cdr:txBody>
        <a:bodyPr xmlns:a="http://schemas.openxmlformats.org/drawingml/2006/main" vertOverflow="clip" vert="horz" wrap="square" lIns="91440" tIns="45720" rIns="91440" bIns="457200" rtlCol="0">
          <a:noAutofit/>
        </a:bodyPr>
        <a:lstStyle xmlns:a="http://schemas.openxmlformats.org/drawingml/2006/main"/>
        <a:p xmlns:a="http://schemas.openxmlformats.org/drawingml/2006/main">
          <a:r>
            <a:rPr lang="en-US" sz="1400" dirty="0" smtClean="0"/>
            <a:t>54.2%</a:t>
          </a:r>
        </a:p>
        <a:p xmlns:a="http://schemas.openxmlformats.org/drawingml/2006/main">
          <a:endParaRPr lang="en-US" sz="2400" b="1" dirty="0" smtClean="0"/>
        </a:p>
      </cdr:txBody>
    </cdr:sp>
  </cdr:relSizeAnchor>
  <cdr:relSizeAnchor xmlns:cdr="http://schemas.openxmlformats.org/drawingml/2006/chartDrawing">
    <cdr:from>
      <cdr:x>0.05148</cdr:x>
      <cdr:y>0.13434</cdr:y>
    </cdr:from>
    <cdr:to>
      <cdr:x>0.12589</cdr:x>
      <cdr:y>0.21717</cdr:y>
    </cdr:to>
    <cdr:sp macro="" textlink="">
      <cdr:nvSpPr>
        <cdr:cNvPr id="9" name="TextBox 8"/>
        <cdr:cNvSpPr txBox="1"/>
      </cdr:nvSpPr>
      <cdr:spPr>
        <a:xfrm xmlns:a="http://schemas.openxmlformats.org/drawingml/2006/main">
          <a:off x="447241" y="614219"/>
          <a:ext cx="646546" cy="378691"/>
        </a:xfrm>
        <a:prstGeom xmlns:a="http://schemas.openxmlformats.org/drawingml/2006/main" prst="rect">
          <a:avLst/>
        </a:prstGeom>
        <a:ln xmlns:a="http://schemas.openxmlformats.org/drawingml/2006/main" cap="flat">
          <a:noFill/>
          <a:miter lim="800000"/>
        </a:ln>
      </cdr:spPr>
      <cdr:txBody>
        <a:bodyPr xmlns:a="http://schemas.openxmlformats.org/drawingml/2006/main" vertOverflow="clip" vert="horz" wrap="square" lIns="91440" tIns="45720" rIns="91440" bIns="457200" rtlCol="0">
          <a:noAutofit/>
        </a:bodyPr>
        <a:lstStyle xmlns:a="http://schemas.openxmlformats.org/drawingml/2006/main"/>
        <a:p xmlns:a="http://schemas.openxmlformats.org/drawingml/2006/main">
          <a:r>
            <a:rPr lang="en-US" sz="1400" dirty="0" smtClean="0"/>
            <a:t>109%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0CDF035-7BF7-4288-A1D8-7A61265251F2}" type="datetimeFigureOut">
              <a:rPr lang="en-US" smtClean="0"/>
              <a:t>10/15/2014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5ACEA4D-0F13-4D15-8E70-5F9CBD75F0CE}" type="slidenum">
              <a:rPr lang="en-US" smtClean="0"/>
              <a:t>‹#›</a:t>
            </a:fld>
            <a:endParaRPr lang="en-US"/>
          </a:p>
        </p:txBody>
      </p:sp>
    </p:spTree>
    <p:extLst>
      <p:ext uri="{BB962C8B-B14F-4D97-AF65-F5344CB8AC3E}">
        <p14:creationId xmlns:p14="http://schemas.microsoft.com/office/powerpoint/2010/main" val="383819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Art Visual</a:t>
            </a:r>
            <a:r>
              <a:rPr lang="en-US" baseline="0" smtClean="0"/>
              <a:t> Theme</a:t>
            </a:r>
            <a:r>
              <a:rPr lang="en-US" smtClean="0"/>
              <a:t>: Transparency/Transformation/Insight/Understanding</a:t>
            </a:r>
            <a:endParaRPr lang="en-US" dirty="0"/>
          </a:p>
        </p:txBody>
      </p:sp>
      <p:sp>
        <p:nvSpPr>
          <p:cNvPr id="4" name="Slide Number Placeholder 3"/>
          <p:cNvSpPr>
            <a:spLocks noGrp="1"/>
          </p:cNvSpPr>
          <p:nvPr>
            <p:ph type="sldNum" sz="quarter" idx="10"/>
          </p:nvPr>
        </p:nvSpPr>
        <p:spPr/>
        <p:txBody>
          <a:bodyPr/>
          <a:lstStyle/>
          <a:p>
            <a:fld id="{46FB7DBB-CFE1-42F7-BB37-5604F62628BA}" type="slidenum">
              <a:rPr lang="en-US" smtClean="0"/>
              <a:t>1</a:t>
            </a:fld>
            <a:endParaRPr lang="en-US" dirty="0"/>
          </a:p>
        </p:txBody>
      </p:sp>
    </p:spTree>
    <p:extLst>
      <p:ext uri="{BB962C8B-B14F-4D97-AF65-F5344CB8AC3E}">
        <p14:creationId xmlns:p14="http://schemas.microsoft.com/office/powerpoint/2010/main" val="398747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Rankings</a:t>
            </a:r>
          </a:p>
          <a:p>
            <a:endParaRPr lang="en-US" dirty="0"/>
          </a:p>
        </p:txBody>
      </p:sp>
      <p:sp>
        <p:nvSpPr>
          <p:cNvPr id="4" name="Slide Number Placeholder 3"/>
          <p:cNvSpPr>
            <a:spLocks noGrp="1"/>
          </p:cNvSpPr>
          <p:nvPr>
            <p:ph type="sldNum" sz="quarter" idx="10"/>
          </p:nvPr>
        </p:nvSpPr>
        <p:spPr/>
        <p:txBody>
          <a:bodyPr/>
          <a:lstStyle/>
          <a:p>
            <a:fld id="{75ACEA4D-0F13-4D15-8E70-5F9CBD75F0CE}" type="slidenum">
              <a:rPr lang="en-US" smtClean="0"/>
              <a:t>10</a:t>
            </a:fld>
            <a:endParaRPr lang="en-US"/>
          </a:p>
        </p:txBody>
      </p:sp>
    </p:spTree>
    <p:extLst>
      <p:ext uri="{BB962C8B-B14F-4D97-AF65-F5344CB8AC3E}">
        <p14:creationId xmlns:p14="http://schemas.microsoft.com/office/powerpoint/2010/main" val="404793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11</a:t>
            </a:fld>
            <a:endParaRPr lang="en-US"/>
          </a:p>
        </p:txBody>
      </p:sp>
    </p:spTree>
    <p:extLst>
      <p:ext uri="{BB962C8B-B14F-4D97-AF65-F5344CB8AC3E}">
        <p14:creationId xmlns:p14="http://schemas.microsoft.com/office/powerpoint/2010/main" val="345396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sz="2400" b="1" baseline="0" dirty="0" smtClean="0"/>
          </a:p>
        </p:txBody>
      </p:sp>
      <p:sp>
        <p:nvSpPr>
          <p:cNvPr id="4" name="Slide Number Placeholder 3"/>
          <p:cNvSpPr>
            <a:spLocks noGrp="1"/>
          </p:cNvSpPr>
          <p:nvPr>
            <p:ph type="sldNum" sz="quarter" idx="10"/>
          </p:nvPr>
        </p:nvSpPr>
        <p:spPr/>
        <p:txBody>
          <a:bodyPr/>
          <a:lstStyle/>
          <a:p>
            <a:fld id="{4C150BA4-C852-40C1-8673-304927F2ACA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13</a:t>
            </a:fld>
            <a:endParaRPr lang="en-US"/>
          </a:p>
        </p:txBody>
      </p:sp>
    </p:spTree>
    <p:extLst>
      <p:ext uri="{BB962C8B-B14F-4D97-AF65-F5344CB8AC3E}">
        <p14:creationId xmlns:p14="http://schemas.microsoft.com/office/powerpoint/2010/main" val="2394199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14</a:t>
            </a:fld>
            <a:endParaRPr lang="en-US"/>
          </a:p>
        </p:txBody>
      </p:sp>
    </p:spTree>
    <p:extLst>
      <p:ext uri="{BB962C8B-B14F-4D97-AF65-F5344CB8AC3E}">
        <p14:creationId xmlns:p14="http://schemas.microsoft.com/office/powerpoint/2010/main" val="150927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15</a:t>
            </a:fld>
            <a:endParaRPr lang="en-US"/>
          </a:p>
        </p:txBody>
      </p:sp>
    </p:spTree>
    <p:extLst>
      <p:ext uri="{BB962C8B-B14F-4D97-AF65-F5344CB8AC3E}">
        <p14:creationId xmlns:p14="http://schemas.microsoft.com/office/powerpoint/2010/main" val="25133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16</a:t>
            </a:fld>
            <a:endParaRPr lang="en-US"/>
          </a:p>
        </p:txBody>
      </p:sp>
    </p:spTree>
    <p:extLst>
      <p:ext uri="{BB962C8B-B14F-4D97-AF65-F5344CB8AC3E}">
        <p14:creationId xmlns:p14="http://schemas.microsoft.com/office/powerpoint/2010/main" val="331517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17</a:t>
            </a:fld>
            <a:endParaRPr lang="en-US"/>
          </a:p>
        </p:txBody>
      </p:sp>
    </p:spTree>
    <p:extLst>
      <p:ext uri="{BB962C8B-B14F-4D97-AF65-F5344CB8AC3E}">
        <p14:creationId xmlns:p14="http://schemas.microsoft.com/office/powerpoint/2010/main" val="2295801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18</a:t>
            </a:fld>
            <a:endParaRPr lang="en-US"/>
          </a:p>
        </p:txBody>
      </p:sp>
    </p:spTree>
    <p:extLst>
      <p:ext uri="{BB962C8B-B14F-4D97-AF65-F5344CB8AC3E}">
        <p14:creationId xmlns:p14="http://schemas.microsoft.com/office/powerpoint/2010/main" val="1074923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19</a:t>
            </a:fld>
            <a:endParaRPr lang="en-US"/>
          </a:p>
        </p:txBody>
      </p:sp>
    </p:spTree>
    <p:extLst>
      <p:ext uri="{BB962C8B-B14F-4D97-AF65-F5344CB8AC3E}">
        <p14:creationId xmlns:p14="http://schemas.microsoft.com/office/powerpoint/2010/main" val="87497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Font typeface="Arial" panose="020B0604020202020204" pitchFamily="34" charset="0"/>
              <a:buChar char="•"/>
            </a:pPr>
            <a:r>
              <a:rPr lang="en-US" sz="2400" dirty="0" smtClean="0"/>
              <a:t>Initially rated AAA in 1961</a:t>
            </a:r>
          </a:p>
          <a:p>
            <a:pPr marL="457200" indent="-457200">
              <a:buFont typeface="Arial" panose="020B0604020202020204" pitchFamily="34" charset="0"/>
              <a:buChar char="•"/>
            </a:pPr>
            <a:r>
              <a:rPr lang="en-US" sz="2400" dirty="0" smtClean="0"/>
              <a:t>Lowered to AA+ in 1991</a:t>
            </a:r>
          </a:p>
          <a:p>
            <a:pPr marL="457200" indent="-457200">
              <a:buFont typeface="Arial" panose="020B0604020202020204" pitchFamily="34" charset="0"/>
              <a:buChar char="•"/>
            </a:pPr>
            <a:r>
              <a:rPr lang="en-US" sz="2400" dirty="0" smtClean="0"/>
              <a:t>Lowered to AA in 2002</a:t>
            </a:r>
          </a:p>
          <a:p>
            <a:pPr marL="457200" indent="-457200">
              <a:buFont typeface="Arial" panose="020B0604020202020204" pitchFamily="34" charset="0"/>
              <a:buChar char="•"/>
            </a:pPr>
            <a:r>
              <a:rPr lang="en-US" sz="2400" dirty="0" smtClean="0"/>
              <a:t>Lowered to AA-</a:t>
            </a:r>
          </a:p>
          <a:p>
            <a:pPr>
              <a:lnSpc>
                <a:spcPct val="200000"/>
              </a:lnSpc>
            </a:pPr>
            <a:endParaRPr lang="en-US" sz="2400" b="1" baseline="0" dirty="0" smtClean="0"/>
          </a:p>
        </p:txBody>
      </p:sp>
      <p:sp>
        <p:nvSpPr>
          <p:cNvPr id="4" name="Slide Number Placeholder 3"/>
          <p:cNvSpPr>
            <a:spLocks noGrp="1"/>
          </p:cNvSpPr>
          <p:nvPr>
            <p:ph type="sldNum" sz="quarter" idx="10"/>
          </p:nvPr>
        </p:nvSpPr>
        <p:spPr/>
        <p:txBody>
          <a:bodyPr/>
          <a:lstStyle/>
          <a:p>
            <a:fld id="{4C150BA4-C852-40C1-8673-304927F2ACA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20</a:t>
            </a:fld>
            <a:endParaRPr lang="en-US"/>
          </a:p>
        </p:txBody>
      </p:sp>
    </p:spTree>
    <p:extLst>
      <p:ext uri="{BB962C8B-B14F-4D97-AF65-F5344CB8AC3E}">
        <p14:creationId xmlns:p14="http://schemas.microsoft.com/office/powerpoint/2010/main" val="2802392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21</a:t>
            </a:fld>
            <a:endParaRPr lang="en-US"/>
          </a:p>
        </p:txBody>
      </p:sp>
    </p:spTree>
    <p:extLst>
      <p:ext uri="{BB962C8B-B14F-4D97-AF65-F5344CB8AC3E}">
        <p14:creationId xmlns:p14="http://schemas.microsoft.com/office/powerpoint/2010/main" val="62165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CEA4D-0F13-4D15-8E70-5F9CBD75F0CE}" type="slidenum">
              <a:rPr lang="en-US" smtClean="0"/>
              <a:t>3</a:t>
            </a:fld>
            <a:endParaRPr lang="en-US"/>
          </a:p>
        </p:txBody>
      </p:sp>
    </p:spTree>
    <p:extLst>
      <p:ext uri="{BB962C8B-B14F-4D97-AF65-F5344CB8AC3E}">
        <p14:creationId xmlns:p14="http://schemas.microsoft.com/office/powerpoint/2010/main" val="233200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4</a:t>
            </a:fld>
            <a:endParaRPr lang="en-US"/>
          </a:p>
        </p:txBody>
      </p:sp>
    </p:spTree>
    <p:extLst>
      <p:ext uri="{BB962C8B-B14F-4D97-AF65-F5344CB8AC3E}">
        <p14:creationId xmlns:p14="http://schemas.microsoft.com/office/powerpoint/2010/main" val="36067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smtClean="0"/>
              <a:t>Growing cost pressures associated with long-term liabilities and need for investment in education, employee healthcare, and infrastructure</a:t>
            </a:r>
          </a:p>
          <a:p>
            <a:pPr marL="457200" indent="-457200">
              <a:buFont typeface="Arial" panose="020B0604020202020204" pitchFamily="34" charset="0"/>
              <a:buChar char="•"/>
            </a:pPr>
            <a:r>
              <a:rPr lang="en-US" dirty="0" smtClean="0"/>
              <a:t>Limited revenue enhancement measures</a:t>
            </a:r>
          </a:p>
          <a:p>
            <a:pPr marL="457200" indent="-457200">
              <a:buFont typeface="Arial" panose="020B0604020202020204" pitchFamily="34" charset="0"/>
              <a:buChar char="•"/>
            </a:pPr>
            <a:r>
              <a:rPr lang="en-US" dirty="0" smtClean="0"/>
              <a:t>Optimistic revenue assumptions that have fallen short of expectations</a:t>
            </a:r>
          </a:p>
          <a:p>
            <a:endParaRPr lang="en-US" dirty="0"/>
          </a:p>
        </p:txBody>
      </p:sp>
      <p:sp>
        <p:nvSpPr>
          <p:cNvPr id="4" name="Slide Number Placeholder 3"/>
          <p:cNvSpPr>
            <a:spLocks noGrp="1"/>
          </p:cNvSpPr>
          <p:nvPr>
            <p:ph type="sldNum" sz="quarter" idx="10"/>
          </p:nvPr>
        </p:nvSpPr>
        <p:spPr/>
        <p:txBody>
          <a:bodyPr/>
          <a:lstStyle/>
          <a:p>
            <a:fld id="{75ACEA4D-0F13-4D15-8E70-5F9CBD75F0CE}" type="slidenum">
              <a:rPr lang="en-US" smtClean="0"/>
              <a:t>5</a:t>
            </a:fld>
            <a:endParaRPr lang="en-US"/>
          </a:p>
        </p:txBody>
      </p:sp>
    </p:spTree>
    <p:extLst>
      <p:ext uri="{BB962C8B-B14F-4D97-AF65-F5344CB8AC3E}">
        <p14:creationId xmlns:p14="http://schemas.microsoft.com/office/powerpoint/2010/main" val="249210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sz="2400" b="1" baseline="0" dirty="0" smtClean="0"/>
          </a:p>
        </p:txBody>
      </p:sp>
      <p:sp>
        <p:nvSpPr>
          <p:cNvPr id="4" name="Slide Number Placeholder 3"/>
          <p:cNvSpPr>
            <a:spLocks noGrp="1"/>
          </p:cNvSpPr>
          <p:nvPr>
            <p:ph type="sldNum" sz="quarter" idx="10"/>
          </p:nvPr>
        </p:nvSpPr>
        <p:spPr/>
        <p:txBody>
          <a:bodyPr/>
          <a:lstStyle/>
          <a:p>
            <a:fld id="{4C150BA4-C852-40C1-8673-304927F2ACA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7</a:t>
            </a:fld>
            <a:endParaRPr lang="en-US"/>
          </a:p>
        </p:txBody>
      </p:sp>
    </p:spTree>
    <p:extLst>
      <p:ext uri="{BB962C8B-B14F-4D97-AF65-F5344CB8AC3E}">
        <p14:creationId xmlns:p14="http://schemas.microsoft.com/office/powerpoint/2010/main" val="2686743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Gap, assuming full ARC payment, would grow to $4.4 billion, or 13.6% of budget.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Areas to watch:</a:t>
            </a:r>
          </a:p>
          <a:p>
            <a:pPr marL="457200" indent="-457200">
              <a:buFont typeface="Arial" panose="020B0604020202020204" pitchFamily="34" charset="0"/>
              <a:buChar char="•"/>
            </a:pPr>
            <a:r>
              <a:rPr lang="en-US" dirty="0" smtClean="0"/>
              <a:t>Beginning fund balance</a:t>
            </a:r>
          </a:p>
          <a:p>
            <a:pPr marL="457200" indent="-457200">
              <a:buFont typeface="Arial" panose="020B0604020202020204" pitchFamily="34" charset="0"/>
              <a:buChar char="•"/>
            </a:pPr>
            <a:r>
              <a:rPr lang="en-US" dirty="0" smtClean="0"/>
              <a:t>New revenue enhancements</a:t>
            </a:r>
          </a:p>
          <a:p>
            <a:pPr marL="457200" indent="-457200">
              <a:buFont typeface="Arial" panose="020B0604020202020204" pitchFamily="34" charset="0"/>
              <a:buChar char="•"/>
            </a:pPr>
            <a:r>
              <a:rPr lang="en-US" dirty="0" smtClean="0"/>
              <a:t>Educational formula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5ACEA4D-0F13-4D15-8E70-5F9CBD75F0CE}" type="slidenum">
              <a:rPr lang="en-US" smtClean="0"/>
              <a:t>8</a:t>
            </a:fld>
            <a:endParaRPr lang="en-US"/>
          </a:p>
        </p:txBody>
      </p:sp>
    </p:spTree>
    <p:extLst>
      <p:ext uri="{BB962C8B-B14F-4D97-AF65-F5344CB8AC3E}">
        <p14:creationId xmlns:p14="http://schemas.microsoft.com/office/powerpoint/2010/main" val="179174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CEA4D-0F13-4D15-8E70-5F9CBD75F0CE}" type="slidenum">
              <a:rPr lang="en-US" smtClean="0"/>
              <a:t>9</a:t>
            </a:fld>
            <a:endParaRPr lang="en-US"/>
          </a:p>
        </p:txBody>
      </p:sp>
    </p:spTree>
    <p:extLst>
      <p:ext uri="{BB962C8B-B14F-4D97-AF65-F5344CB8AC3E}">
        <p14:creationId xmlns:p14="http://schemas.microsoft.com/office/powerpoint/2010/main" val="277409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03120"/>
            <a:ext cx="7772400" cy="1463040"/>
          </a:xfrm>
          <a:ln cap="flat">
            <a:noFill/>
            <a:miter lim="800000"/>
          </a:ln>
        </p:spPr>
        <p:txBody>
          <a:bodyPr/>
          <a:lstStyle>
            <a:lvl1pPr>
              <a:defRPr sz="3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749040"/>
            <a:ext cx="6400800" cy="1188720"/>
          </a:xfrm>
          <a:ln cap="flat">
            <a:noFill/>
            <a:miter lim="800000"/>
          </a:ln>
        </p:spPr>
        <p:txBody>
          <a:bodyPr/>
          <a:lstStyle>
            <a:lvl1pPr marL="0" indent="0" algn="l">
              <a:spcBef>
                <a:spcPts val="0"/>
              </a:spcBef>
              <a:buNone/>
              <a:defRPr sz="2600">
                <a:solidFill>
                  <a:schemeClr val="tx1"/>
                </a:solidFill>
              </a:defRPr>
            </a:lvl1pPr>
            <a:lvl2pPr marL="0" indent="0" algn="l">
              <a:spcBef>
                <a:spcPts val="0"/>
              </a:spcBef>
              <a:buNone/>
              <a:defRPr sz="2600" b="0">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Box 11"/>
          <p:cNvSpPr txBox="1"/>
          <p:nvPr/>
        </p:nvSpPr>
        <p:spPr>
          <a:xfrm>
            <a:off x="445043" y="6230057"/>
            <a:ext cx="5527040" cy="246221"/>
          </a:xfrm>
          <a:prstGeom prst="rect">
            <a:avLst/>
          </a:prstGeom>
          <a:noFill/>
          <a:ln cap="flat">
            <a:noFill/>
            <a:miter lim="800000"/>
          </a:ln>
        </p:spPr>
        <p:txBody>
          <a:bodyPr wrap="square" lIns="0" tIns="0" rIns="0" bIns="0" rtlCol="0" anchor="b" anchorCtr="0">
            <a:spAutoFit/>
          </a:bodyPr>
          <a:lstStyle/>
          <a:p>
            <a:r>
              <a:rPr lang="en-US" sz="800" dirty="0" smtClean="0">
                <a:solidFill>
                  <a:schemeClr val="bg2">
                    <a:lumMod val="60000"/>
                    <a:lumOff val="40000"/>
                  </a:schemeClr>
                </a:solidFill>
                <a:latin typeface="+mj-lt"/>
              </a:rPr>
              <a:t>Permission</a:t>
            </a:r>
            <a:r>
              <a:rPr lang="en-US" sz="800" baseline="0" dirty="0" smtClean="0">
                <a:solidFill>
                  <a:schemeClr val="bg2">
                    <a:lumMod val="60000"/>
                    <a:lumOff val="40000"/>
                  </a:schemeClr>
                </a:solidFill>
                <a:latin typeface="+mj-lt"/>
              </a:rPr>
              <a:t> to reprint or distribute any content from this presentation requires the prior written approval of</a:t>
            </a:r>
            <a:br>
              <a:rPr lang="en-US" sz="800" baseline="0" dirty="0" smtClean="0">
                <a:solidFill>
                  <a:schemeClr val="bg2">
                    <a:lumMod val="60000"/>
                    <a:lumOff val="40000"/>
                  </a:schemeClr>
                </a:solidFill>
                <a:latin typeface="+mj-lt"/>
              </a:rPr>
            </a:br>
            <a:r>
              <a:rPr lang="en-US" sz="800" baseline="0" dirty="0" smtClean="0">
                <a:solidFill>
                  <a:schemeClr val="bg2">
                    <a:lumMod val="60000"/>
                    <a:lumOff val="40000"/>
                  </a:schemeClr>
                </a:solidFill>
                <a:latin typeface="+mj-lt"/>
              </a:rPr>
              <a:t>Standard &amp; Poor’s. Copyright © 2013 by Standard &amp; Poor’s Financial Services LLC. All rights reserved.</a:t>
            </a:r>
            <a:endParaRPr lang="en-US" sz="800" dirty="0">
              <a:solidFill>
                <a:schemeClr val="bg2">
                  <a:lumMod val="60000"/>
                  <a:lumOff val="40000"/>
                </a:schemeClr>
              </a:solidFill>
              <a:latin typeface="+mj-lt"/>
            </a:endParaRPr>
          </a:p>
        </p:txBody>
      </p:sp>
      <p:pic>
        <p:nvPicPr>
          <p:cNvPr id="8" name="Picture 2" descr="C:\Users\Office ROI\Desktop\NewLogos\S&amp;PRS-red-pos-rgb-off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0" y="383240"/>
            <a:ext cx="3337560" cy="7996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ffice ROI\Desktop\NewLogos\S&amp;PRS-red-pos-rgb-off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0" y="383240"/>
            <a:ext cx="3337560" cy="7996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ffice ROI\Desktop\NewLogos\S&amp;PRS-red-pos-rgb-off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0" y="383240"/>
            <a:ext cx="3337560" cy="79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7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Quadrant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b="1"/>
            </a:lvl1pPr>
          </a:lstStyle>
          <a:p>
            <a:r>
              <a:rPr lang="en-US" smtClean="0"/>
              <a:t>Click to edit Master title style</a:t>
            </a:r>
            <a:endParaRPr lang="en-US" dirty="0"/>
          </a:p>
        </p:txBody>
      </p:sp>
      <p:sp>
        <p:nvSpPr>
          <p:cNvPr id="10" name="Content Placeholder 9"/>
          <p:cNvSpPr>
            <a:spLocks noGrp="1"/>
          </p:cNvSpPr>
          <p:nvPr>
            <p:ph sz="quarter" idx="14" hasCustomPrompt="1"/>
          </p:nvPr>
        </p:nvSpPr>
        <p:spPr>
          <a:xfrm>
            <a:off x="227013" y="1371600"/>
            <a:ext cx="4206240"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5" hasCustomPrompt="1"/>
          </p:nvPr>
        </p:nvSpPr>
        <p:spPr>
          <a:xfrm>
            <a:off x="4710111" y="1371601"/>
            <a:ext cx="4206240" cy="2197734"/>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6" hasCustomPrompt="1"/>
          </p:nvPr>
        </p:nvSpPr>
        <p:spPr>
          <a:xfrm>
            <a:off x="227013" y="3746500"/>
            <a:ext cx="4206240" cy="2195513"/>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7" hasCustomPrompt="1"/>
          </p:nvPr>
        </p:nvSpPr>
        <p:spPr>
          <a:xfrm>
            <a:off x="4710114" y="3746500"/>
            <a:ext cx="4206240" cy="2195513"/>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8"/>
          </p:nvPr>
        </p:nvSpPr>
        <p:spPr/>
        <p:txBody>
          <a:bodyPr/>
          <a:lstStyle/>
          <a:p>
            <a:fld id="{11C931DF-EB52-4B1B-96A0-F1A666DCAA07}" type="datetimeFigureOut">
              <a:rPr lang="en-US" smtClean="0"/>
              <a:t>10/15/2014</a:t>
            </a:fld>
            <a:endParaRPr lang="en-US"/>
          </a:p>
        </p:txBody>
      </p:sp>
      <p:sp>
        <p:nvSpPr>
          <p:cNvPr id="7" name="Footer Placeholder 6"/>
          <p:cNvSpPr>
            <a:spLocks noGrp="1"/>
          </p:cNvSpPr>
          <p:nvPr>
            <p:ph type="ftr" sz="quarter" idx="19"/>
          </p:nvPr>
        </p:nvSpPr>
        <p:spPr/>
        <p:txBody>
          <a:bodyPr/>
          <a:lstStyle/>
          <a:p>
            <a:endParaRPr lang="en-US"/>
          </a:p>
        </p:txBody>
      </p:sp>
      <p:sp>
        <p:nvSpPr>
          <p:cNvPr id="8" name="Slide Number Placeholder 7"/>
          <p:cNvSpPr>
            <a:spLocks noGrp="1"/>
          </p:cNvSpPr>
          <p:nvPr>
            <p:ph type="sldNum" sz="quarter" idx="20"/>
          </p:nvPr>
        </p:nvSpPr>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110875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C931DF-EB52-4B1B-96A0-F1A666DCAA07}"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78588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931DF-EB52-4B1B-96A0-F1A666DCAA07}"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255342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ext Placeholder 2"/>
          <p:cNvSpPr>
            <a:spLocks noGrp="1"/>
          </p:cNvSpPr>
          <p:nvPr>
            <p:ph type="body" idx="1"/>
          </p:nvPr>
        </p:nvSpPr>
        <p:spPr>
          <a:xfrm>
            <a:off x="424601" y="7432159"/>
            <a:ext cx="7772400" cy="37716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931DF-EB52-4B1B-96A0-F1A666DCAA07}"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6166" y="7185173"/>
            <a:ext cx="579120" cy="153888"/>
          </a:xfrm>
        </p:spPr>
        <p:txBody>
          <a:bodyPr/>
          <a:lstStyle/>
          <a:p>
            <a:fld id="{FBA61EA2-B82C-4C4A-A9F1-2E593D61FF51}" type="slidenum">
              <a:rPr lang="en-US" smtClean="0"/>
              <a:t>‹#›</a:t>
            </a:fld>
            <a:endParaRPr lang="en-US"/>
          </a:p>
        </p:txBody>
      </p:sp>
      <p:sp>
        <p:nvSpPr>
          <p:cNvPr id="9" name="Title 1"/>
          <p:cNvSpPr>
            <a:spLocks noGrp="1"/>
          </p:cNvSpPr>
          <p:nvPr>
            <p:ph type="title" hasCustomPrompt="1"/>
          </p:nvPr>
        </p:nvSpPr>
        <p:spPr>
          <a:xfrm>
            <a:off x="731520" y="3151833"/>
            <a:ext cx="7772400" cy="523220"/>
          </a:xfrm>
          <a:ln cap="flat">
            <a:miter lim="800000"/>
          </a:ln>
        </p:spPr>
        <p:txBody>
          <a:bodyPr anchor="ctr" anchorCtr="0">
            <a:spAutoFit/>
          </a:bodyPr>
          <a:lstStyle>
            <a:lvl1pPr algn="l">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902121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ray_Section Heade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ext Placeholder 2"/>
          <p:cNvSpPr>
            <a:spLocks noGrp="1"/>
          </p:cNvSpPr>
          <p:nvPr>
            <p:ph type="body" idx="1"/>
          </p:nvPr>
        </p:nvSpPr>
        <p:spPr>
          <a:xfrm>
            <a:off x="424601" y="7432159"/>
            <a:ext cx="7772400" cy="37716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931DF-EB52-4B1B-96A0-F1A666DCAA07}"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6166" y="7185173"/>
            <a:ext cx="579120" cy="153888"/>
          </a:xfrm>
        </p:spPr>
        <p:txBody>
          <a:bodyPr/>
          <a:lstStyle/>
          <a:p>
            <a:fld id="{FBA61EA2-B82C-4C4A-A9F1-2E593D61FF51}" type="slidenum">
              <a:rPr lang="en-US" smtClean="0"/>
              <a:t>‹#›</a:t>
            </a:fld>
            <a:endParaRPr lang="en-US"/>
          </a:p>
        </p:txBody>
      </p:sp>
      <p:sp>
        <p:nvSpPr>
          <p:cNvPr id="9" name="Title 1"/>
          <p:cNvSpPr>
            <a:spLocks noGrp="1"/>
          </p:cNvSpPr>
          <p:nvPr>
            <p:ph type="title" hasCustomPrompt="1"/>
          </p:nvPr>
        </p:nvSpPr>
        <p:spPr>
          <a:xfrm>
            <a:off x="731520" y="3151833"/>
            <a:ext cx="7772400" cy="523220"/>
          </a:xfrm>
          <a:ln cap="flat">
            <a:miter lim="800000"/>
          </a:ln>
        </p:spPr>
        <p:txBody>
          <a:bodyPr anchor="ctr" anchorCtr="0">
            <a:spAutoFit/>
          </a:bodyPr>
          <a:lstStyle>
            <a:lvl1pPr algn="l">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13447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ue_Section Header">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24601" y="7432159"/>
            <a:ext cx="7772400" cy="37716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931DF-EB52-4B1B-96A0-F1A666DCAA07}"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6166" y="7185173"/>
            <a:ext cx="579120" cy="153888"/>
          </a:xfrm>
        </p:spPr>
        <p:txBody>
          <a:bodyPr/>
          <a:lstStyle/>
          <a:p>
            <a:fld id="{FBA61EA2-B82C-4C4A-A9F1-2E593D61FF51}" type="slidenum">
              <a:rPr lang="en-US" smtClean="0"/>
              <a:t>‹#›</a:t>
            </a:fld>
            <a:endParaRPr lang="en-US"/>
          </a:p>
        </p:txBody>
      </p:sp>
      <p:sp>
        <p:nvSpPr>
          <p:cNvPr id="9" name="Title 1"/>
          <p:cNvSpPr>
            <a:spLocks noGrp="1"/>
          </p:cNvSpPr>
          <p:nvPr>
            <p:ph type="title" hasCustomPrompt="1"/>
          </p:nvPr>
        </p:nvSpPr>
        <p:spPr>
          <a:xfrm>
            <a:off x="731520" y="3151833"/>
            <a:ext cx="7772400" cy="523220"/>
          </a:xfrm>
          <a:ln cap="flat">
            <a:noFill/>
            <a:miter lim="800000"/>
          </a:ln>
        </p:spPr>
        <p:txBody>
          <a:bodyPr anchor="ctr" anchorCtr="0">
            <a:spAutoFit/>
          </a:bodyPr>
          <a:lstStyle>
            <a:lvl1pPr algn="l">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5132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Alternate">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700588" y="0"/>
            <a:ext cx="4443412" cy="6858000"/>
          </a:xfrm>
          <a:ln cap="flat">
            <a:noFill/>
            <a:miter lim="800000"/>
          </a:ln>
        </p:spPr>
        <p:txBody>
          <a:bodyPr/>
          <a:lstStyle/>
          <a:p>
            <a:r>
              <a:rPr lang="en-US" smtClean="0"/>
              <a:t>Click icon to add picture</a:t>
            </a:r>
            <a:endParaRPr lang="en-US" dirty="0"/>
          </a:p>
        </p:txBody>
      </p:sp>
      <p:sp>
        <p:nvSpPr>
          <p:cNvPr id="2" name="Title 1"/>
          <p:cNvSpPr>
            <a:spLocks noGrp="1"/>
          </p:cNvSpPr>
          <p:nvPr>
            <p:ph type="ctrTitle"/>
          </p:nvPr>
        </p:nvSpPr>
        <p:spPr>
          <a:xfrm>
            <a:off x="457198" y="1508760"/>
            <a:ext cx="4770120" cy="2103120"/>
          </a:xfrm>
          <a:ln cap="flat">
            <a:noFill/>
            <a:miter lim="800000"/>
          </a:ln>
        </p:spPr>
        <p:txBody>
          <a:bodyPr anchor="ctr" anchorCtr="0"/>
          <a:lstStyle>
            <a:lvl1pPr>
              <a:defRPr sz="3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114800"/>
            <a:ext cx="4770120" cy="1188720"/>
          </a:xfrm>
          <a:ln cap="flat">
            <a:noFill/>
            <a:miter lim="800000"/>
          </a:ln>
        </p:spPr>
        <p:txBody>
          <a:bodyPr/>
          <a:lstStyle>
            <a:lvl1pPr marL="0" indent="0" algn="l">
              <a:spcBef>
                <a:spcPts val="0"/>
              </a:spcBef>
              <a:buNone/>
              <a:defRPr sz="2600">
                <a:solidFill>
                  <a:schemeClr val="tx1"/>
                </a:solidFill>
              </a:defRPr>
            </a:lvl1pPr>
            <a:lvl2pPr marL="0" indent="0" algn="l">
              <a:spcBef>
                <a:spcPts val="0"/>
              </a:spcBef>
              <a:buNone/>
              <a:defRPr sz="2600" b="0">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Box 13"/>
          <p:cNvSpPr txBox="1"/>
          <p:nvPr/>
        </p:nvSpPr>
        <p:spPr>
          <a:xfrm>
            <a:off x="445042" y="6111519"/>
            <a:ext cx="4126958" cy="369332"/>
          </a:xfrm>
          <a:prstGeom prst="rect">
            <a:avLst/>
          </a:prstGeom>
          <a:noFill/>
          <a:ln cap="flat">
            <a:noFill/>
            <a:miter lim="800000"/>
          </a:ln>
        </p:spPr>
        <p:txBody>
          <a:bodyPr wrap="square" lIns="0" tIns="0" rIns="0" bIns="0" rtlCol="0" anchor="b" anchorCtr="0">
            <a:spAutoFit/>
          </a:bodyPr>
          <a:lstStyle/>
          <a:p>
            <a:r>
              <a:rPr lang="en-US" sz="800" dirty="0" smtClean="0">
                <a:solidFill>
                  <a:schemeClr val="bg2">
                    <a:lumMod val="60000"/>
                    <a:lumOff val="40000"/>
                  </a:schemeClr>
                </a:solidFill>
                <a:latin typeface="+mj-lt"/>
              </a:rPr>
              <a:t>Permission</a:t>
            </a:r>
            <a:r>
              <a:rPr lang="en-US" sz="800" baseline="0" dirty="0" smtClean="0">
                <a:solidFill>
                  <a:schemeClr val="bg2">
                    <a:lumMod val="60000"/>
                    <a:lumOff val="40000"/>
                  </a:schemeClr>
                </a:solidFill>
                <a:latin typeface="+mj-lt"/>
              </a:rPr>
              <a:t> to reprint or distribute any content from this presentation </a:t>
            </a:r>
            <a:br>
              <a:rPr lang="en-US" sz="800" baseline="0" dirty="0" smtClean="0">
                <a:solidFill>
                  <a:schemeClr val="bg2">
                    <a:lumMod val="60000"/>
                    <a:lumOff val="40000"/>
                  </a:schemeClr>
                </a:solidFill>
                <a:latin typeface="+mj-lt"/>
              </a:rPr>
            </a:br>
            <a:r>
              <a:rPr lang="en-US" sz="800" baseline="0" dirty="0" smtClean="0">
                <a:solidFill>
                  <a:schemeClr val="bg2">
                    <a:lumMod val="60000"/>
                    <a:lumOff val="40000"/>
                  </a:schemeClr>
                </a:solidFill>
                <a:latin typeface="+mj-lt"/>
              </a:rPr>
              <a:t>requires the prior written approval of Standard &amp; Poor’s. Copyright © 2013 </a:t>
            </a:r>
            <a:br>
              <a:rPr lang="en-US" sz="800" baseline="0" dirty="0" smtClean="0">
                <a:solidFill>
                  <a:schemeClr val="bg2">
                    <a:lumMod val="60000"/>
                    <a:lumOff val="40000"/>
                  </a:schemeClr>
                </a:solidFill>
                <a:latin typeface="+mj-lt"/>
              </a:rPr>
            </a:br>
            <a:r>
              <a:rPr lang="en-US" sz="800" baseline="0" dirty="0" smtClean="0">
                <a:solidFill>
                  <a:schemeClr val="bg2">
                    <a:lumMod val="60000"/>
                    <a:lumOff val="40000"/>
                  </a:schemeClr>
                </a:solidFill>
                <a:latin typeface="+mj-lt"/>
              </a:rPr>
              <a:t>by Standard &amp; Poor’s Financial Services LLC. All rights reserved.</a:t>
            </a:r>
            <a:endParaRPr lang="en-US" sz="800" dirty="0">
              <a:solidFill>
                <a:schemeClr val="bg2">
                  <a:lumMod val="60000"/>
                  <a:lumOff val="40000"/>
                </a:schemeClr>
              </a:solidFill>
              <a:latin typeface="+mj-lt"/>
            </a:endParaRPr>
          </a:p>
        </p:txBody>
      </p:sp>
      <p:pic>
        <p:nvPicPr>
          <p:cNvPr id="7" name="Picture 2" descr="C:\Users\Office ROI\Desktop\NewLogos\S&amp;PRS-red-pos-rgb-off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0" y="383240"/>
            <a:ext cx="3337560" cy="799624"/>
          </a:xfrm>
          <a:prstGeom prst="rect">
            <a:avLst/>
          </a:prstGeom>
          <a:noFill/>
          <a:ln cap="flat">
            <a:noFill/>
            <a:miter lim="800000"/>
          </a:ln>
          <a:extLst>
            <a:ext uri="{909E8E84-426E-40DD-AFC4-6F175D3DCCD1}">
              <a14:hiddenFill xmlns:a14="http://schemas.microsoft.com/office/drawing/2010/main">
                <a:solidFill>
                  <a:srgbClr val="FFFFFF"/>
                </a:solidFill>
              </a14:hiddenFill>
            </a:ext>
          </a:extLst>
        </p:spPr>
      </p:pic>
      <p:pic>
        <p:nvPicPr>
          <p:cNvPr id="9" name="Picture 2" descr="C:\Users\Office ROI\Desktop\NewLogos\S&amp;PRS-red-pos-rgb-off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0" y="383240"/>
            <a:ext cx="3337560" cy="799624"/>
          </a:xfrm>
          <a:prstGeom prst="rect">
            <a:avLst/>
          </a:prstGeom>
          <a:noFill/>
          <a:ln cap="flat">
            <a:noFill/>
            <a:miter lim="800000"/>
          </a:ln>
          <a:extLst>
            <a:ext uri="{909E8E84-426E-40DD-AFC4-6F175D3DCCD1}">
              <a14:hiddenFill xmlns:a14="http://schemas.microsoft.com/office/drawing/2010/main">
                <a:solidFill>
                  <a:srgbClr val="FFFFFF"/>
                </a:solidFill>
              </a14:hiddenFill>
            </a:ext>
          </a:extLst>
        </p:spPr>
      </p:pic>
      <p:pic>
        <p:nvPicPr>
          <p:cNvPr id="10" name="Picture 2" descr="C:\Users\Office ROI\Desktop\NewLogos\S&amp;PRS-red-pos-rgb-off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0" y="383240"/>
            <a:ext cx="3337560" cy="799624"/>
          </a:xfrm>
          <a:prstGeom prst="rect">
            <a:avLst/>
          </a:prstGeom>
          <a:noFill/>
          <a:ln cap="flat">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7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7012" y="1371600"/>
            <a:ext cx="8688388" cy="4572000"/>
          </a:xfrm>
          <a:ln cap="flat">
            <a:miter lim="800000"/>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ln cap="flat">
            <a:miter lim="800000"/>
          </a:ln>
        </p:spPr>
        <p:txBody>
          <a:bodyPr/>
          <a:lstStyle/>
          <a:p>
            <a:r>
              <a:rPr lang="en-US" smtClean="0"/>
              <a:t>Click to edit Master title style</a:t>
            </a:r>
            <a:endParaRPr lang="en-US"/>
          </a:p>
        </p:txBody>
      </p:sp>
      <p:sp>
        <p:nvSpPr>
          <p:cNvPr id="5" name="Date Placeholder 4"/>
          <p:cNvSpPr>
            <a:spLocks noGrp="1"/>
          </p:cNvSpPr>
          <p:nvPr>
            <p:ph type="dt" sz="half" idx="14"/>
          </p:nvPr>
        </p:nvSpPr>
        <p:spPr/>
        <p:txBody>
          <a:bodyPr/>
          <a:lstStyle/>
          <a:p>
            <a:fld id="{11C931DF-EB52-4B1B-96A0-F1A666DCAA07}" type="datetimeFigureOut">
              <a:rPr lang="en-US" smtClean="0"/>
              <a:t>10/15/2014</a:t>
            </a:fld>
            <a:endParaRPr lang="en-US"/>
          </a:p>
        </p:txBody>
      </p:sp>
      <p:sp>
        <p:nvSpPr>
          <p:cNvPr id="6" name="Footer Placeholder 5"/>
          <p:cNvSpPr>
            <a:spLocks noGrp="1"/>
          </p:cNvSpPr>
          <p:nvPr>
            <p:ph type="ftr" sz="quarter" idx="15"/>
          </p:nvPr>
        </p:nvSpPr>
        <p:spPr/>
        <p:txBody>
          <a:bodyPr/>
          <a:lstStyle/>
          <a:p>
            <a:endParaRPr lang="en-US"/>
          </a:p>
        </p:txBody>
      </p:sp>
      <p:sp>
        <p:nvSpPr>
          <p:cNvPr id="10" name="Slide Number Placeholder 9"/>
          <p:cNvSpPr>
            <a:spLocks noGrp="1"/>
          </p:cNvSpPr>
          <p:nvPr>
            <p:ph type="sldNum" sz="quarter" idx="16"/>
          </p:nvPr>
        </p:nvSpPr>
        <p:spPr>
          <a:ln cap="flat">
            <a:miter lim="800000"/>
          </a:ln>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110875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cap="flat">
            <a:miter lim="800000"/>
          </a:ln>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228600" y="1384300"/>
            <a:ext cx="4205288" cy="4572000"/>
          </a:xfrm>
          <a:ln cap="flat">
            <a:miter lim="800000"/>
          </a:ln>
        </p:spPr>
        <p:txBody>
          <a:bodyPr/>
          <a:lstStyle>
            <a:lvl1pPr>
              <a:defRPr sz="2800"/>
            </a:lvl1pPr>
            <a:lvl2pPr>
              <a:defRPr sz="28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10112" y="1384300"/>
            <a:ext cx="4205287" cy="4572000"/>
          </a:xfrm>
          <a:ln cap="flat">
            <a:miter lim="800000"/>
          </a:ln>
        </p:spPr>
        <p:txBody>
          <a:bodyPr/>
          <a:lstStyle>
            <a:lvl1pPr>
              <a:defRPr sz="2800"/>
            </a:lvl1pPr>
            <a:lvl2pPr>
              <a:defRPr sz="28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1C931DF-EB52-4B1B-96A0-F1A666DCAA07}"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cap="flat">
            <a:miter lim="800000"/>
          </a:ln>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2146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227013" y="1374775"/>
            <a:ext cx="4206240" cy="365760"/>
          </a:xfrm>
          <a:ln cap="flat">
            <a:miter lim="800000"/>
          </a:ln>
        </p:spPr>
        <p:txBody>
          <a:bodyPr anchor="t" anchorCtr="0"/>
          <a:lstStyle>
            <a:lvl1pPr marL="0" indent="0" algn="l">
              <a:lnSpc>
                <a:spcPct val="80000"/>
              </a:lnSpc>
              <a:spcBef>
                <a:spcPts val="60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hasCustomPrompt="1"/>
          </p:nvPr>
        </p:nvSpPr>
        <p:spPr>
          <a:xfrm>
            <a:off x="228600" y="1855788"/>
            <a:ext cx="4205287" cy="4086225"/>
          </a:xfrm>
          <a:ln cap="flat">
            <a:miter lim="800000"/>
          </a:ln>
        </p:spPr>
        <p:txBody>
          <a:bodyPr/>
          <a:lstStyle>
            <a:lvl1pPr>
              <a:defRPr sz="2800"/>
            </a:lvl1pPr>
            <a:lvl2pPr>
              <a:defRPr sz="28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93920" y="1374775"/>
            <a:ext cx="4206240" cy="365760"/>
          </a:xfrm>
          <a:ln cap="flat">
            <a:miter lim="800000"/>
          </a:ln>
        </p:spPr>
        <p:txBody>
          <a:bodyPr anchor="t" anchorCtr="0"/>
          <a:lstStyle>
            <a:lvl1pPr marL="0" indent="0" algn="l">
              <a:lnSpc>
                <a:spcPct val="80000"/>
              </a:lnSpc>
              <a:spcBef>
                <a:spcPts val="60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hasCustomPrompt="1"/>
          </p:nvPr>
        </p:nvSpPr>
        <p:spPr>
          <a:xfrm>
            <a:off x="4710112" y="1855789"/>
            <a:ext cx="4205287" cy="4089400"/>
          </a:xfrm>
          <a:ln cap="flat">
            <a:miter lim="800000"/>
          </a:ln>
        </p:spPr>
        <p:txBody>
          <a:bodyPr/>
          <a:lstStyle>
            <a:lvl1pPr>
              <a:defRPr sz="2800"/>
            </a:lvl1pPr>
            <a:lvl2pPr>
              <a:defRPr sz="28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1C931DF-EB52-4B1B-96A0-F1A666DCAA07}"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ln cap="flat">
            <a:miter lim="800000"/>
          </a:ln>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291632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Quadrant Vertical">
    <p:spTree>
      <p:nvGrpSpPr>
        <p:cNvPr id="1" name=""/>
        <p:cNvGrpSpPr/>
        <p:nvPr/>
      </p:nvGrpSpPr>
      <p:grpSpPr>
        <a:xfrm>
          <a:off x="0" y="0"/>
          <a:ext cx="0" cy="0"/>
          <a:chOff x="0" y="0"/>
          <a:chExt cx="0" cy="0"/>
        </a:xfrm>
      </p:grpSpPr>
      <p:sp>
        <p:nvSpPr>
          <p:cNvPr id="2" name="Title 1"/>
          <p:cNvSpPr>
            <a:spLocks noGrp="1"/>
          </p:cNvSpPr>
          <p:nvPr>
            <p:ph type="title"/>
          </p:nvPr>
        </p:nvSpPr>
        <p:spPr>
          <a:ln cap="flat">
            <a:miter lim="800000"/>
          </a:ln>
        </p:spPr>
        <p:txBody>
          <a:bodyPr/>
          <a:lstStyle>
            <a:lvl1pPr>
              <a:lnSpc>
                <a:spcPct val="85000"/>
              </a:lnSpc>
              <a:defRPr b="1"/>
            </a:lvl1pPr>
          </a:lstStyle>
          <a:p>
            <a:r>
              <a:rPr lang="en-US" smtClean="0"/>
              <a:t>Click to edit Master title style</a:t>
            </a:r>
            <a:endParaRPr lang="en-US" dirty="0"/>
          </a:p>
        </p:txBody>
      </p:sp>
      <p:sp>
        <p:nvSpPr>
          <p:cNvPr id="9" name="Content Placeholder 8"/>
          <p:cNvSpPr>
            <a:spLocks noGrp="1"/>
          </p:cNvSpPr>
          <p:nvPr>
            <p:ph sz="quarter" idx="13" hasCustomPrompt="1"/>
          </p:nvPr>
        </p:nvSpPr>
        <p:spPr>
          <a:xfrm>
            <a:off x="227013" y="1374775"/>
            <a:ext cx="4206875" cy="4567237"/>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4" hasCustomPrompt="1"/>
          </p:nvPr>
        </p:nvSpPr>
        <p:spPr>
          <a:xfrm>
            <a:off x="4705350" y="1374776"/>
            <a:ext cx="4210050"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5" hasCustomPrompt="1"/>
          </p:nvPr>
        </p:nvSpPr>
        <p:spPr>
          <a:xfrm>
            <a:off x="4705350" y="3732214"/>
            <a:ext cx="4210050"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6"/>
          </p:nvPr>
        </p:nvSpPr>
        <p:spPr/>
        <p:txBody>
          <a:bodyPr/>
          <a:lstStyle/>
          <a:p>
            <a:fld id="{11C931DF-EB52-4B1B-96A0-F1A666DCAA07}" type="datetimeFigureOut">
              <a:rPr lang="en-US" smtClean="0"/>
              <a:t>10/15/2014</a:t>
            </a:fld>
            <a:endParaRPr lang="en-US"/>
          </a:p>
        </p:txBody>
      </p:sp>
      <p:sp>
        <p:nvSpPr>
          <p:cNvPr id="7" name="Footer Placeholder 6"/>
          <p:cNvSpPr>
            <a:spLocks noGrp="1"/>
          </p:cNvSpPr>
          <p:nvPr>
            <p:ph type="ftr" sz="quarter" idx="17"/>
          </p:nvPr>
        </p:nvSpPr>
        <p:spPr/>
        <p:txBody>
          <a:bodyPr/>
          <a:lstStyle/>
          <a:p>
            <a:endParaRPr lang="en-US"/>
          </a:p>
        </p:txBody>
      </p:sp>
      <p:sp>
        <p:nvSpPr>
          <p:cNvPr id="8" name="Slide Number Placeholder 7"/>
          <p:cNvSpPr>
            <a:spLocks noGrp="1"/>
          </p:cNvSpPr>
          <p:nvPr>
            <p:ph type="sldNum" sz="quarter" idx="18"/>
          </p:nvPr>
        </p:nvSpPr>
        <p:spPr>
          <a:ln cap="flat">
            <a:miter lim="800000"/>
          </a:ln>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110875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Quadrant Horizontal 1">
    <p:spTree>
      <p:nvGrpSpPr>
        <p:cNvPr id="1" name=""/>
        <p:cNvGrpSpPr/>
        <p:nvPr/>
      </p:nvGrpSpPr>
      <p:grpSpPr>
        <a:xfrm>
          <a:off x="0" y="0"/>
          <a:ext cx="0" cy="0"/>
          <a:chOff x="0" y="0"/>
          <a:chExt cx="0" cy="0"/>
        </a:xfrm>
      </p:grpSpPr>
      <p:sp>
        <p:nvSpPr>
          <p:cNvPr id="2" name="Title 1"/>
          <p:cNvSpPr>
            <a:spLocks noGrp="1"/>
          </p:cNvSpPr>
          <p:nvPr>
            <p:ph type="title"/>
          </p:nvPr>
        </p:nvSpPr>
        <p:spPr>
          <a:ln cap="flat">
            <a:miter lim="800000"/>
          </a:ln>
        </p:spPr>
        <p:txBody>
          <a:bodyPr/>
          <a:lstStyle>
            <a:lvl1pPr>
              <a:lnSpc>
                <a:spcPct val="85000"/>
              </a:lnSpc>
              <a:defRPr b="1"/>
            </a:lvl1pPr>
          </a:lstStyle>
          <a:p>
            <a:r>
              <a:rPr lang="en-US" smtClean="0"/>
              <a:t>Click to edit Master title style</a:t>
            </a:r>
            <a:endParaRPr lang="en-US" dirty="0"/>
          </a:p>
        </p:txBody>
      </p:sp>
      <p:sp>
        <p:nvSpPr>
          <p:cNvPr id="9" name="Content Placeholder 8"/>
          <p:cNvSpPr>
            <a:spLocks noGrp="1"/>
          </p:cNvSpPr>
          <p:nvPr>
            <p:ph sz="quarter" idx="13" hasCustomPrompt="1"/>
          </p:nvPr>
        </p:nvSpPr>
        <p:spPr>
          <a:xfrm>
            <a:off x="227014" y="1374775"/>
            <a:ext cx="8688386" cy="2195513"/>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4" hasCustomPrompt="1"/>
          </p:nvPr>
        </p:nvSpPr>
        <p:spPr>
          <a:xfrm>
            <a:off x="227013" y="3732212"/>
            <a:ext cx="4206240"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5" hasCustomPrompt="1"/>
          </p:nvPr>
        </p:nvSpPr>
        <p:spPr>
          <a:xfrm>
            <a:off x="4710112" y="3732213"/>
            <a:ext cx="4206240"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6"/>
          </p:nvPr>
        </p:nvSpPr>
        <p:spPr/>
        <p:txBody>
          <a:bodyPr/>
          <a:lstStyle/>
          <a:p>
            <a:fld id="{11C931DF-EB52-4B1B-96A0-F1A666DCAA07}" type="datetimeFigureOut">
              <a:rPr lang="en-US" smtClean="0"/>
              <a:t>10/15/2014</a:t>
            </a:fld>
            <a:endParaRPr lang="en-US"/>
          </a:p>
        </p:txBody>
      </p:sp>
      <p:sp>
        <p:nvSpPr>
          <p:cNvPr id="7" name="Footer Placeholder 6"/>
          <p:cNvSpPr>
            <a:spLocks noGrp="1"/>
          </p:cNvSpPr>
          <p:nvPr>
            <p:ph type="ftr" sz="quarter" idx="17"/>
          </p:nvPr>
        </p:nvSpPr>
        <p:spPr/>
        <p:txBody>
          <a:bodyPr/>
          <a:lstStyle/>
          <a:p>
            <a:endParaRPr lang="en-US"/>
          </a:p>
        </p:txBody>
      </p:sp>
      <p:sp>
        <p:nvSpPr>
          <p:cNvPr id="8" name="Slide Number Placeholder 7"/>
          <p:cNvSpPr>
            <a:spLocks noGrp="1"/>
          </p:cNvSpPr>
          <p:nvPr>
            <p:ph type="sldNum" sz="quarter" idx="18"/>
          </p:nvPr>
        </p:nvSpPr>
        <p:spPr>
          <a:ln cap="flat">
            <a:miter lim="800000"/>
          </a:ln>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110875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Quadrant Horizontal 2">
    <p:spTree>
      <p:nvGrpSpPr>
        <p:cNvPr id="1" name=""/>
        <p:cNvGrpSpPr/>
        <p:nvPr/>
      </p:nvGrpSpPr>
      <p:grpSpPr>
        <a:xfrm>
          <a:off x="0" y="0"/>
          <a:ext cx="0" cy="0"/>
          <a:chOff x="0" y="0"/>
          <a:chExt cx="0" cy="0"/>
        </a:xfrm>
      </p:grpSpPr>
      <p:sp>
        <p:nvSpPr>
          <p:cNvPr id="2" name="Title 1"/>
          <p:cNvSpPr>
            <a:spLocks noGrp="1"/>
          </p:cNvSpPr>
          <p:nvPr>
            <p:ph type="title"/>
          </p:nvPr>
        </p:nvSpPr>
        <p:spPr>
          <a:ln cap="flat">
            <a:miter lim="800000"/>
          </a:ln>
        </p:spPr>
        <p:txBody>
          <a:bodyPr/>
          <a:lstStyle>
            <a:lvl1pPr>
              <a:lnSpc>
                <a:spcPct val="85000"/>
              </a:lnSpc>
              <a:defRPr b="1"/>
            </a:lvl1pPr>
          </a:lstStyle>
          <a:p>
            <a:r>
              <a:rPr lang="en-US" smtClean="0"/>
              <a:t>Click to edit Master title style</a:t>
            </a:r>
            <a:endParaRPr lang="en-US" dirty="0"/>
          </a:p>
        </p:txBody>
      </p:sp>
      <p:sp>
        <p:nvSpPr>
          <p:cNvPr id="9" name="Content Placeholder 8"/>
          <p:cNvSpPr>
            <a:spLocks noGrp="1"/>
          </p:cNvSpPr>
          <p:nvPr>
            <p:ph sz="quarter" idx="13" hasCustomPrompt="1"/>
          </p:nvPr>
        </p:nvSpPr>
        <p:spPr>
          <a:xfrm>
            <a:off x="227012" y="3732212"/>
            <a:ext cx="8688388"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4" hasCustomPrompt="1"/>
          </p:nvPr>
        </p:nvSpPr>
        <p:spPr>
          <a:xfrm>
            <a:off x="227013" y="1374775"/>
            <a:ext cx="4210050"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5" hasCustomPrompt="1"/>
          </p:nvPr>
        </p:nvSpPr>
        <p:spPr>
          <a:xfrm>
            <a:off x="4705350" y="1374775"/>
            <a:ext cx="4210050" cy="2194560"/>
          </a:xfrm>
          <a:ln cap="flat">
            <a:miter lim="800000"/>
          </a:ln>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6"/>
          </p:nvPr>
        </p:nvSpPr>
        <p:spPr/>
        <p:txBody>
          <a:bodyPr/>
          <a:lstStyle/>
          <a:p>
            <a:fld id="{11C931DF-EB52-4B1B-96A0-F1A666DCAA07}" type="datetimeFigureOut">
              <a:rPr lang="en-US" smtClean="0"/>
              <a:t>10/15/2014</a:t>
            </a:fld>
            <a:endParaRPr lang="en-US"/>
          </a:p>
        </p:txBody>
      </p:sp>
      <p:sp>
        <p:nvSpPr>
          <p:cNvPr id="7" name="Footer Placeholder 6"/>
          <p:cNvSpPr>
            <a:spLocks noGrp="1"/>
          </p:cNvSpPr>
          <p:nvPr>
            <p:ph type="ftr" sz="quarter" idx="17"/>
          </p:nvPr>
        </p:nvSpPr>
        <p:spPr/>
        <p:txBody>
          <a:bodyPr/>
          <a:lstStyle/>
          <a:p>
            <a:endParaRPr lang="en-US"/>
          </a:p>
        </p:txBody>
      </p:sp>
      <p:sp>
        <p:nvSpPr>
          <p:cNvPr id="8" name="Slide Number Placeholder 7"/>
          <p:cNvSpPr>
            <a:spLocks noGrp="1"/>
          </p:cNvSpPr>
          <p:nvPr>
            <p:ph type="sldNum" sz="quarter" idx="18"/>
          </p:nvPr>
        </p:nvSpPr>
        <p:spPr>
          <a:ln cap="flat">
            <a:miter lim="800000"/>
          </a:ln>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110875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Column Comparison">
    <p:spTree>
      <p:nvGrpSpPr>
        <p:cNvPr id="1" name=""/>
        <p:cNvGrpSpPr/>
        <p:nvPr/>
      </p:nvGrpSpPr>
      <p:grpSpPr>
        <a:xfrm>
          <a:off x="0" y="0"/>
          <a:ext cx="0" cy="0"/>
          <a:chOff x="0" y="0"/>
          <a:chExt cx="0" cy="0"/>
        </a:xfrm>
      </p:grpSpPr>
      <p:sp>
        <p:nvSpPr>
          <p:cNvPr id="2" name="Title 1"/>
          <p:cNvSpPr>
            <a:spLocks noGrp="1"/>
          </p:cNvSpPr>
          <p:nvPr>
            <p:ph type="title"/>
          </p:nvPr>
        </p:nvSpPr>
        <p:spPr>
          <a:ln cap="flat">
            <a:miter lim="800000"/>
          </a:ln>
        </p:spPr>
        <p:txBody>
          <a:bodyPr/>
          <a:lstStyle>
            <a:lvl1pPr>
              <a:lnSpc>
                <a:spcPct val="85000"/>
              </a:lnSpc>
              <a:defRPr b="1"/>
            </a:lvl1pPr>
          </a:lstStyle>
          <a:p>
            <a:r>
              <a:rPr lang="en-US" smtClean="0"/>
              <a:t>Click to edit Master title style</a:t>
            </a:r>
            <a:endParaRPr lang="en-US" dirty="0"/>
          </a:p>
        </p:txBody>
      </p:sp>
      <p:sp>
        <p:nvSpPr>
          <p:cNvPr id="10" name="Content Placeholder 9"/>
          <p:cNvSpPr>
            <a:spLocks noGrp="1"/>
          </p:cNvSpPr>
          <p:nvPr>
            <p:ph sz="quarter" idx="14" hasCustomPrompt="1"/>
          </p:nvPr>
        </p:nvSpPr>
        <p:spPr>
          <a:xfrm>
            <a:off x="227012" y="1831389"/>
            <a:ext cx="1965960" cy="3200400"/>
          </a:xfrm>
          <a:ln cap="flat">
            <a:miter lim="800000"/>
          </a:ln>
        </p:spPr>
        <p:txBody>
          <a:bodyPr/>
          <a:lstStyle>
            <a:lvl1pPr>
              <a:defRPr sz="2000"/>
            </a:lvl1pPr>
            <a:lvl2pPr>
              <a:defRPr sz="2000"/>
            </a:lvl2pPr>
            <a:lvl3pPr>
              <a:defRPr sz="1800"/>
            </a:lvl3pPr>
            <a:lvl4pPr>
              <a:defRPr sz="1600"/>
            </a:lvl4pPr>
            <a:lvl5pPr>
              <a:defRPr sz="14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5" hasCustomPrompt="1"/>
          </p:nvPr>
        </p:nvSpPr>
        <p:spPr>
          <a:xfrm>
            <a:off x="2457132" y="1828800"/>
            <a:ext cx="1965960" cy="3200400"/>
          </a:xfrm>
          <a:ln cap="flat">
            <a:miter lim="800000"/>
          </a:ln>
        </p:spPr>
        <p:txBody>
          <a:bodyPr/>
          <a:lstStyle>
            <a:lvl1pPr>
              <a:defRPr sz="2000"/>
            </a:lvl1pPr>
            <a:lvl2pPr>
              <a:defRPr sz="2000"/>
            </a:lvl2pPr>
            <a:lvl3pPr>
              <a:defRPr sz="1800"/>
            </a:lvl3pPr>
            <a:lvl4pPr>
              <a:defRPr sz="1600"/>
            </a:lvl4pPr>
            <a:lvl5pPr>
              <a:defRPr sz="14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6" hasCustomPrompt="1"/>
          </p:nvPr>
        </p:nvSpPr>
        <p:spPr>
          <a:xfrm>
            <a:off x="4687252" y="1828800"/>
            <a:ext cx="1965960" cy="3200400"/>
          </a:xfrm>
          <a:ln cap="flat">
            <a:miter lim="800000"/>
          </a:ln>
        </p:spPr>
        <p:txBody>
          <a:bodyPr/>
          <a:lstStyle>
            <a:lvl1pPr>
              <a:defRPr sz="2000"/>
            </a:lvl1pPr>
            <a:lvl2pPr>
              <a:defRPr sz="2000"/>
            </a:lvl2pPr>
            <a:lvl3pPr>
              <a:defRPr sz="1800"/>
            </a:lvl3pPr>
            <a:lvl4pPr>
              <a:defRPr sz="1600"/>
            </a:lvl4pPr>
            <a:lvl5pPr>
              <a:defRPr sz="14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9"/>
          <p:cNvSpPr>
            <a:spLocks noGrp="1"/>
          </p:cNvSpPr>
          <p:nvPr>
            <p:ph sz="quarter" idx="17" hasCustomPrompt="1"/>
          </p:nvPr>
        </p:nvSpPr>
        <p:spPr>
          <a:xfrm>
            <a:off x="6917372" y="1828800"/>
            <a:ext cx="1965960" cy="3200400"/>
          </a:xfrm>
          <a:ln cap="flat">
            <a:miter lim="800000"/>
          </a:ln>
        </p:spPr>
        <p:txBody>
          <a:bodyPr/>
          <a:lstStyle>
            <a:lvl1pPr>
              <a:defRPr sz="2000"/>
            </a:lvl1pPr>
            <a:lvl2pPr>
              <a:defRPr sz="2000"/>
            </a:lvl2pPr>
            <a:lvl3pPr>
              <a:defRPr sz="1800"/>
            </a:lvl3pPr>
            <a:lvl4pPr>
              <a:defRPr sz="1600"/>
            </a:lvl4pPr>
            <a:lvl5pPr>
              <a:defRPr sz="14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2"/>
          <p:cNvSpPr>
            <a:spLocks noGrp="1"/>
          </p:cNvSpPr>
          <p:nvPr>
            <p:ph type="body" idx="1" hasCustomPrompt="1"/>
          </p:nvPr>
        </p:nvSpPr>
        <p:spPr>
          <a:xfrm>
            <a:off x="227013" y="1384299"/>
            <a:ext cx="1965960" cy="365760"/>
          </a:xfrm>
          <a:ln cap="flat">
            <a:miter lim="800000"/>
          </a:ln>
        </p:spPr>
        <p:txBody>
          <a:bodyPr anchor="t" anchorCtr="0"/>
          <a:lstStyle>
            <a:lvl1pPr marL="0" indent="0" algn="l">
              <a:lnSpc>
                <a:spcPct val="80000"/>
              </a:lnSpc>
              <a:spcBef>
                <a:spcPts val="60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20" name="Text Placeholder 4"/>
          <p:cNvSpPr>
            <a:spLocks noGrp="1"/>
          </p:cNvSpPr>
          <p:nvPr>
            <p:ph type="body" sz="quarter" idx="3" hasCustomPrompt="1"/>
          </p:nvPr>
        </p:nvSpPr>
        <p:spPr>
          <a:xfrm>
            <a:off x="4693920" y="1384299"/>
            <a:ext cx="1965960" cy="365760"/>
          </a:xfrm>
          <a:ln cap="flat">
            <a:miter lim="800000"/>
          </a:ln>
        </p:spPr>
        <p:txBody>
          <a:bodyPr anchor="t" anchorCtr="0"/>
          <a:lstStyle>
            <a:lvl1pPr marL="0" indent="0" algn="l">
              <a:lnSpc>
                <a:spcPct val="80000"/>
              </a:lnSpc>
              <a:spcBef>
                <a:spcPts val="60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21" name="Text Placeholder 2"/>
          <p:cNvSpPr>
            <a:spLocks noGrp="1"/>
          </p:cNvSpPr>
          <p:nvPr>
            <p:ph type="body" idx="18" hasCustomPrompt="1"/>
          </p:nvPr>
        </p:nvSpPr>
        <p:spPr>
          <a:xfrm>
            <a:off x="2473008" y="1384299"/>
            <a:ext cx="1965960" cy="365760"/>
          </a:xfrm>
          <a:ln cap="flat">
            <a:miter lim="800000"/>
          </a:ln>
        </p:spPr>
        <p:txBody>
          <a:bodyPr anchor="t" anchorCtr="0"/>
          <a:lstStyle>
            <a:lvl1pPr marL="0" indent="0" algn="l">
              <a:lnSpc>
                <a:spcPct val="80000"/>
              </a:lnSpc>
              <a:spcBef>
                <a:spcPts val="60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22" name="Text Placeholder 4"/>
          <p:cNvSpPr>
            <a:spLocks noGrp="1"/>
          </p:cNvSpPr>
          <p:nvPr>
            <p:ph type="body" sz="quarter" idx="19" hasCustomPrompt="1"/>
          </p:nvPr>
        </p:nvSpPr>
        <p:spPr>
          <a:xfrm>
            <a:off x="6939915" y="1384299"/>
            <a:ext cx="1965960" cy="365760"/>
          </a:xfrm>
          <a:ln cap="flat">
            <a:miter lim="800000"/>
          </a:ln>
        </p:spPr>
        <p:txBody>
          <a:bodyPr anchor="t" anchorCtr="0"/>
          <a:lstStyle>
            <a:lvl1pPr marL="0" indent="0" algn="l">
              <a:lnSpc>
                <a:spcPct val="80000"/>
              </a:lnSpc>
              <a:spcBef>
                <a:spcPts val="60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3" name="Date Placeholder 2"/>
          <p:cNvSpPr>
            <a:spLocks noGrp="1"/>
          </p:cNvSpPr>
          <p:nvPr>
            <p:ph type="dt" sz="half" idx="20"/>
          </p:nvPr>
        </p:nvSpPr>
        <p:spPr/>
        <p:txBody>
          <a:bodyPr/>
          <a:lstStyle/>
          <a:p>
            <a:fld id="{11C931DF-EB52-4B1B-96A0-F1A666DCAA07}" type="datetimeFigureOut">
              <a:rPr lang="en-US" smtClean="0"/>
              <a:t>10/15/2014</a:t>
            </a:fld>
            <a:endParaRPr lang="en-US"/>
          </a:p>
        </p:txBody>
      </p:sp>
      <p:sp>
        <p:nvSpPr>
          <p:cNvPr id="7" name="Footer Placeholder 6"/>
          <p:cNvSpPr>
            <a:spLocks noGrp="1"/>
          </p:cNvSpPr>
          <p:nvPr>
            <p:ph type="ftr" sz="quarter" idx="21"/>
          </p:nvPr>
        </p:nvSpPr>
        <p:spPr/>
        <p:txBody>
          <a:bodyPr/>
          <a:lstStyle/>
          <a:p>
            <a:endParaRPr lang="en-US"/>
          </a:p>
        </p:txBody>
      </p:sp>
      <p:sp>
        <p:nvSpPr>
          <p:cNvPr id="8" name="Slide Number Placeholder 7"/>
          <p:cNvSpPr>
            <a:spLocks noGrp="1"/>
          </p:cNvSpPr>
          <p:nvPr>
            <p:ph type="sldNum" sz="quarter" idx="22"/>
          </p:nvPr>
        </p:nvSpPr>
        <p:spPr>
          <a:ln cap="flat">
            <a:miter lim="800000"/>
          </a:ln>
        </p:spPr>
        <p:txBody>
          <a:bodyPr/>
          <a:lstStyle/>
          <a:p>
            <a:fld id="{FBA61EA2-B82C-4C4A-A9F1-2E593D61FF51}" type="slidenum">
              <a:rPr lang="en-US" smtClean="0"/>
              <a:t>‹#›</a:t>
            </a:fld>
            <a:endParaRPr lang="en-US"/>
          </a:p>
        </p:txBody>
      </p:sp>
    </p:spTree>
    <p:extLst>
      <p:ext uri="{BB962C8B-B14F-4D97-AF65-F5344CB8AC3E}">
        <p14:creationId xmlns:p14="http://schemas.microsoft.com/office/powerpoint/2010/main" val="110875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288004"/>
            <a:ext cx="8688387" cy="868680"/>
          </a:xfrm>
          <a:prstGeom prst="rect">
            <a:avLst/>
          </a:prstGeom>
          <a:ln>
            <a:noFill/>
            <a:miter lim="800000"/>
          </a:ln>
        </p:spPr>
        <p:txBody>
          <a:bodyPr vert="horz" wrap="square"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7013" y="1374775"/>
            <a:ext cx="8688387" cy="4570413"/>
          </a:xfrm>
          <a:prstGeom prst="rect">
            <a:avLst/>
          </a:prstGeom>
          <a:ln>
            <a:noFill/>
            <a:miter lim="800000"/>
          </a:ln>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7171749"/>
            <a:ext cx="2133600" cy="184666"/>
          </a:xfrm>
          <a:prstGeom prst="rect">
            <a:avLst/>
          </a:prstGeom>
        </p:spPr>
        <p:txBody>
          <a:bodyPr vert="horz" lIns="0" tIns="0" rIns="0" bIns="0" rtlCol="0" anchor="ctr">
            <a:spAutoFit/>
          </a:bodyPr>
          <a:lstStyle>
            <a:lvl1pPr algn="l">
              <a:defRPr sz="1200">
                <a:solidFill>
                  <a:schemeClr val="tx1">
                    <a:tint val="75000"/>
                  </a:schemeClr>
                </a:solidFill>
              </a:defRPr>
            </a:lvl1pPr>
          </a:lstStyle>
          <a:p>
            <a:fld id="{11C931DF-EB52-4B1B-96A0-F1A666DCAA07}" type="datetimeFigureOut">
              <a:rPr lang="en-US" smtClean="0"/>
              <a:t>10/15/2014</a:t>
            </a:fld>
            <a:endParaRPr lang="en-US"/>
          </a:p>
        </p:txBody>
      </p:sp>
      <p:sp>
        <p:nvSpPr>
          <p:cNvPr id="5" name="Footer Placeholder 4"/>
          <p:cNvSpPr>
            <a:spLocks noGrp="1"/>
          </p:cNvSpPr>
          <p:nvPr>
            <p:ph type="ftr" sz="quarter" idx="3"/>
          </p:nvPr>
        </p:nvSpPr>
        <p:spPr>
          <a:xfrm>
            <a:off x="3124200" y="7171749"/>
            <a:ext cx="2895600" cy="184666"/>
          </a:xfrm>
          <a:prstGeom prst="rect">
            <a:avLst/>
          </a:prstGeom>
        </p:spPr>
        <p:txBody>
          <a:bodyPr vert="horz" lIns="0" tIns="0" rIns="0" bIns="0" rtlCol="0" anchor="ctr">
            <a:spAutoFit/>
          </a:bodyP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7013" y="6238875"/>
            <a:ext cx="579120" cy="153888"/>
          </a:xfrm>
          <a:prstGeom prst="rect">
            <a:avLst/>
          </a:prstGeom>
          <a:ln>
            <a:noFill/>
            <a:miter lim="800000"/>
          </a:ln>
        </p:spPr>
        <p:txBody>
          <a:bodyPr vert="horz" wrap="square" lIns="0" tIns="0" rIns="0" bIns="0" rtlCol="0" anchor="ctr">
            <a:spAutoFit/>
          </a:bodyPr>
          <a:lstStyle>
            <a:lvl1pPr algn="l">
              <a:defRPr sz="1000">
                <a:solidFill>
                  <a:schemeClr val="tx1"/>
                </a:solidFill>
                <a:latin typeface="Arial" pitchFamily="34" charset="0"/>
                <a:cs typeface="Arial" pitchFamily="34" charset="0"/>
              </a:defRPr>
            </a:lvl1pPr>
          </a:lstStyle>
          <a:p>
            <a:fld id="{FBA61EA2-B82C-4C4A-A9F1-2E593D61FF51}" type="slidenum">
              <a:rPr lang="en-US" smtClean="0"/>
              <a:t>‹#›</a:t>
            </a:fld>
            <a:endParaRPr lang="en-US"/>
          </a:p>
        </p:txBody>
      </p:sp>
      <p:cxnSp>
        <p:nvCxnSpPr>
          <p:cNvPr id="8" name="Straight Connector 7"/>
          <p:cNvCxnSpPr/>
          <p:nvPr/>
        </p:nvCxnSpPr>
        <p:spPr>
          <a:xfrm>
            <a:off x="228600" y="6169820"/>
            <a:ext cx="8686800" cy="0"/>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 y="214344"/>
            <a:ext cx="8686800" cy="0"/>
          </a:xfrm>
          <a:prstGeom prst="line">
            <a:avLst/>
          </a:prstGeom>
          <a:ln w="254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pic>
        <p:nvPicPr>
          <p:cNvPr id="14" name="Picture 2" descr="C:\Users\Office ROI\Desktop\NewLogos\S&amp;PRS-red-pos-rgb-office.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59443" y="6223389"/>
            <a:ext cx="1828800" cy="438150"/>
          </a:xfrm>
          <a:prstGeom prst="rect">
            <a:avLst/>
          </a:prstGeom>
          <a:noFill/>
          <a:ln>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6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lnSpc>
          <a:spcPct val="85000"/>
        </a:lnSpc>
        <a:spcBef>
          <a:spcPct val="0"/>
        </a:spcBef>
        <a:buNone/>
        <a:defRPr lang="en-US" sz="3600" b="1" kern="1200" dirty="0">
          <a:solidFill>
            <a:schemeClr val="tx1"/>
          </a:solidFill>
          <a:latin typeface="+mj-lt"/>
          <a:ea typeface="+mj-ea"/>
          <a:cs typeface="+mj-cs"/>
        </a:defRPr>
      </a:lvl1pPr>
    </p:titleStyle>
    <p:bodyStyle>
      <a:lvl1pPr marL="0" indent="0" algn="l" defTabSz="457200" rtl="0" eaLnBrk="1" latinLnBrk="0" hangingPunct="1">
        <a:lnSpc>
          <a:spcPct val="95000"/>
        </a:lnSpc>
        <a:spcBef>
          <a:spcPts val="1200"/>
        </a:spcBef>
        <a:buFont typeface="Arial"/>
        <a:buNone/>
        <a:defRPr lang="en-US" sz="2800" b="1" kern="1200" dirty="0" smtClean="0">
          <a:solidFill>
            <a:schemeClr val="tx1"/>
          </a:solidFill>
          <a:latin typeface="+mn-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800" b="1" kern="1200" dirty="0" smtClean="0">
          <a:solidFill>
            <a:schemeClr val="tx1"/>
          </a:solidFill>
          <a:latin typeface="+mn-lt"/>
          <a:ea typeface="+mn-ea"/>
          <a:cs typeface="+mn-cs"/>
        </a:defRPr>
      </a:lvl2pPr>
      <a:lvl3pPr marL="630238" indent="-173038" algn="l" defTabSz="457200" rtl="0" eaLnBrk="1" latinLnBrk="0" hangingPunct="1">
        <a:lnSpc>
          <a:spcPct val="95000"/>
        </a:lnSpc>
        <a:spcBef>
          <a:spcPts val="300"/>
        </a:spcBef>
        <a:buFont typeface="Arial"/>
        <a:buChar char="•"/>
        <a:defRPr lang="en-US" sz="22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20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8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itle 3"/>
          <p:cNvSpPr>
            <a:spLocks noGrp="1"/>
          </p:cNvSpPr>
          <p:nvPr>
            <p:ph type="ctrTitle"/>
          </p:nvPr>
        </p:nvSpPr>
        <p:spPr/>
        <p:txBody>
          <a:bodyPr/>
          <a:lstStyle/>
          <a:p>
            <a:r>
              <a:rPr lang="en-US" dirty="0" smtClean="0"/>
              <a:t>A Discussion on the State of New Jersey</a:t>
            </a:r>
            <a:endParaRPr lang="en-US" dirty="0"/>
          </a:p>
        </p:txBody>
      </p:sp>
      <p:sp>
        <p:nvSpPr>
          <p:cNvPr id="5" name="Subtitle 4"/>
          <p:cNvSpPr>
            <a:spLocks noGrp="1"/>
          </p:cNvSpPr>
          <p:nvPr>
            <p:ph type="subTitle" idx="1"/>
          </p:nvPr>
        </p:nvSpPr>
        <p:spPr/>
        <p:txBody>
          <a:bodyPr/>
          <a:lstStyle/>
          <a:p>
            <a:r>
              <a:rPr lang="en-US" dirty="0" smtClean="0"/>
              <a:t>John A. Sugden</a:t>
            </a:r>
          </a:p>
          <a:p>
            <a:r>
              <a:rPr lang="en-US" dirty="0" smtClean="0"/>
              <a:t>Sr. Director</a:t>
            </a:r>
          </a:p>
          <a:p>
            <a:r>
              <a:rPr lang="en-US" dirty="0" smtClean="0"/>
              <a:t>U.S. States Group, USPF</a:t>
            </a:r>
          </a:p>
          <a:p>
            <a:endParaRPr lang="en-US" dirty="0" smtClean="0"/>
          </a:p>
          <a:p>
            <a:r>
              <a:rPr lang="en-US" dirty="0" smtClean="0"/>
              <a:t>October 14, 2014</a:t>
            </a:r>
            <a:endParaRPr lang="en-US" dirty="0"/>
          </a:p>
        </p:txBody>
      </p:sp>
    </p:spTree>
    <p:extLst>
      <p:ext uri="{BB962C8B-B14F-4D97-AF65-F5344CB8AC3E}">
        <p14:creationId xmlns:p14="http://schemas.microsoft.com/office/powerpoint/2010/main" val="34378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27012" y="1371599"/>
            <a:ext cx="8688388" cy="4807527"/>
          </a:xfrm>
        </p:spPr>
        <p:txBody>
          <a:bodyPr/>
          <a:lstStyle/>
          <a:p>
            <a:pPr marL="230188" indent="-230188">
              <a:buFont typeface="Arial" panose="020B0604020202020204" pitchFamily="34" charset="0"/>
              <a:buChar char="•"/>
            </a:pPr>
            <a:r>
              <a:rPr lang="en-US" dirty="0" smtClean="0"/>
              <a:t>Total net tax supported debt of $34.9 billion as of  FYE 2014- a slight decline from 2013</a:t>
            </a:r>
          </a:p>
          <a:p>
            <a:pPr marL="230188" indent="-230188">
              <a:buFont typeface="Arial" panose="020B0604020202020204" pitchFamily="34" charset="0"/>
              <a:buChar char="•"/>
            </a:pPr>
            <a:r>
              <a:rPr lang="en-US" dirty="0" smtClean="0"/>
              <a:t>Debt service carrying charge is 10.2% of 2015 budget</a:t>
            </a:r>
          </a:p>
          <a:p>
            <a:pPr lvl="1"/>
            <a:r>
              <a:rPr lang="en-US" dirty="0" smtClean="0"/>
              <a:t>Reduced exposure to variable rate debt over time</a:t>
            </a:r>
          </a:p>
          <a:p>
            <a:pPr lvl="1"/>
            <a:r>
              <a:rPr lang="en-US" dirty="0" smtClean="0"/>
              <a:t>Restructuring debt to help close budget gaps and manage cash flow</a:t>
            </a:r>
          </a:p>
          <a:p>
            <a:pPr lvl="1"/>
            <a:r>
              <a:rPr lang="en-US" dirty="0" smtClean="0"/>
              <a:t>Privately placed $2.6 billion in TRANs</a:t>
            </a:r>
          </a:p>
          <a:p>
            <a:pPr lvl="1"/>
            <a:r>
              <a:rPr lang="en-US" dirty="0" smtClean="0"/>
              <a:t>$1.15 billion in non-amortizing FRNs to match floating to fixed swaps</a:t>
            </a:r>
          </a:p>
          <a:p>
            <a:pPr lvl="1"/>
            <a:endParaRPr lang="en-US" dirty="0"/>
          </a:p>
        </p:txBody>
      </p:sp>
      <p:sp>
        <p:nvSpPr>
          <p:cNvPr id="11" name="Title 10"/>
          <p:cNvSpPr>
            <a:spLocks noGrp="1"/>
          </p:cNvSpPr>
          <p:nvPr>
            <p:ph type="title"/>
          </p:nvPr>
        </p:nvSpPr>
        <p:spPr/>
        <p:txBody>
          <a:bodyPr/>
          <a:lstStyle/>
          <a:p>
            <a:r>
              <a:rPr lang="en-US" dirty="0" smtClean="0"/>
              <a:t>Above Average Debt Burden</a:t>
            </a:r>
            <a:endParaRPr lang="en-US" dirty="0"/>
          </a:p>
        </p:txBody>
      </p:sp>
      <p:sp>
        <p:nvSpPr>
          <p:cNvPr id="2" name="Slide Number Placeholder 1"/>
          <p:cNvSpPr>
            <a:spLocks noGrp="1"/>
          </p:cNvSpPr>
          <p:nvPr>
            <p:ph type="sldNum" sz="quarter" idx="16"/>
          </p:nvPr>
        </p:nvSpPr>
        <p:spPr/>
        <p:txBody>
          <a:bodyPr/>
          <a:lstStyle/>
          <a:p>
            <a:fld id="{D8C7B916-C5B8-B44E-8A57-C4F989E2FE98}" type="slidenum">
              <a:rPr lang="en-US" smtClean="0"/>
              <a:pPr/>
              <a:t>10</a:t>
            </a:fld>
            <a:endParaRPr lang="en-US" dirty="0"/>
          </a:p>
        </p:txBody>
      </p:sp>
    </p:spTree>
    <p:extLst>
      <p:ext uri="{BB962C8B-B14F-4D97-AF65-F5344CB8AC3E}">
        <p14:creationId xmlns:p14="http://schemas.microsoft.com/office/powerpoint/2010/main" val="25513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Pension Funded Ratio</a:t>
            </a:r>
            <a:endParaRPr lang="en-US" dirty="0"/>
          </a:p>
        </p:txBody>
      </p:sp>
      <p:sp>
        <p:nvSpPr>
          <p:cNvPr id="2" name="Slide Number Placeholder 1"/>
          <p:cNvSpPr>
            <a:spLocks noGrp="1"/>
          </p:cNvSpPr>
          <p:nvPr>
            <p:ph type="sldNum" sz="quarter" idx="16"/>
          </p:nvPr>
        </p:nvSpPr>
        <p:spPr/>
        <p:txBody>
          <a:bodyPr/>
          <a:lstStyle/>
          <a:p>
            <a:fld id="{D8C7B916-C5B8-B44E-8A57-C4F989E2FE98}" type="slidenum">
              <a:rPr lang="en-US" smtClean="0"/>
              <a:pPr/>
              <a:t>11</a:t>
            </a:fld>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779253251"/>
              </p:ext>
            </p:extLst>
          </p:nvPr>
        </p:nvGraphicFramePr>
        <p:xfrm>
          <a:off x="227013" y="1371600"/>
          <a:ext cx="8688387"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65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txBox="1">
            <a:spLocks/>
          </p:cNvSpPr>
          <p:nvPr/>
        </p:nvSpPr>
        <p:spPr>
          <a:xfrm>
            <a:off x="227012" y="5945189"/>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900"/>
              </a:spcBef>
            </a:pPr>
            <a:r>
              <a:rPr lang="en-US" sz="800" b="0" dirty="0" smtClean="0">
                <a:latin typeface="+mn-lt"/>
              </a:rPr>
              <a:t>Source: Status Report of the New Jersey Pension and Health Benefit Study; *projected</a:t>
            </a:r>
            <a:endParaRPr lang="en-US" sz="800" b="0" dirty="0">
              <a:latin typeface="+mn-lt"/>
            </a:endParaRPr>
          </a:p>
        </p:txBody>
      </p:sp>
      <p:sp>
        <p:nvSpPr>
          <p:cNvPr id="3" name="Title 2"/>
          <p:cNvSpPr>
            <a:spLocks noGrp="1"/>
          </p:cNvSpPr>
          <p:nvPr>
            <p:ph type="title"/>
          </p:nvPr>
        </p:nvSpPr>
        <p:spPr>
          <a:xfrm>
            <a:off x="227012" y="266700"/>
            <a:ext cx="8688387" cy="859633"/>
          </a:xfrm>
        </p:spPr>
        <p:txBody>
          <a:bodyPr/>
          <a:lstStyle/>
          <a:p>
            <a:r>
              <a:rPr lang="en-US" dirty="0" smtClean="0"/>
              <a:t>NJ’s Pension Contributions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757382"/>
            <a:ext cx="8401049" cy="512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2011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Pension payments reduced to balance 2014 and 2015 budget</a:t>
            </a:r>
          </a:p>
          <a:p>
            <a:pPr marL="457200" indent="-457200">
              <a:buFont typeface="Arial" panose="020B0604020202020204" pitchFamily="34" charset="0"/>
              <a:buChar char="•"/>
            </a:pPr>
            <a:r>
              <a:rPr lang="en-US" dirty="0" smtClean="0"/>
              <a:t>Judge ruled in favor of FY2014 payment reduction, recognizing Gov.’s authority to reduce spending to balance budget</a:t>
            </a:r>
          </a:p>
          <a:p>
            <a:pPr marL="457200" indent="-457200">
              <a:buFont typeface="Arial" panose="020B0604020202020204" pitchFamily="34" charset="0"/>
              <a:buChar char="•"/>
            </a:pPr>
            <a:r>
              <a:rPr lang="en-US" dirty="0" smtClean="0"/>
              <a:t>Continued litigation on pension reform and pension payments</a:t>
            </a:r>
          </a:p>
          <a:p>
            <a:pPr marL="457200" indent="-457200">
              <a:buFont typeface="Arial" panose="020B0604020202020204" pitchFamily="34" charset="0"/>
              <a:buChar char="•"/>
            </a:pPr>
            <a:r>
              <a:rPr lang="en-US" dirty="0" smtClean="0"/>
              <a:t>Currently using a 7.9% assumed rate of return</a:t>
            </a:r>
          </a:p>
          <a:p>
            <a:pPr marL="457200" indent="-457200">
              <a:buFont typeface="Arial" panose="020B0604020202020204" pitchFamily="34" charset="0"/>
              <a:buChar char="•"/>
            </a:pPr>
            <a:r>
              <a:rPr lang="en-US" dirty="0" smtClean="0"/>
              <a:t>Could be lower based on GASB 67 &amp; 68 </a:t>
            </a:r>
          </a:p>
        </p:txBody>
      </p:sp>
      <p:sp>
        <p:nvSpPr>
          <p:cNvPr id="3" name="Title 2"/>
          <p:cNvSpPr>
            <a:spLocks noGrp="1"/>
          </p:cNvSpPr>
          <p:nvPr>
            <p:ph type="title"/>
          </p:nvPr>
        </p:nvSpPr>
        <p:spPr/>
        <p:txBody>
          <a:bodyPr/>
          <a:lstStyle/>
          <a:p>
            <a:r>
              <a:rPr lang="en-US" dirty="0" smtClean="0"/>
              <a:t>Pension and OPEB</a:t>
            </a:r>
            <a:endParaRPr lang="en-US" dirty="0"/>
          </a:p>
        </p:txBody>
      </p:sp>
    </p:spTree>
    <p:extLst>
      <p:ext uri="{BB962C8B-B14F-4D97-AF65-F5344CB8AC3E}">
        <p14:creationId xmlns:p14="http://schemas.microsoft.com/office/powerpoint/2010/main" val="134864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lvl="1"/>
            <a:r>
              <a:rPr lang="en-US" dirty="0" smtClean="0"/>
              <a:t>OPEB liability estimated at $53 billion as of 2013</a:t>
            </a:r>
          </a:p>
          <a:p>
            <a:pPr lvl="1"/>
            <a:r>
              <a:rPr lang="en-US" dirty="0" smtClean="0"/>
              <a:t>OPEB funded on a pay as you go basis</a:t>
            </a:r>
          </a:p>
          <a:p>
            <a:pPr lvl="1"/>
            <a:r>
              <a:rPr lang="en-US" dirty="0" smtClean="0"/>
              <a:t>New </a:t>
            </a:r>
            <a:r>
              <a:rPr lang="en-US" dirty="0"/>
              <a:t>Jersey Pension and Health Benefit Study Commission </a:t>
            </a:r>
            <a:r>
              <a:rPr lang="en-US" dirty="0" smtClean="0"/>
              <a:t> to study both pensions and employee health benefits</a:t>
            </a:r>
          </a:p>
          <a:p>
            <a:pPr lvl="1"/>
            <a:r>
              <a:rPr lang="en-US" dirty="0" smtClean="0"/>
              <a:t>Released initial findings</a:t>
            </a:r>
            <a:r>
              <a:rPr lang="en-US" dirty="0"/>
              <a:t>, but final recommendations </a:t>
            </a:r>
            <a:r>
              <a:rPr lang="en-US" dirty="0" smtClean="0"/>
              <a:t>have not been released</a:t>
            </a:r>
            <a:endParaRPr lang="en-US" dirty="0"/>
          </a:p>
          <a:p>
            <a:pPr lvl="1"/>
            <a:endParaRPr lang="en-US" dirty="0"/>
          </a:p>
        </p:txBody>
      </p:sp>
      <p:sp>
        <p:nvSpPr>
          <p:cNvPr id="11" name="Title 10"/>
          <p:cNvSpPr>
            <a:spLocks noGrp="1"/>
          </p:cNvSpPr>
          <p:nvPr>
            <p:ph type="title"/>
          </p:nvPr>
        </p:nvSpPr>
        <p:spPr/>
        <p:txBody>
          <a:bodyPr/>
          <a:lstStyle/>
          <a:p>
            <a:r>
              <a:rPr lang="en-US" dirty="0" smtClean="0"/>
              <a:t>Pension and OPEB</a:t>
            </a:r>
            <a:endParaRPr lang="en-US" dirty="0"/>
          </a:p>
        </p:txBody>
      </p:sp>
      <p:sp>
        <p:nvSpPr>
          <p:cNvPr id="2" name="Slide Number Placeholder 1"/>
          <p:cNvSpPr>
            <a:spLocks noGrp="1"/>
          </p:cNvSpPr>
          <p:nvPr>
            <p:ph type="sldNum" sz="quarter" idx="16"/>
          </p:nvPr>
        </p:nvSpPr>
        <p:spPr/>
        <p:txBody>
          <a:bodyPr/>
          <a:lstStyle/>
          <a:p>
            <a:fld id="{D8C7B916-C5B8-B44E-8A57-C4F989E2FE98}" type="slidenum">
              <a:rPr lang="en-US" smtClean="0"/>
              <a:pPr/>
              <a:t>14</a:t>
            </a:fld>
            <a:endParaRPr lang="en-US" dirty="0"/>
          </a:p>
        </p:txBody>
      </p:sp>
    </p:spTree>
    <p:extLst>
      <p:ext uri="{BB962C8B-B14F-4D97-AF65-F5344CB8AC3E}">
        <p14:creationId xmlns:p14="http://schemas.microsoft.com/office/powerpoint/2010/main" val="11044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Outlook</a:t>
            </a:r>
            <a:endParaRPr lang="en-US" dirty="0"/>
          </a:p>
        </p:txBody>
      </p:sp>
    </p:spTree>
    <p:extLst>
      <p:ext uri="{BB962C8B-B14F-4D97-AF65-F5344CB8AC3E}">
        <p14:creationId xmlns:p14="http://schemas.microsoft.com/office/powerpoint/2010/main" val="409028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State retains strong ability to fund its debt</a:t>
            </a:r>
          </a:p>
          <a:p>
            <a:pPr marL="457200" indent="-457200">
              <a:buFont typeface="Arial" panose="020B0604020202020204" pitchFamily="34" charset="0"/>
              <a:buChar char="•"/>
            </a:pPr>
            <a:r>
              <a:rPr lang="en-US" dirty="0" smtClean="0"/>
              <a:t>Expect to continue to manage budget gaps</a:t>
            </a:r>
          </a:p>
          <a:p>
            <a:pPr marL="457200" indent="-457200">
              <a:buFont typeface="Arial" panose="020B0604020202020204" pitchFamily="34" charset="0"/>
              <a:buChar char="•"/>
            </a:pPr>
            <a:r>
              <a:rPr lang="en-US" dirty="0" smtClean="0"/>
              <a:t>Could see some additional deterioration in pension funding in the short term, but expect action on pension reform</a:t>
            </a:r>
          </a:p>
          <a:p>
            <a:pPr marL="457200" indent="-457200">
              <a:buFont typeface="Arial" panose="020B0604020202020204" pitchFamily="34" charset="0"/>
              <a:buChar char="•"/>
            </a:pPr>
            <a:r>
              <a:rPr lang="en-US" dirty="0" smtClean="0"/>
              <a:t>Liquidity strain or continued budget weakness could trigger action sooner</a:t>
            </a:r>
            <a:endParaRPr lang="en-US" dirty="0"/>
          </a:p>
          <a:p>
            <a:pPr marL="457200" indent="-457200">
              <a:buFont typeface="Arial" panose="020B0604020202020204" pitchFamily="34" charset="0"/>
              <a:buChar char="•"/>
            </a:pPr>
            <a:r>
              <a:rPr lang="en-US" dirty="0" smtClean="0"/>
              <a:t>Limited upside potential</a:t>
            </a:r>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Stable Outlook </a:t>
            </a:r>
            <a:endParaRPr lang="en-US" dirty="0"/>
          </a:p>
        </p:txBody>
      </p:sp>
    </p:spTree>
    <p:extLst>
      <p:ext uri="{BB962C8B-B14F-4D97-AF65-F5344CB8AC3E}">
        <p14:creationId xmlns:p14="http://schemas.microsoft.com/office/powerpoint/2010/main" val="83745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Impact on Local Governments</a:t>
            </a:r>
            <a:endParaRPr lang="en-US" dirty="0"/>
          </a:p>
        </p:txBody>
      </p:sp>
    </p:spTree>
    <p:extLst>
      <p:ext uri="{BB962C8B-B14F-4D97-AF65-F5344CB8AC3E}">
        <p14:creationId xmlns:p14="http://schemas.microsoft.com/office/powerpoint/2010/main" val="428369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Local credits have been able to manage through the cuts at the state level</a:t>
            </a:r>
          </a:p>
          <a:p>
            <a:pPr marL="457200" indent="-457200">
              <a:buFont typeface="Arial" panose="020B0604020202020204" pitchFamily="34" charset="0"/>
              <a:buChar char="•"/>
            </a:pPr>
            <a:r>
              <a:rPr lang="en-US" dirty="0" smtClean="0"/>
              <a:t>Pension funding has been stronger at the local level</a:t>
            </a:r>
          </a:p>
          <a:p>
            <a:pPr marL="457200" indent="-457200">
              <a:buFont typeface="Arial" panose="020B0604020202020204" pitchFamily="34" charset="0"/>
              <a:buChar char="•"/>
            </a:pPr>
            <a:r>
              <a:rPr lang="en-US" dirty="0" smtClean="0"/>
              <a:t>Local credits tend to be highly rated, with some notable exceptions</a:t>
            </a:r>
          </a:p>
          <a:p>
            <a:pPr marL="457200" indent="-457200">
              <a:buFont typeface="Arial" panose="020B0604020202020204" pitchFamily="34" charset="0"/>
              <a:buChar char="•"/>
            </a:pPr>
            <a:r>
              <a:rPr lang="en-US" dirty="0" smtClean="0"/>
              <a:t>Role of the Local Finance Board is seen as positive</a:t>
            </a:r>
          </a:p>
          <a:p>
            <a:pPr marL="457200" indent="-457200">
              <a:buFont typeface="Arial" panose="020B0604020202020204" pitchFamily="34" charset="0"/>
              <a:buChar char="•"/>
            </a:pPr>
            <a:r>
              <a:rPr lang="en-US" dirty="0" smtClean="0"/>
              <a:t>To date, impact has been manageable</a:t>
            </a:r>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Local Credits</a:t>
            </a:r>
            <a:endParaRPr lang="en-US" dirty="0"/>
          </a:p>
        </p:txBody>
      </p:sp>
    </p:spTree>
    <p:extLst>
      <p:ext uri="{BB962C8B-B14F-4D97-AF65-F5344CB8AC3E}">
        <p14:creationId xmlns:p14="http://schemas.microsoft.com/office/powerpoint/2010/main" val="1127629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7012" y="951345"/>
            <a:ext cx="8688388" cy="4992255"/>
          </a:xfrm>
        </p:spPr>
        <p:txBody>
          <a:bodyPr/>
          <a:lstStyle/>
          <a:p>
            <a:pPr marL="457200" indent="-457200">
              <a:buFont typeface="Arial" panose="020B0604020202020204" pitchFamily="34" charset="0"/>
              <a:buChar char="•"/>
            </a:pPr>
            <a:r>
              <a:rPr lang="en-US" dirty="0" smtClean="0"/>
              <a:t>AC’s gaming industry has been experiencing revenue declines due to increased competition, namely Pennsylvania; Online gaming could also impact visits to AC</a:t>
            </a:r>
          </a:p>
          <a:p>
            <a:pPr marL="457200" indent="-457200">
              <a:buFont typeface="Arial" panose="020B0604020202020204" pitchFamily="34" charset="0"/>
              <a:buChar char="•"/>
            </a:pPr>
            <a:r>
              <a:rPr lang="en-US" dirty="0"/>
              <a:t>Restructuring </a:t>
            </a:r>
            <a:r>
              <a:rPr lang="en-US" dirty="0" smtClean="0"/>
              <a:t>of </a:t>
            </a:r>
            <a:r>
              <a:rPr lang="en-US" dirty="0"/>
              <a:t>industry underway with 4 out of 12 casinos closing</a:t>
            </a:r>
          </a:p>
          <a:p>
            <a:pPr marL="457200" indent="-457200">
              <a:buFont typeface="Arial" panose="020B0604020202020204" pitchFamily="34" charset="0"/>
              <a:buChar char="•"/>
            </a:pPr>
            <a:r>
              <a:rPr lang="en-US" dirty="0" smtClean="0"/>
              <a:t>Closures taking a toll on property tax revenues</a:t>
            </a:r>
          </a:p>
          <a:p>
            <a:pPr marL="457200" indent="-457200">
              <a:buFont typeface="Arial" panose="020B0604020202020204" pitchFamily="34" charset="0"/>
              <a:buChar char="•"/>
            </a:pPr>
            <a:r>
              <a:rPr lang="en-US" dirty="0" smtClean="0"/>
              <a:t>Potential loss of employment estimated at 8,000 to 11,000, depending on Trump </a:t>
            </a:r>
            <a:r>
              <a:rPr lang="en-US" dirty="0" err="1" smtClean="0"/>
              <a:t>Taj</a:t>
            </a:r>
            <a:r>
              <a:rPr lang="en-US" dirty="0" smtClean="0"/>
              <a:t> </a:t>
            </a:r>
            <a:r>
              <a:rPr lang="en-US" dirty="0" err="1" smtClean="0"/>
              <a:t>Mahal</a:t>
            </a:r>
            <a:r>
              <a:rPr lang="en-US" dirty="0" smtClean="0"/>
              <a:t> </a:t>
            </a:r>
          </a:p>
          <a:p>
            <a:pPr marL="457200" indent="-457200">
              <a:buFont typeface="Arial" panose="020B0604020202020204" pitchFamily="34" charset="0"/>
              <a:buChar char="•"/>
            </a:pPr>
            <a:r>
              <a:rPr lang="en-US" dirty="0" smtClean="0"/>
              <a:t>Sale of Revel, development of Bass Pro Shop and Harrah’s Conference Center are positive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Atlantic City</a:t>
            </a:r>
            <a:endParaRPr lang="en-US" dirty="0"/>
          </a:p>
        </p:txBody>
      </p:sp>
    </p:spTree>
    <p:extLst>
      <p:ext uri="{BB962C8B-B14F-4D97-AF65-F5344CB8AC3E}">
        <p14:creationId xmlns:p14="http://schemas.microsoft.com/office/powerpoint/2010/main" val="123211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2"/>
          <p:cNvGraphicFramePr>
            <a:graphicFrameLocks noGrp="1"/>
          </p:cNvGraphicFramePr>
          <p:nvPr>
            <p:ph sz="quarter" idx="4294967295"/>
            <p:extLst>
              <p:ext uri="{D42A27DB-BD31-4B8C-83A1-F6EECF244321}">
                <p14:modId xmlns:p14="http://schemas.microsoft.com/office/powerpoint/2010/main" val="3690166990"/>
              </p:ext>
            </p:extLst>
          </p:nvPr>
        </p:nvGraphicFramePr>
        <p:xfrm>
          <a:off x="227011" y="986828"/>
          <a:ext cx="8688387" cy="489498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9"/>
          <p:cNvSpPr txBox="1">
            <a:spLocks/>
          </p:cNvSpPr>
          <p:nvPr/>
        </p:nvSpPr>
        <p:spPr>
          <a:xfrm>
            <a:off x="227012" y="5945189"/>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900"/>
              </a:spcBef>
            </a:pPr>
            <a:r>
              <a:rPr lang="en-US" sz="800" b="0" dirty="0" smtClean="0">
                <a:latin typeface="+mn-lt"/>
              </a:rPr>
              <a:t>As of April 2, 2013</a:t>
            </a:r>
            <a:endParaRPr lang="en-US" sz="800" b="0" dirty="0">
              <a:latin typeface="+mn-lt"/>
            </a:endParaRPr>
          </a:p>
        </p:txBody>
      </p:sp>
      <p:sp>
        <p:nvSpPr>
          <p:cNvPr id="3" name="Title 2"/>
          <p:cNvSpPr>
            <a:spLocks noGrp="1"/>
          </p:cNvSpPr>
          <p:nvPr>
            <p:ph type="title"/>
          </p:nvPr>
        </p:nvSpPr>
        <p:spPr>
          <a:xfrm>
            <a:off x="227012" y="266700"/>
            <a:ext cx="8688387" cy="859633"/>
          </a:xfrm>
        </p:spPr>
        <p:txBody>
          <a:bodyPr/>
          <a:lstStyle/>
          <a:p>
            <a:r>
              <a:rPr lang="en-US" dirty="0" smtClean="0"/>
              <a:t>U.S. State Rating Distribution</a:t>
            </a:r>
            <a:endParaRPr lang="en-US" dirty="0"/>
          </a:p>
        </p:txBody>
      </p:sp>
    </p:spTree>
    <p:extLst>
      <p:ext uri="{BB962C8B-B14F-4D97-AF65-F5344CB8AC3E}">
        <p14:creationId xmlns:p14="http://schemas.microsoft.com/office/powerpoint/2010/main" val="13828563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t>John Sugden</a:t>
            </a:r>
          </a:p>
          <a:p>
            <a:r>
              <a:rPr lang="en-US" dirty="0" smtClean="0"/>
              <a:t>Sr. Director</a:t>
            </a:r>
          </a:p>
          <a:p>
            <a:pPr lvl="1"/>
            <a:r>
              <a:rPr lang="en-US" dirty="0" smtClean="0"/>
              <a:t>T: 212.438.1678 | F: 212.438.0140</a:t>
            </a:r>
          </a:p>
          <a:p>
            <a:pPr lvl="1"/>
            <a:r>
              <a:rPr lang="en-US" dirty="0" smtClean="0"/>
              <a:t>John.sugden@standardandpoors.com</a:t>
            </a:r>
            <a:endParaRPr lang="en-US" dirty="0"/>
          </a:p>
        </p:txBody>
      </p:sp>
      <p:sp>
        <p:nvSpPr>
          <p:cNvPr id="2" name="Slide Number Placeholder 1"/>
          <p:cNvSpPr>
            <a:spLocks noGrp="1"/>
          </p:cNvSpPr>
          <p:nvPr>
            <p:ph type="sldNum" sz="quarter" idx="4294967295"/>
          </p:nvPr>
        </p:nvSpPr>
        <p:spPr>
          <a:xfrm>
            <a:off x="0" y="6994525"/>
            <a:ext cx="579438" cy="152400"/>
          </a:xfrm>
        </p:spPr>
        <p:txBody>
          <a:bodyPr/>
          <a:lstStyle/>
          <a:p>
            <a:fld id="{D8C7B916-C5B8-B44E-8A57-C4F989E2FE98}" type="slidenum">
              <a:rPr lang="en-US" smtClean="0"/>
              <a:pPr/>
              <a:t>20</a:t>
            </a:fld>
            <a:endParaRPr lang="en-US" dirty="0"/>
          </a:p>
        </p:txBody>
      </p:sp>
    </p:spTree>
    <p:extLst>
      <p:ext uri="{BB962C8B-B14F-4D97-AF65-F5344CB8AC3E}">
        <p14:creationId xmlns:p14="http://schemas.microsoft.com/office/powerpoint/2010/main" val="108658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sp>
          <p:nvSpPr>
            <p:cNvPr id="13" name="Rectangle 12"/>
            <p:cNvSpPr/>
            <p:nvPr/>
          </p:nvSpPr>
          <p:spPr bwMode="white">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4" name="Straight Connector 13"/>
            <p:cNvCxnSpPr/>
            <p:nvPr/>
          </p:nvCxnSpPr>
          <p:spPr>
            <a:xfrm>
              <a:off x="457200" y="1735046"/>
              <a:ext cx="822960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9"/>
            <p:cNvSpPr txBox="1">
              <a:spLocks/>
            </p:cNvSpPr>
            <p:nvPr/>
          </p:nvSpPr>
          <p:spPr>
            <a:xfrm>
              <a:off x="457200" y="1831975"/>
              <a:ext cx="8229600" cy="4572000"/>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5000"/>
                </a:lnSpc>
                <a:spcBef>
                  <a:spcPts val="800"/>
                </a:spcBef>
              </a:pPr>
              <a:r>
                <a:rPr lang="en-US" sz="800" b="0" dirty="0" smtClean="0">
                  <a:latin typeface="+mn-lt"/>
                </a:rPr>
                <a:t>Copyright © 2013 by Standard &amp; Poor’s Financial Services LLC. All rights reserved.</a:t>
              </a:r>
            </a:p>
            <a:p>
              <a:pPr>
                <a:lnSpc>
                  <a:spcPct val="105000"/>
                </a:lnSpc>
                <a:spcBef>
                  <a:spcPts val="800"/>
                </a:spcBef>
              </a:pPr>
              <a:r>
                <a:rPr lang="en-US" sz="800" b="0" dirty="0" smtClean="0">
                  <a:latin typeface="+mn-lt"/>
                </a:rPr>
                <a:t>No content (including ratings, credit-related analyses and data, valuations, model, software or other application or output therefrom) or any part thereof (Content) may be modified, reverse engineered, reproduced or distributed in any form by any means, or stored in a database or retrieval system, without the prior written permission of Standard &amp; Poor’s Financial Services LLC or its affiliates (collectively, S&amp;P). The Content shall not be used for any unlawful or unauthorized purposes. S&amp;P and any third-party providers, as well as their directors, officers, shareholders, employees or agents (collectively S&amp;P Parties) do not guarantee the accuracy, completeness, timeliness or availability of the Content. S&amp;P Parties are not responsible for any errors or omissions (negligent or otherwise), regardless of the cause, for the results obtained from the use of the Content, or for the security or maintenance of any data input by the user. The Content is provided on an “as is” basis. S&amp;P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Parties 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p>
            <a:p>
              <a:pPr>
                <a:lnSpc>
                  <a:spcPct val="105000"/>
                </a:lnSpc>
                <a:spcBef>
                  <a:spcPts val="800"/>
                </a:spcBef>
              </a:pPr>
              <a:r>
                <a:rPr lang="en-US" sz="800" b="0" dirty="0" smtClean="0">
                  <a:latin typeface="+mn-lt"/>
                </a:rPr>
                <a:t>Credit-related and other analyses, including ratings, and statements in the Content are statements of opinion as of the date they are expressed and not statements of fact. </a:t>
              </a:r>
              <a:r>
                <a:rPr lang="en-US" altLang="ja-JP" sz="800" b="0" dirty="0" smtClean="0">
                  <a:latin typeface="+mn-lt"/>
                  <a:ea typeface="ＭＳ Ｐゴシック" pitchFamily="34" charset="-128"/>
                </a:rPr>
                <a:t>S&amp;P’s opinions, analyses and rating acknowledgment decisions (described below) are not recommendations to purchase, hold, or sell any securities or to make any investment decisions, and do not address the suitability of any security. S&amp;P assumes no obligation to update the Content following publication in any form or format. The Content should not be relied on and is not a substitute for the skill, judgment and experience of the user, its management, employees, advisors and/or clients when making investment and other business decisions. S&amp;P does not act as a fiduciary or an investment advisor except where registered as such. While S&amp;P has obtained information from sources it believes to be reliable, S&amp;P does not perform an audit and undertakes no duty of due diligence or independent verification of any information it receives.</a:t>
              </a:r>
            </a:p>
            <a:p>
              <a:pPr>
                <a:lnSpc>
                  <a:spcPct val="105000"/>
                </a:lnSpc>
                <a:spcBef>
                  <a:spcPts val="800"/>
                </a:spcBef>
              </a:pPr>
              <a:r>
                <a:rPr lang="en-US" altLang="ja-JP" sz="800" b="0" dirty="0" smtClean="0">
                  <a:latin typeface="+mn-lt"/>
                  <a:ea typeface="ＭＳ Ｐゴシック" pitchFamily="34" charset="-128"/>
                </a:rPr>
                <a:t>To the extent that regulatory authorities allow a rating agency to acknowledge in one jurisdiction a rating issued in another jurisdiction for certain regulatory purposes, S&amp;P reserves the right to assign, withdraw or suspend such acknowledgement at any time and in its sole discretion. S&amp;P Parties disclaim any duty whatsoever arising out of the assignment, withdrawal or suspension of an acknowledgment as well as any liability for any damage alleged to have been suffered on account thereof. </a:t>
              </a:r>
            </a:p>
            <a:p>
              <a:pPr>
                <a:lnSpc>
                  <a:spcPct val="105000"/>
                </a:lnSpc>
                <a:spcBef>
                  <a:spcPts val="800"/>
                </a:spcBef>
              </a:pPr>
              <a:r>
                <a:rPr lang="en-US" altLang="ja-JP" sz="800" b="0" dirty="0" smtClean="0">
                  <a:latin typeface="+mn-lt"/>
                  <a:ea typeface="ＭＳ Ｐゴシック" pitchFamily="34" charset="-128"/>
                </a:rPr>
                <a:t>S&amp;P keeps certain activities of its business units separate from each other in order to preserve the independence and objectivity of their respective activities. As a result, certain business units of S&amp;P may have information that is not available to other S&amp;P business units. S&amp;P has established policies and procedures to maintain the confidentiality of certain non-public information received in connection with each analytical process.</a:t>
              </a:r>
            </a:p>
            <a:p>
              <a:pPr>
                <a:lnSpc>
                  <a:spcPct val="105000"/>
                </a:lnSpc>
                <a:spcBef>
                  <a:spcPts val="800"/>
                </a:spcBef>
              </a:pPr>
              <a:r>
                <a:rPr lang="en-US" altLang="ja-JP" sz="800" b="0" dirty="0" smtClean="0">
                  <a:latin typeface="+mn-lt"/>
                  <a:ea typeface="ＭＳ Ｐゴシック" pitchFamily="34" charset="-128"/>
                </a:rPr>
                <a:t>S&amp;P may receive compensation for its ratings and certain analyses, normally from issuers or underwriters of securities or from obligors. S&amp;P reserves the right to disseminate its opinions and analyses. S&amp;P's public ratings and analyses are made available on its Web sites, www.standardandpoors.com (free of charge), and www.ratingsdirect.com and www.globalcreditportal.com (subscription), and may be distributed through other means, including via S&amp;P publications and third-party redistributors. Additional information about our ratings fees is available at www.standardandpoors.com/usratingsfees.</a:t>
              </a:r>
            </a:p>
            <a:p>
              <a:pPr>
                <a:lnSpc>
                  <a:spcPct val="105000"/>
                </a:lnSpc>
                <a:spcBef>
                  <a:spcPts val="800"/>
                </a:spcBef>
              </a:pPr>
              <a:r>
                <a:rPr lang="en-US" altLang="ja-JP" sz="800" b="0" dirty="0" smtClean="0">
                  <a:latin typeface="+mn-lt"/>
                  <a:ea typeface="ＭＳ Ｐゴシック" pitchFamily="34" charset="-128"/>
                </a:rPr>
                <a:t>STANDARD &amp; POOR’S, S&amp;P, GLOBAL CREDIT PORTAL and RATINGSDIRECT are registered trademarks of Standard &amp; Poor’s Financial Services LLC.</a:t>
              </a:r>
              <a:endParaRPr lang="en-US" sz="800" b="0" dirty="0">
                <a:latin typeface="+mn-lt"/>
              </a:endParaRPr>
            </a:p>
          </p:txBody>
        </p:sp>
        <p:pic>
          <p:nvPicPr>
            <p:cNvPr id="16" name="Picture 15" descr="C:\Users\Office ROI\Desktop\NewLogos\S&amp;PRS-red-pos-rgb-off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10" y="383240"/>
              <a:ext cx="3337560" cy="7996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82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How Did We Get Here?</a:t>
            </a:r>
            <a:endParaRPr lang="en-US" dirty="0"/>
          </a:p>
        </p:txBody>
      </p:sp>
    </p:spTree>
    <p:extLst>
      <p:ext uri="{BB962C8B-B14F-4D97-AF65-F5344CB8AC3E}">
        <p14:creationId xmlns:p14="http://schemas.microsoft.com/office/powerpoint/2010/main" val="36767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27012" y="1371599"/>
            <a:ext cx="8688388" cy="4800601"/>
          </a:xfrm>
        </p:spPr>
        <p:txBody>
          <a:bodyPr/>
          <a:lstStyle/>
          <a:p>
            <a:pPr marL="280988" indent="-280988">
              <a:buFont typeface="Arial" panose="020B0604020202020204" pitchFamily="34" charset="0"/>
              <a:buChar char="•"/>
            </a:pPr>
            <a:r>
              <a:rPr lang="en-US" dirty="0" smtClean="0"/>
              <a:t>Diverse economy that benefits from proximity to NYC and participation in broader economy</a:t>
            </a:r>
          </a:p>
          <a:p>
            <a:pPr marL="280988" indent="-280988">
              <a:buFont typeface="Arial" panose="020B0604020202020204" pitchFamily="34" charset="0"/>
              <a:buChar char="•"/>
            </a:pPr>
            <a:r>
              <a:rPr lang="en-US" dirty="0" smtClean="0"/>
              <a:t>High per capita gross state product and high per capita income</a:t>
            </a:r>
          </a:p>
          <a:p>
            <a:pPr marL="280988" lvl="1" indent="-280988"/>
            <a:r>
              <a:rPr lang="en-US" dirty="0"/>
              <a:t>New Jersey’s economy is growing, but not at a rate sufficient to match growth in fixed costs</a:t>
            </a:r>
          </a:p>
          <a:p>
            <a:pPr marL="280988" indent="-280988">
              <a:buFont typeface="Arial" panose="020B0604020202020204" pitchFamily="34" charset="0"/>
              <a:buChar char="•"/>
            </a:pPr>
            <a:r>
              <a:rPr lang="en-US" dirty="0" smtClean="0"/>
              <a:t>Large scale construction projects could benefit economy</a:t>
            </a:r>
            <a:endParaRPr lang="en-US" dirty="0"/>
          </a:p>
          <a:p>
            <a:pPr lvl="1"/>
            <a:r>
              <a:rPr lang="en-US" dirty="0" smtClean="0"/>
              <a:t>Challenges related to housing, pharma, and Atlantic </a:t>
            </a:r>
            <a:r>
              <a:rPr lang="en-US" dirty="0"/>
              <a:t>City </a:t>
            </a:r>
            <a:r>
              <a:rPr lang="en-US" dirty="0" smtClean="0"/>
              <a:t>remain</a:t>
            </a:r>
          </a:p>
          <a:p>
            <a:pPr lvl="1"/>
            <a:endParaRPr lang="en-US" dirty="0" smtClean="0"/>
          </a:p>
        </p:txBody>
      </p:sp>
      <p:sp>
        <p:nvSpPr>
          <p:cNvPr id="11" name="Title 10"/>
          <p:cNvSpPr>
            <a:spLocks noGrp="1"/>
          </p:cNvSpPr>
          <p:nvPr>
            <p:ph type="title"/>
          </p:nvPr>
        </p:nvSpPr>
        <p:spPr/>
        <p:txBody>
          <a:bodyPr/>
          <a:lstStyle/>
          <a:p>
            <a:r>
              <a:rPr lang="en-US" dirty="0" smtClean="0"/>
              <a:t>Economy</a:t>
            </a:r>
            <a:endParaRPr lang="en-US" dirty="0"/>
          </a:p>
        </p:txBody>
      </p:sp>
      <p:sp>
        <p:nvSpPr>
          <p:cNvPr id="2" name="Slide Number Placeholder 1"/>
          <p:cNvSpPr>
            <a:spLocks noGrp="1"/>
          </p:cNvSpPr>
          <p:nvPr>
            <p:ph type="sldNum" sz="quarter" idx="16"/>
          </p:nvPr>
        </p:nvSpPr>
        <p:spPr/>
        <p:txBody>
          <a:bodyPr/>
          <a:lstStyle/>
          <a:p>
            <a:fld id="{D8C7B916-C5B8-B44E-8A57-C4F989E2FE98}" type="slidenum">
              <a:rPr lang="en-US" smtClean="0"/>
              <a:pPr/>
              <a:t>4</a:t>
            </a:fld>
            <a:endParaRPr lang="en-US" dirty="0"/>
          </a:p>
        </p:txBody>
      </p:sp>
      <p:sp>
        <p:nvSpPr>
          <p:cNvPr id="7" name="Content Placeholder 9"/>
          <p:cNvSpPr txBox="1">
            <a:spLocks/>
          </p:cNvSpPr>
          <p:nvPr/>
        </p:nvSpPr>
        <p:spPr>
          <a:xfrm>
            <a:off x="227012" y="5945189"/>
            <a:ext cx="8688387" cy="227012"/>
          </a:xfrm>
          <a:prstGeom prst="rect">
            <a:avLst/>
          </a:prstGeom>
          <a:ln cap="flat">
            <a:noFill/>
            <a:miter lim="800000"/>
          </a:ln>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900"/>
              </a:spcBef>
            </a:pPr>
            <a:endParaRPr lang="en-US" sz="800" b="0" dirty="0">
              <a:latin typeface="+mn-lt"/>
            </a:endParaRPr>
          </a:p>
        </p:txBody>
      </p:sp>
    </p:spTree>
    <p:extLst>
      <p:ext uri="{BB962C8B-B14F-4D97-AF65-F5344CB8AC3E}">
        <p14:creationId xmlns:p14="http://schemas.microsoft.com/office/powerpoint/2010/main" val="276632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0067" y="1057563"/>
            <a:ext cx="8688388" cy="5075382"/>
          </a:xfrm>
        </p:spPr>
        <p:txBody>
          <a:bodyPr/>
          <a:lstStyle/>
          <a:p>
            <a:pPr marL="457200" indent="-457200">
              <a:buFont typeface="Arial" panose="020B0604020202020204" pitchFamily="34" charset="0"/>
              <a:buChar char="•"/>
            </a:pPr>
            <a:r>
              <a:rPr lang="en-US" dirty="0" smtClean="0"/>
              <a:t>Trend of structurally unbalanced budgets and reliance on one-time measures, despite generally improving economic conditions</a:t>
            </a:r>
          </a:p>
          <a:p>
            <a:pPr marL="457200" indent="-457200">
              <a:buFont typeface="Arial" panose="020B0604020202020204" pitchFamily="34" charset="0"/>
              <a:buChar char="•"/>
            </a:pPr>
            <a:r>
              <a:rPr lang="en-US" dirty="0" smtClean="0"/>
              <a:t>Increased long-term pressures in managing its long-term liabilities, contributing to growing misalignment of revenues and expenditures</a:t>
            </a:r>
          </a:p>
          <a:p>
            <a:pPr marL="457200" indent="-457200">
              <a:buFont typeface="Arial" panose="020B0604020202020204" pitchFamily="34" charset="0"/>
              <a:buChar char="•"/>
            </a:pPr>
            <a:r>
              <a:rPr lang="en-US" dirty="0" smtClean="0"/>
              <a:t>Lack of consensus among elected leaders on how to return to structural balance</a:t>
            </a:r>
          </a:p>
          <a:p>
            <a:pPr marL="457200" indent="-457200">
              <a:buFont typeface="Arial" panose="020B0604020202020204" pitchFamily="34" charset="0"/>
              <a:buChar char="•"/>
            </a:pPr>
            <a:r>
              <a:rPr lang="en-US" dirty="0"/>
              <a:t>Limited flexibility with which to address </a:t>
            </a:r>
            <a:r>
              <a:rPr lang="en-US" dirty="0" smtClean="0"/>
              <a:t>shortfalls </a:t>
            </a:r>
            <a:r>
              <a:rPr lang="en-US" dirty="0"/>
              <a:t>due to timing of revenue </a:t>
            </a:r>
            <a:r>
              <a:rPr lang="en-US" dirty="0" smtClean="0"/>
              <a:t>receipts and size of reserves</a:t>
            </a: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Factors Driving Recent Downgrades</a:t>
            </a:r>
            <a:endParaRPr lang="en-US" dirty="0"/>
          </a:p>
        </p:txBody>
      </p:sp>
    </p:spTree>
    <p:extLst>
      <p:ext uri="{BB962C8B-B14F-4D97-AF65-F5344CB8AC3E}">
        <p14:creationId xmlns:p14="http://schemas.microsoft.com/office/powerpoint/2010/main" val="253847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7012" y="1373189"/>
            <a:ext cx="8688388" cy="4572000"/>
          </a:xfrm>
        </p:spPr>
        <p:txBody>
          <a:bodyPr/>
          <a:lstStyle/>
          <a:p>
            <a:pPr marL="457200" indent="-457200">
              <a:buFont typeface="Arial" panose="020B0604020202020204" pitchFamily="34" charset="0"/>
              <a:buChar char="•"/>
            </a:pPr>
            <a:r>
              <a:rPr lang="en-US" dirty="0" smtClean="0"/>
              <a:t>Deferral of Homestead Benefit</a:t>
            </a:r>
          </a:p>
          <a:p>
            <a:pPr marL="457200" indent="-457200">
              <a:buFont typeface="Arial" panose="020B0604020202020204" pitchFamily="34" charset="0"/>
              <a:buChar char="•"/>
            </a:pPr>
            <a:r>
              <a:rPr lang="en-US" dirty="0" smtClean="0"/>
              <a:t>Adjustment, deferral, reduction to pension payments</a:t>
            </a:r>
          </a:p>
          <a:p>
            <a:pPr marL="457200" indent="-457200">
              <a:buFont typeface="Arial" panose="020B0604020202020204" pitchFamily="34" charset="0"/>
              <a:buChar char="•"/>
            </a:pPr>
            <a:r>
              <a:rPr lang="en-US" dirty="0" smtClean="0"/>
              <a:t>Revenue reductions due to corporate and gross income tax cuts</a:t>
            </a:r>
          </a:p>
          <a:p>
            <a:pPr marL="457200" indent="-457200">
              <a:buFont typeface="Arial" panose="020B0604020202020204" pitchFamily="34" charset="0"/>
              <a:buChar char="•"/>
            </a:pPr>
            <a:r>
              <a:rPr lang="en-US" dirty="0" smtClean="0"/>
              <a:t>Debt restructurings with upfront savings</a:t>
            </a:r>
          </a:p>
          <a:p>
            <a:pPr marL="457200" indent="-457200">
              <a:buFont typeface="Arial" panose="020B0604020202020204" pitchFamily="34" charset="0"/>
              <a:buChar char="•"/>
            </a:pPr>
            <a:r>
              <a:rPr lang="en-US" dirty="0" smtClean="0"/>
              <a:t>Legal Settlements</a:t>
            </a:r>
          </a:p>
          <a:p>
            <a:pPr marL="457200" indent="-457200">
              <a:buFont typeface="Arial" panose="020B0604020202020204" pitchFamily="34" charset="0"/>
              <a:buChar char="•"/>
            </a:pPr>
            <a:r>
              <a:rPr lang="en-US" dirty="0" smtClean="0"/>
              <a:t>Reliance on untested revenues</a:t>
            </a:r>
          </a:p>
          <a:p>
            <a:pPr marL="457200" indent="-457200">
              <a:buFont typeface="Arial" panose="020B0604020202020204" pitchFamily="34" charset="0"/>
              <a:buChar char="•"/>
            </a:pPr>
            <a:r>
              <a:rPr lang="en-US" dirty="0" smtClean="0"/>
              <a:t>Monetization of future revenues</a:t>
            </a:r>
            <a:endParaRPr lang="en-US" dirty="0"/>
          </a:p>
        </p:txBody>
      </p:sp>
      <p:sp>
        <p:nvSpPr>
          <p:cNvPr id="3" name="Title 2"/>
          <p:cNvSpPr>
            <a:spLocks noGrp="1"/>
          </p:cNvSpPr>
          <p:nvPr>
            <p:ph type="title"/>
          </p:nvPr>
        </p:nvSpPr>
        <p:spPr/>
        <p:txBody>
          <a:bodyPr/>
          <a:lstStyle/>
          <a:p>
            <a:r>
              <a:rPr lang="en-US" dirty="0" smtClean="0"/>
              <a:t>NJ’s Reliance on 1x </a:t>
            </a:r>
            <a:r>
              <a:rPr lang="en-US" dirty="0"/>
              <a:t>M</a:t>
            </a:r>
            <a:r>
              <a:rPr lang="en-US" dirty="0" smtClean="0"/>
              <a:t>easures</a:t>
            </a:r>
            <a:endParaRPr lang="en-US" dirty="0"/>
          </a:p>
        </p:txBody>
      </p:sp>
    </p:spTree>
    <p:extLst>
      <p:ext uri="{BB962C8B-B14F-4D97-AF65-F5344CB8AC3E}">
        <p14:creationId xmlns:p14="http://schemas.microsoft.com/office/powerpoint/2010/main" val="13319938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7012" y="946727"/>
            <a:ext cx="8688388" cy="5066146"/>
          </a:xfrm>
        </p:spPr>
        <p:txBody>
          <a:bodyPr/>
          <a:lstStyle/>
          <a:p>
            <a:pPr marL="457200" indent="-457200">
              <a:buFont typeface="Arial" panose="020B0604020202020204" pitchFamily="34" charset="0"/>
              <a:buChar char="•"/>
            </a:pPr>
            <a:r>
              <a:rPr lang="en-US" dirty="0" smtClean="0"/>
              <a:t>The state has used its reserves to close budgetary gaps and address mid-year gaps</a:t>
            </a:r>
          </a:p>
          <a:p>
            <a:pPr marL="457200" indent="-457200">
              <a:buFont typeface="Arial" panose="020B0604020202020204" pitchFamily="34" charset="0"/>
              <a:buChar char="•"/>
            </a:pPr>
            <a:r>
              <a:rPr lang="en-US" dirty="0" smtClean="0"/>
              <a:t>Level of reserves seems to have stabilized at around $300 million, or less than 1% of budget, over the past few years</a:t>
            </a:r>
          </a:p>
          <a:p>
            <a:pPr marL="457200" indent="-457200">
              <a:buFont typeface="Arial" panose="020B0604020202020204" pitchFamily="34" charset="0"/>
              <a:buChar char="•"/>
            </a:pPr>
            <a:r>
              <a:rPr lang="en-US" dirty="0" smtClean="0"/>
              <a:t>For fiscal 2015, the budget assumes opening reserves of $300 million and year-end reserves of $388 million</a:t>
            </a:r>
          </a:p>
          <a:p>
            <a:pPr marL="457200" indent="-457200">
              <a:buFont typeface="Arial" panose="020B0604020202020204" pitchFamily="34" charset="0"/>
              <a:buChar char="•"/>
            </a:pPr>
            <a:r>
              <a:rPr lang="en-US" dirty="0" smtClean="0"/>
              <a:t>Additional fiscal 2014 year-end revenue shortfalls could bring this expected level into question</a:t>
            </a:r>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Limited Reserves</a:t>
            </a:r>
            <a:endParaRPr lang="en-US" dirty="0"/>
          </a:p>
        </p:txBody>
      </p:sp>
    </p:spTree>
    <p:extLst>
      <p:ext uri="{BB962C8B-B14F-4D97-AF65-F5344CB8AC3E}">
        <p14:creationId xmlns:p14="http://schemas.microsoft.com/office/powerpoint/2010/main" val="120056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Total budget is $32.5 billion, down from initial $34.5 billion estimate</a:t>
            </a:r>
          </a:p>
          <a:p>
            <a:pPr marL="457200" indent="-457200">
              <a:buFont typeface="Arial" panose="020B0604020202020204" pitchFamily="34" charset="0"/>
              <a:buChar char="•"/>
            </a:pPr>
            <a:r>
              <a:rPr lang="en-US" dirty="0" smtClean="0"/>
              <a:t>Total budget projected to grow by 3.5%</a:t>
            </a:r>
          </a:p>
          <a:p>
            <a:pPr marL="457200" indent="-457200">
              <a:buFont typeface="Arial" panose="020B0604020202020204" pitchFamily="34" charset="0"/>
              <a:buChar char="•"/>
            </a:pPr>
            <a:r>
              <a:rPr lang="en-US" dirty="0" smtClean="0"/>
              <a:t>Structural gap of $2.6 billion, or 8% of budget, closed with use of 1x measures and reduction of pension payment</a:t>
            </a:r>
          </a:p>
          <a:p>
            <a:pPr marL="457200" indent="-457200">
              <a:buFont typeface="Arial" panose="020B0604020202020204" pitchFamily="34" charset="0"/>
              <a:buChar char="•"/>
            </a:pPr>
            <a:r>
              <a:rPr lang="en-US" dirty="0" smtClean="0"/>
              <a:t>Year to date revenues seem to be tracking estimate as of August, but it is still early in the fiscal year</a:t>
            </a:r>
          </a:p>
          <a:p>
            <a:pPr marL="457200" indent="-457200">
              <a:buFont typeface="Arial" panose="020B0604020202020204" pitchFamily="34" charset="0"/>
              <a:buChar char="•"/>
            </a:pPr>
            <a:endParaRPr lang="en-US" dirty="0" smtClean="0"/>
          </a:p>
          <a:p>
            <a:r>
              <a:rPr lang="en-US" dirty="0" smtClean="0"/>
              <a:t> </a:t>
            </a:r>
          </a:p>
          <a:p>
            <a:pPr marL="1087438" lvl="2" indent="-457200"/>
            <a:endParaRPr lang="en-US" dirty="0" smtClean="0"/>
          </a:p>
          <a:p>
            <a:pPr marL="690563" lvl="1" indent="-457200"/>
            <a:endParaRPr lang="en-US" dirty="0" smtClean="0"/>
          </a:p>
          <a:p>
            <a:endParaRPr lang="en-US" dirty="0"/>
          </a:p>
        </p:txBody>
      </p:sp>
      <p:sp>
        <p:nvSpPr>
          <p:cNvPr id="3" name="Title 2"/>
          <p:cNvSpPr>
            <a:spLocks noGrp="1"/>
          </p:cNvSpPr>
          <p:nvPr>
            <p:ph type="title"/>
          </p:nvPr>
        </p:nvSpPr>
        <p:spPr/>
        <p:txBody>
          <a:bodyPr/>
          <a:lstStyle/>
          <a:p>
            <a:r>
              <a:rPr lang="en-US" dirty="0" smtClean="0"/>
              <a:t>Fiscal 2015 Budget</a:t>
            </a:r>
            <a:endParaRPr lang="en-US" dirty="0"/>
          </a:p>
        </p:txBody>
      </p:sp>
    </p:spTree>
    <p:extLst>
      <p:ext uri="{BB962C8B-B14F-4D97-AF65-F5344CB8AC3E}">
        <p14:creationId xmlns:p14="http://schemas.microsoft.com/office/powerpoint/2010/main" val="362283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Long Term Challenges</a:t>
            </a:r>
            <a:endParaRPr lang="en-US" dirty="0"/>
          </a:p>
        </p:txBody>
      </p:sp>
    </p:spTree>
    <p:extLst>
      <p:ext uri="{BB962C8B-B14F-4D97-AF65-F5344CB8AC3E}">
        <p14:creationId xmlns:p14="http://schemas.microsoft.com/office/powerpoint/2010/main" val="253230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xternalTemplate_LargeAudience_Ratings">
  <a:themeElements>
    <a:clrScheme name="S&amp;P Ratings Services Projection">
      <a:dk1>
        <a:srgbClr val="000000"/>
      </a:dk1>
      <a:lt1>
        <a:srgbClr val="FFFFFF"/>
      </a:lt1>
      <a:dk2>
        <a:srgbClr val="E3173E"/>
      </a:dk2>
      <a:lt2>
        <a:srgbClr val="4B4D4F"/>
      </a:lt2>
      <a:accent1>
        <a:srgbClr val="6EC3E6"/>
      </a:accent1>
      <a:accent2>
        <a:srgbClr val="5ACD00"/>
      </a:accent2>
      <a:accent3>
        <a:srgbClr val="FFC800"/>
      </a:accent3>
      <a:accent4>
        <a:srgbClr val="7D7F81"/>
      </a:accent4>
      <a:accent5>
        <a:srgbClr val="A0A2A4"/>
      </a:accent5>
      <a:accent6>
        <a:srgbClr val="BEC0C2"/>
      </a:accent6>
      <a:hlink>
        <a:srgbClr val="E3173E"/>
      </a:hlink>
      <a:folHlink>
        <a:srgbClr val="AA112E"/>
      </a:folHlink>
    </a:clrScheme>
    <a:fontScheme name="S&amp;P Ratings Services Arial">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01600">
          <a:solidFill>
            <a:schemeClr val="accent1"/>
          </a:solidFill>
          <a:miter lim="800000"/>
        </a:ln>
        <a:effectLst/>
      </a:spPr>
      <a:bodyPr rot="0" spcFirstLastPara="0" vert="horz" wrap="square" lIns="91440" tIns="45720" rIns="91440" bIns="45720" numCol="1" spcCol="0" rtlCol="0" fromWordArt="0" anchor="ctr" anchorCtr="0" forceAA="0" compatLnSpc="1">
        <a:prstTxWarp prst="textNoShape">
          <a:avLst/>
        </a:prstTxWarp>
        <a:noAutofit/>
      </a:bodyPr>
      <a:lstStyle>
        <a:defPPr algn="ctr">
          <a:spcBef>
            <a:spcPts val="600"/>
          </a:spcBef>
          <a:defRPr sz="2400" b="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88900">
          <a:solidFill>
            <a:schemeClr val="accent5"/>
          </a:solidFill>
        </a:ln>
      </a:spPr>
      <a:bodyPr/>
      <a:lstStyle/>
      <a:style>
        <a:lnRef idx="2">
          <a:schemeClr val="accent1"/>
        </a:lnRef>
        <a:fillRef idx="0">
          <a:schemeClr val="accent1"/>
        </a:fillRef>
        <a:effectRef idx="1">
          <a:schemeClr val="accent1"/>
        </a:effectRef>
        <a:fontRef idx="minor">
          <a:schemeClr val="tx1"/>
        </a:fontRef>
      </a:style>
    </a:lnDef>
    <a:txDef>
      <a:spPr>
        <a:ln cap="flat">
          <a:noFill/>
          <a:miter lim="800000"/>
        </a:ln>
      </a:spPr>
      <a:bodyPr vert="horz" wrap="square" lIns="91440" tIns="45720" rIns="91440" bIns="457200" rtlCol="0">
        <a:noAutofit/>
      </a:bodyPr>
      <a:lstStyle>
        <a:defPPr>
          <a:defRPr sz="2400" b="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ExternalTemplate_LargeAudience_Ratings</Template>
  <TotalTime>0</TotalTime>
  <Words>1447</Words>
  <Application>Microsoft Office PowerPoint</Application>
  <PresentationFormat>On-screen Show (4:3)</PresentationFormat>
  <Paragraphs>147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ExternalTemplate_LargeAudience_Ratings</vt:lpstr>
      <vt:lpstr>A Discussion on the State of New Jersey</vt:lpstr>
      <vt:lpstr>U.S. State Rating Distribution</vt:lpstr>
      <vt:lpstr>How Did We Get Here?</vt:lpstr>
      <vt:lpstr>Economy</vt:lpstr>
      <vt:lpstr>Factors Driving Recent Downgrades</vt:lpstr>
      <vt:lpstr>NJ’s Reliance on 1x Measures</vt:lpstr>
      <vt:lpstr>Limited Reserves</vt:lpstr>
      <vt:lpstr>Fiscal 2015 Budget</vt:lpstr>
      <vt:lpstr>Long Term Challenges</vt:lpstr>
      <vt:lpstr>Above Average Debt Burden</vt:lpstr>
      <vt:lpstr>Pension Funded Ratio</vt:lpstr>
      <vt:lpstr>NJ’s Pension Contributions</vt:lpstr>
      <vt:lpstr>Pension and OPEB</vt:lpstr>
      <vt:lpstr>Pension and OPEB</vt:lpstr>
      <vt:lpstr>Outlook</vt:lpstr>
      <vt:lpstr>Stable Outlook </vt:lpstr>
      <vt:lpstr>Impact on Local Governments</vt:lpstr>
      <vt:lpstr>Local Credits</vt:lpstr>
      <vt:lpstr>Atlantic City</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2014-10-13T16:13:08Z</dcterms:created>
  <dcterms:modified xsi:type="dcterms:W3CDTF">2014-10-15T13:34:39Z</dcterms:modified>
</cp:coreProperties>
</file>