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4" r:id="rId5"/>
  </p:sldMasterIdLst>
  <p:notesMasterIdLst>
    <p:notesMasterId r:id="rId13"/>
  </p:notesMasterIdLst>
  <p:handoutMasterIdLst>
    <p:handoutMasterId r:id="rId14"/>
  </p:handoutMasterIdLst>
  <p:sldIdLst>
    <p:sldId id="388" r:id="rId6"/>
    <p:sldId id="429" r:id="rId7"/>
    <p:sldId id="427" r:id="rId8"/>
    <p:sldId id="426" r:id="rId9"/>
    <p:sldId id="430" r:id="rId10"/>
    <p:sldId id="428" r:id="rId11"/>
    <p:sldId id="431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E30008"/>
    <a:srgbClr val="91C2EF"/>
    <a:srgbClr val="7AEA9F"/>
    <a:srgbClr val="1BA94A"/>
    <a:srgbClr val="FF683F"/>
    <a:srgbClr val="B4DE86"/>
    <a:srgbClr val="C59EE2"/>
    <a:srgbClr val="B686DA"/>
    <a:srgbClr val="FF3D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1" autoAdjust="0"/>
    <p:restoredTop sz="72469" autoAdjust="0"/>
  </p:normalViewPr>
  <p:slideViewPr>
    <p:cSldViewPr snapToGrid="0">
      <p:cViewPr>
        <p:scale>
          <a:sx n="100" d="100"/>
          <a:sy n="100" d="100"/>
        </p:scale>
        <p:origin x="-58" y="29"/>
      </p:cViewPr>
      <p:guideLst>
        <p:guide orient="horz" pos="1700"/>
        <p:guide orient="horz" pos="1988"/>
        <p:guide orient="horz" pos="1193"/>
        <p:guide orient="horz" pos="5606"/>
        <p:guide orient="horz" pos="4052"/>
        <p:guide orient="horz" pos="667"/>
        <p:guide pos="2882"/>
        <p:guide pos="3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2892" y="-102"/>
      </p:cViewPr>
      <p:guideLst>
        <p:guide orient="horz" pos="371"/>
        <p:guide orient="horz" pos="5555"/>
        <p:guide pos="2216"/>
        <p:guide pos="350"/>
        <p:guide pos="4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59543" y="502551"/>
            <a:ext cx="3039319" cy="233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3" tIns="46537" rIns="93073" bIns="46537" numCol="1" anchor="t" anchorCtr="0" compatLnSpc="1">
            <a:prstTxWarp prst="textNoShape">
              <a:avLst/>
            </a:prstTxWarp>
          </a:bodyPr>
          <a:lstStyle>
            <a:lvl1pPr defTabSz="930978">
              <a:defRPr sz="900">
                <a:solidFill>
                  <a:schemeClr val="accent1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B04576F-DC84-41F8-B4C6-7A2E4C928B42}" type="datetime1">
              <a:rPr lang="en-US"/>
              <a:pPr>
                <a:defRPr/>
              </a:pPr>
              <a:t>10/14/2014</a:t>
            </a:fld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04091" y="8647999"/>
            <a:ext cx="1407151" cy="20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3" tIns="46537" rIns="93073" bIns="46537" numCol="1" anchor="b" anchorCtr="0" compatLnSpc="1">
            <a:prstTxWarp prst="textNoShape">
              <a:avLst/>
            </a:prstTxWarp>
          </a:bodyPr>
          <a:lstStyle>
            <a:lvl1pPr algn="r" defTabSz="930978">
              <a:defRPr sz="900">
                <a:solidFill>
                  <a:schemeClr val="accent1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F0DFB5F-5788-41A5-BB56-6824A36E0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475389" y="8659096"/>
            <a:ext cx="3245321" cy="214021"/>
          </a:xfrm>
          <a:prstGeom prst="rect">
            <a:avLst/>
          </a:prstGeom>
          <a:noFill/>
          <a:ln>
            <a:noFill/>
          </a:ln>
          <a:extLst/>
        </p:spPr>
        <p:txBody>
          <a:bodyPr lIns="90582" tIns="45290" rIns="90582" bIns="4529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chemeClr val="accent1"/>
                </a:solidFill>
              </a:rPr>
              <a:t>Copyright </a:t>
            </a:r>
            <a:r>
              <a:rPr lang="en-US" altLang="ja-JP" sz="800" dirty="0">
                <a:solidFill>
                  <a:schemeClr val="accent1"/>
                </a:solidFill>
              </a:rPr>
              <a:t>© </a:t>
            </a:r>
            <a:r>
              <a:rPr lang="en-US" sz="800" dirty="0">
                <a:solidFill>
                  <a:schemeClr val="accent1"/>
                </a:solidFill>
              </a:rPr>
              <a:t>2005 IHS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73365919"/>
      </p:ext>
    </p:extLst>
  </p:cSld>
  <p:clrMap bg1="dk2" tx1="lt1" bg2="dk1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89651" y="336091"/>
            <a:ext cx="2738239" cy="309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3" tIns="46537" rIns="93073" bIns="46537" numCol="1" anchor="t" anchorCtr="0" compatLnSpc="1">
            <a:prstTxWarp prst="textNoShape">
              <a:avLst/>
            </a:prstTxWarp>
          </a:bodyPr>
          <a:lstStyle>
            <a:lvl1pPr defTabSz="930978">
              <a:defRPr sz="900">
                <a:solidFill>
                  <a:schemeClr val="accent1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644D0A2-AD84-4353-8383-E3472F7B2E1C}" type="datetime1">
              <a:rPr lang="en-US"/>
              <a:pPr>
                <a:defRPr/>
              </a:pPr>
              <a:t>10/14/2014</a:t>
            </a:fld>
            <a:endParaRPr lang="en-US"/>
          </a:p>
        </p:txBody>
      </p:sp>
      <p:sp>
        <p:nvSpPr>
          <p:cNvPr id="512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64871" y="4415156"/>
            <a:ext cx="4825197" cy="41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3" tIns="46537" rIns="93073" bIns="465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63634" y="8386418"/>
            <a:ext cx="1107655" cy="48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3" tIns="46537" rIns="93073" bIns="46537" numCol="1" anchor="b" anchorCtr="0" compatLnSpc="1">
            <a:prstTxWarp prst="textNoShape">
              <a:avLst/>
            </a:prstTxWarp>
          </a:bodyPr>
          <a:lstStyle>
            <a:lvl1pPr algn="r" defTabSz="930978">
              <a:defRPr sz="900">
                <a:solidFill>
                  <a:schemeClr val="accent1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900032A-B19D-442B-945D-8EDC59762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475389" y="8670193"/>
            <a:ext cx="3245321" cy="214020"/>
          </a:xfrm>
          <a:prstGeom prst="rect">
            <a:avLst/>
          </a:prstGeom>
          <a:noFill/>
          <a:ln>
            <a:noFill/>
          </a:ln>
          <a:extLst/>
        </p:spPr>
        <p:txBody>
          <a:bodyPr lIns="90582" tIns="45290" rIns="90582" bIns="4529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800" dirty="0" smtClean="0">
                <a:solidFill>
                  <a:schemeClr val="accent1"/>
                </a:solidFill>
              </a:rPr>
              <a:t>Copyright </a:t>
            </a:r>
            <a:r>
              <a:rPr lang="en-US" altLang="ja-JP" sz="800" dirty="0" smtClean="0">
                <a:solidFill>
                  <a:schemeClr val="accent1"/>
                </a:solidFill>
              </a:rPr>
              <a:t>© </a:t>
            </a:r>
            <a:r>
              <a:rPr lang="en-US" sz="800" dirty="0" smtClean="0">
                <a:solidFill>
                  <a:schemeClr val="accent1"/>
                </a:solidFill>
              </a:rPr>
              <a:t>2005 IHS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96836801"/>
      </p:ext>
    </p:extLst>
  </p:cSld>
  <p:clrMap bg1="dk2" tx1="lt1" bg2="dk1" tx2="lt2" accent1="accent1" accent2="accent2" accent3="accent3" accent4="accent4" accent5="accent5" accent6="accent6" hlink="hlink" folHlink="folHlink"/>
  <p:hf hdr="0" ftr="0"/>
  <p:notesStyle>
    <a:lvl1pPr marL="58738" indent="-58738" algn="l" rtl="0" eaLnBrk="0" fontAlgn="base" hangingPunct="0">
      <a:spcBef>
        <a:spcPct val="30000"/>
      </a:spcBef>
      <a:spcAft>
        <a:spcPct val="0"/>
      </a:spcAft>
      <a:buSzPct val="90000"/>
      <a:buFont typeface="Times" pitchFamily="18" charset="0"/>
      <a:buChar char="•"/>
      <a:defRPr sz="1000" kern="1200">
        <a:solidFill>
          <a:schemeClr val="bg1"/>
        </a:solidFill>
        <a:latin typeface="Arial" charset="0"/>
        <a:ea typeface="MS PGothic" pitchFamily="34" charset="-128"/>
        <a:cs typeface="ＭＳ Ｐゴシック" pitchFamily="1" charset="-128"/>
      </a:defRPr>
    </a:lvl1pPr>
    <a:lvl2pPr marL="233363" indent="-60325" algn="l" rtl="0" eaLnBrk="0" fontAlgn="base" hangingPunct="0">
      <a:spcBef>
        <a:spcPct val="30000"/>
      </a:spcBef>
      <a:spcAft>
        <a:spcPct val="0"/>
      </a:spcAft>
      <a:buSzPct val="90000"/>
      <a:buFont typeface="Times" pitchFamily="18" charset="0"/>
      <a:buChar char="•"/>
      <a:defRPr sz="9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396875" indent="-49213" algn="l" rtl="0" eaLnBrk="0" fontAlgn="base" hangingPunct="0">
      <a:spcBef>
        <a:spcPct val="30000"/>
      </a:spcBef>
      <a:spcAft>
        <a:spcPct val="0"/>
      </a:spcAft>
      <a:buSzPct val="90000"/>
      <a:buFont typeface="Times" pitchFamily="18" charset="0"/>
      <a:buChar char="•"/>
      <a:defRPr sz="8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571500" indent="-60325" algn="l" rtl="0" eaLnBrk="0" fontAlgn="base" hangingPunct="0">
      <a:spcBef>
        <a:spcPct val="30000"/>
      </a:spcBef>
      <a:spcAft>
        <a:spcPct val="0"/>
      </a:spcAft>
      <a:buSzPct val="90000"/>
      <a:buFont typeface="Times" pitchFamily="18" charset="0"/>
      <a:buChar char="•"/>
      <a:defRPr sz="8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746125" indent="-58738" algn="l" rtl="0" eaLnBrk="0" fontAlgn="base" hangingPunct="0">
      <a:spcBef>
        <a:spcPct val="30000"/>
      </a:spcBef>
      <a:spcAft>
        <a:spcPct val="0"/>
      </a:spcAft>
      <a:buSzPct val="90000"/>
      <a:buFont typeface="Times" pitchFamily="18" charset="0"/>
      <a:buChar char="•"/>
      <a:defRPr sz="8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37BE6F8-91B9-4214-B55F-CED4A6B79649}" type="datetime8">
              <a:rPr lang="en-US"/>
              <a:pPr/>
              <a:t>10/14/2014 2:07 PM</a:t>
            </a:fld>
            <a:endParaRPr lang="en-US" dirty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FD2D1D-C376-44B3-A2C1-28CD6447A063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>
            <a:grpSpLocks/>
          </p:cNvGrpSpPr>
          <p:nvPr userDrawn="1"/>
        </p:nvGrpSpPr>
        <p:grpSpPr bwMode="auto">
          <a:xfrm>
            <a:off x="0" y="69850"/>
            <a:ext cx="9144000" cy="1050925"/>
            <a:chOff x="0" y="129"/>
            <a:chExt cx="5760" cy="662"/>
          </a:xfrm>
        </p:grpSpPr>
        <p:sp>
          <p:nvSpPr>
            <p:cNvPr id="5" name="Line 11"/>
            <p:cNvSpPr>
              <a:spLocks noChangeShapeType="1"/>
            </p:cNvSpPr>
            <p:nvPr userDrawn="1"/>
          </p:nvSpPr>
          <p:spPr bwMode="auto">
            <a:xfrm>
              <a:off x="0" y="791"/>
              <a:ext cx="576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1" charset="-128"/>
              </a:endParaRPr>
            </a:p>
          </p:txBody>
        </p:sp>
        <p:pic>
          <p:nvPicPr>
            <p:cNvPr id="6" name="Picture 12" descr="IHS-Pr-sml-rgb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63" y="129"/>
              <a:ext cx="547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908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88938" y="1449388"/>
            <a:ext cx="7643812" cy="1371600"/>
          </a:xfrm>
        </p:spPr>
        <p:txBody>
          <a:bodyPr/>
          <a:lstStyle>
            <a:lvl1pPr>
              <a:lnSpc>
                <a:spcPct val="9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0855" name="Rectangle 7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8938" y="2824163"/>
            <a:ext cx="7643812" cy="1063625"/>
          </a:xfrm>
          <a:ln/>
        </p:spPr>
        <p:txBody>
          <a:bodyPr/>
          <a:lstStyle>
            <a:lvl1pPr marL="0" indent="0">
              <a:buFont typeface="Times" pitchFamily="96" charset="0"/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8EA51-9BB0-495E-9830-4B133AA37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3525" y="188913"/>
            <a:ext cx="2133600" cy="5881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88913"/>
            <a:ext cx="6251575" cy="5881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3D72D-C99B-42EB-951D-5B3DA6F4B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6"/>
          <p:cNvSpPr>
            <a:spLocks noChangeShapeType="1"/>
          </p:cNvSpPr>
          <p:nvPr userDrawn="1"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6350">
            <a:solidFill>
              <a:srgbClr val="3390E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55510" y="2884446"/>
            <a:ext cx="4459890" cy="1371600"/>
          </a:xfrm>
        </p:spPr>
        <p:txBody>
          <a:bodyPr anchor="ctr"/>
          <a:lstStyle>
            <a:lvl1pPr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4" name="Picture 12" descr="IHS-Pr-sml-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7513" y="152400"/>
            <a:ext cx="8683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 descr="IHS-Tag-rgb4-2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538" y="919163"/>
            <a:ext cx="3967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8" descr="IHS Pr Sig cmyk2-5_1-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0425" y="2492375"/>
            <a:ext cx="2544763" cy="279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388A8-B02E-4212-A460-B7FF415F8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2D825-93AF-461D-AEDC-596BBB02C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550" y="1562100"/>
            <a:ext cx="4192588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538" y="1562100"/>
            <a:ext cx="4192587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2AA68-242F-420D-A110-AA5FB0897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B06D7-AE1F-4E9C-A5CA-58A6E5FDD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2859D-AABF-457D-8498-B15177CE7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F442B-081B-46C3-9BEF-4AC667F27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CE4A2-55DF-4E08-8C63-C441D4EF6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88178-3947-40EC-A722-7FA1CBEE1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"/>
          <p:cNvGrpSpPr>
            <a:grpSpLocks/>
          </p:cNvGrpSpPr>
          <p:nvPr/>
        </p:nvGrpSpPr>
        <p:grpSpPr bwMode="auto">
          <a:xfrm>
            <a:off x="0" y="74613"/>
            <a:ext cx="9144000" cy="1050925"/>
            <a:chOff x="0" y="184"/>
            <a:chExt cx="5760" cy="662"/>
          </a:xfrm>
        </p:grpSpPr>
        <p:sp>
          <p:nvSpPr>
            <p:cNvPr id="1031" name="Line 9"/>
            <p:cNvSpPr>
              <a:spLocks noChangeShapeType="1"/>
            </p:cNvSpPr>
            <p:nvPr userDrawn="1"/>
          </p:nvSpPr>
          <p:spPr bwMode="auto">
            <a:xfrm>
              <a:off x="0" y="846"/>
              <a:ext cx="576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1" charset="-128"/>
              </a:endParaRPr>
            </a:p>
          </p:txBody>
        </p:sp>
        <p:pic>
          <p:nvPicPr>
            <p:cNvPr id="1032" name="Picture 10" descr="IHS-Pr-sml-rgb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063" y="184"/>
              <a:ext cx="547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898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78563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AC53168-DE25-4B33-BDAC-C5CD8BFEF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9550" y="1562100"/>
            <a:ext cx="8537575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82588" y="-4763"/>
            <a:ext cx="7521575" cy="113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Box 20"/>
          <p:cNvSpPr txBox="1">
            <a:spLocks noChangeArrowheads="1"/>
          </p:cNvSpPr>
          <p:nvPr/>
        </p:nvSpPr>
        <p:spPr bwMode="auto">
          <a:xfrm>
            <a:off x="217488" y="6362700"/>
            <a:ext cx="720725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ja-JP" sz="800" dirty="0" smtClean="0">
                <a:solidFill>
                  <a:srgbClr val="898989"/>
                </a:solidFill>
              </a:rPr>
              <a:t>© </a:t>
            </a:r>
            <a:r>
              <a:rPr lang="en-US" sz="800" dirty="0" smtClean="0">
                <a:solidFill>
                  <a:srgbClr val="898989"/>
                </a:solidFill>
              </a:rPr>
              <a:t>2014 IHS</a:t>
            </a:r>
            <a:endParaRPr lang="en-US" sz="800" dirty="0" smtClean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+mj-lt"/>
          <a:ea typeface="MS PGothic" pitchFamily="34" charset="-128"/>
          <a:cs typeface="ＭＳ Ｐゴシック" pitchFamily="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ea typeface="MS PGothic" pitchFamily="34" charset="-128"/>
          <a:cs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ea typeface="MS PGothic" pitchFamily="34" charset="-128"/>
          <a:cs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ea typeface="MS PGothic" pitchFamily="34" charset="-128"/>
          <a:cs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ea typeface="MS PGothic" pitchFamily="34" charset="-128"/>
          <a:cs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2200">
          <a:solidFill>
            <a:schemeClr val="hlink"/>
          </a:solidFill>
          <a:latin typeface="+mn-lt"/>
          <a:ea typeface="MS PGothic" pitchFamily="34" charset="-128"/>
          <a:cs typeface="ＭＳ Ｐゴシック" pitchFamily="1" charset="-128"/>
        </a:defRPr>
      </a:lvl1pPr>
      <a:lvl2pPr marL="573088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>
          <a:solidFill>
            <a:schemeClr val="hlink"/>
          </a:solidFill>
          <a:latin typeface="+mn-lt"/>
          <a:ea typeface="MS PGothic" pitchFamily="34" charset="-128"/>
        </a:defRPr>
      </a:lvl2pPr>
      <a:lvl3pPr marL="917575" indent="-1730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1400">
          <a:solidFill>
            <a:schemeClr val="hlink"/>
          </a:solidFill>
          <a:latin typeface="+mn-lt"/>
          <a:ea typeface="MS PGothic" pitchFamily="34" charset="-128"/>
        </a:defRPr>
      </a:lvl3pPr>
      <a:lvl4pPr marL="1196975" indent="-1651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1200">
          <a:solidFill>
            <a:schemeClr val="hlink"/>
          </a:solidFill>
          <a:latin typeface="+mn-lt"/>
          <a:ea typeface="MS PGothic" pitchFamily="34" charset="-128"/>
        </a:defRPr>
      </a:lvl4pPr>
      <a:lvl5pPr marL="1539875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18" charset="0"/>
        <a:buChar char="•"/>
        <a:defRPr sz="1200">
          <a:solidFill>
            <a:schemeClr val="hlink"/>
          </a:solidFill>
          <a:latin typeface="+mn-lt"/>
          <a:ea typeface="MS PGothic" pitchFamily="34" charset="-128"/>
        </a:defRPr>
      </a:lvl5pPr>
      <a:lvl6pPr marL="19970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96" charset="0"/>
        <a:buChar char="•"/>
        <a:defRPr sz="1200">
          <a:solidFill>
            <a:schemeClr val="hlink"/>
          </a:solidFill>
          <a:latin typeface="+mn-lt"/>
        </a:defRPr>
      </a:lvl6pPr>
      <a:lvl7pPr marL="24542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96" charset="0"/>
        <a:buChar char="•"/>
        <a:defRPr sz="1200">
          <a:solidFill>
            <a:schemeClr val="hlink"/>
          </a:solidFill>
          <a:latin typeface="+mn-lt"/>
        </a:defRPr>
      </a:lvl7pPr>
      <a:lvl8pPr marL="29114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96" charset="0"/>
        <a:buChar char="•"/>
        <a:defRPr sz="1200">
          <a:solidFill>
            <a:schemeClr val="hlink"/>
          </a:solidFill>
          <a:latin typeface="+mn-lt"/>
        </a:defRPr>
      </a:lvl8pPr>
      <a:lvl9pPr marL="3368675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Times" pitchFamily="96" charset="0"/>
        <a:buChar char="•"/>
        <a:defRPr sz="12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Relationship Id="rId9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mailto:jean.dugan@ihs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55510" y="2190750"/>
            <a:ext cx="4459890" cy="2457450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800" dirty="0" smtClean="0"/>
              <a:t>The New Jersey Economy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sz="2200" dirty="0" smtClean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454127" y="4746152"/>
            <a:ext cx="46450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Jim Diffley</a:t>
            </a:r>
          </a:p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Senior Director</a:t>
            </a:r>
          </a:p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IHS Economics</a:t>
            </a:r>
            <a:endParaRPr lang="en-US" sz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14 October 2014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- 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</a:p>
          <a:p>
            <a:r>
              <a:rPr lang="en-US" dirty="0" smtClean="0"/>
              <a:t>Educational attainment</a:t>
            </a:r>
          </a:p>
          <a:p>
            <a:r>
              <a:rPr lang="en-US" dirty="0" smtClean="0"/>
              <a:t>Wealth</a:t>
            </a:r>
          </a:p>
          <a:p>
            <a:r>
              <a:rPr lang="en-US" dirty="0" smtClean="0"/>
              <a:t>New York City</a:t>
            </a:r>
          </a:p>
          <a:p>
            <a:r>
              <a:rPr lang="en-US" dirty="0" smtClean="0"/>
              <a:t>Port of NY &amp; NJ</a:t>
            </a:r>
          </a:p>
          <a:p>
            <a:r>
              <a:rPr lang="en-US" dirty="0" smtClean="0"/>
              <a:t>Business Infrastructure</a:t>
            </a:r>
          </a:p>
          <a:p>
            <a:r>
              <a:rPr lang="en-US" dirty="0" smtClean="0"/>
              <a:t>Immigration</a:t>
            </a:r>
          </a:p>
          <a:p>
            <a:r>
              <a:rPr lang="en-US" dirty="0" smtClean="0"/>
              <a:t>Shore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388A8-B02E-4212-A460-B7FF415F84B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051"/>
            <a:ext cx="8213251" cy="533400"/>
          </a:xfrm>
        </p:spPr>
        <p:txBody>
          <a:bodyPr/>
          <a:lstStyle/>
          <a:p>
            <a:r>
              <a:rPr lang="en-US" dirty="0" smtClean="0"/>
              <a:t>Economic Growth Lags US (real </a:t>
            </a:r>
            <a:r>
              <a:rPr lang="en-US" dirty="0" err="1" smtClean="0"/>
              <a:t>gdp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54822-CBA3-4BDF-80A9-3FE33B17E59A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1795463"/>
            <a:ext cx="7686675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170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051"/>
            <a:ext cx="8213251" cy="533400"/>
          </a:xfrm>
        </p:spPr>
        <p:txBody>
          <a:bodyPr/>
          <a:lstStyle/>
          <a:p>
            <a:r>
              <a:rPr lang="en-US" dirty="0" smtClean="0"/>
              <a:t>Job levels return to pre-recession peak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54822-CBA3-4BDF-80A9-3FE33B17E59A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486236" y="1467410"/>
            <a:ext cx="8336066" cy="4583766"/>
            <a:chOff x="0" y="0"/>
            <a:chExt cx="5560254" cy="3181350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486400" cy="3152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"/>
            <p:cNvPicPr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" y="2324100"/>
              <a:ext cx="1190625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2"/>
            <p:cNvPicPr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175" y="2609850"/>
              <a:ext cx="1009650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6225" y="1828800"/>
              <a:ext cx="1474029" cy="1230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32509" y="1534880"/>
            <a:ext cx="8462392" cy="4516296"/>
            <a:chOff x="0" y="0"/>
            <a:chExt cx="5658729" cy="3271811"/>
          </a:xfrm>
        </p:grpSpPr>
        <p:pic>
          <p:nvPicPr>
            <p:cNvPr id="16" name="Picture 15"/>
            <p:cNvPicPr>
              <a:picLocks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486400" cy="3152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6"/>
            <p:cNvPicPr>
              <a:picLocks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2295525"/>
              <a:ext cx="1190625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/>
            <p:cNvPicPr>
              <a:picLocks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2500" y="2590800"/>
              <a:ext cx="1009650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5750" y="1838325"/>
              <a:ext cx="1562979" cy="1433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6304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- 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Housing bubble</a:t>
            </a:r>
          </a:p>
          <a:p>
            <a:pPr lvl="1"/>
            <a:r>
              <a:rPr lang="en-US" dirty="0" smtClean="0"/>
              <a:t>Home equity</a:t>
            </a:r>
          </a:p>
          <a:p>
            <a:pPr lvl="2"/>
            <a:r>
              <a:rPr lang="en-US" dirty="0" smtClean="0"/>
              <a:t>Household spending</a:t>
            </a:r>
          </a:p>
          <a:p>
            <a:pPr lvl="1"/>
            <a:r>
              <a:rPr lang="en-US" dirty="0" smtClean="0"/>
              <a:t>Sand state</a:t>
            </a:r>
          </a:p>
          <a:p>
            <a:pPr lvl="2"/>
            <a:r>
              <a:rPr lang="en-US" dirty="0" smtClean="0"/>
              <a:t>South Jersey</a:t>
            </a:r>
          </a:p>
          <a:p>
            <a:pPr lvl="1"/>
            <a:r>
              <a:rPr lang="en-US" dirty="0" smtClean="0"/>
              <a:t>Judicial review and foreclosures</a:t>
            </a:r>
          </a:p>
          <a:p>
            <a:r>
              <a:rPr lang="en-US" dirty="0" smtClean="0"/>
              <a:t>Pharma</a:t>
            </a:r>
          </a:p>
          <a:p>
            <a:pPr lvl="1"/>
            <a:r>
              <a:rPr lang="en-US" dirty="0" smtClean="0"/>
              <a:t>Chemistry vs Biology</a:t>
            </a:r>
          </a:p>
          <a:p>
            <a:r>
              <a:rPr lang="en-US" dirty="0" smtClean="0"/>
              <a:t>Rise of the Cities</a:t>
            </a:r>
          </a:p>
          <a:p>
            <a:pPr lvl="1"/>
            <a:r>
              <a:rPr lang="en-US" dirty="0" smtClean="0"/>
              <a:t>New York, Washington, San Francisco</a:t>
            </a:r>
          </a:p>
          <a:p>
            <a:r>
              <a:rPr lang="en-US" dirty="0" smtClean="0"/>
              <a:t>Business costs</a:t>
            </a:r>
          </a:p>
          <a:p>
            <a:r>
              <a:rPr lang="en-US" dirty="0" smtClean="0"/>
              <a:t>Lagged business cycle recovery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388A8-B02E-4212-A460-B7FF415F84B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9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051"/>
            <a:ext cx="8213251" cy="533400"/>
          </a:xfrm>
        </p:spPr>
        <p:txBody>
          <a:bodyPr/>
          <a:lstStyle/>
          <a:p>
            <a:r>
              <a:rPr lang="en-US" dirty="0" smtClean="0"/>
              <a:t>Forecast – Personal Income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54822-CBA3-4BDF-80A9-3FE33B17E59A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657351"/>
            <a:ext cx="8286750" cy="5038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9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051"/>
            <a:ext cx="8213251" cy="533400"/>
          </a:xfrm>
        </p:spPr>
        <p:txBody>
          <a:bodyPr/>
          <a:lstStyle/>
          <a:p>
            <a:r>
              <a:rPr lang="en-US" dirty="0" smtClean="0"/>
              <a:t>Questions?  Please contact us!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54822-CBA3-4BDF-80A9-3FE33B17E59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31520" y="2641432"/>
            <a:ext cx="420121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95CF"/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Jean Dugan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Financial Markets Group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Helvetic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  <a:t>2 Grand Central Tower  | 140 East 45th Street  | 40th Floor </a:t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  <a:t>Phone: +1 212 884 9517   </a:t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  <a:hlinkClick r:id="rId2"/>
              </a:rPr>
              <a:t>jean.dugan@ihs.com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25" name="Picture 5" descr="cid:image005.png@01CF5268.F4654E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76200" cy="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31520" y="1625769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hangingPunct="1"/>
            <a:r>
              <a:rPr lang="en-US" altLang="en-US" sz="1200" b="1" dirty="0" smtClean="0">
                <a:solidFill>
                  <a:srgbClr val="0095CF"/>
                </a:solidFill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Jim Diffley</a:t>
            </a:r>
            <a:r>
              <a:rPr lang="en-US" altLang="en-US" sz="1200" dirty="0"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altLang="en-US" sz="1200" dirty="0"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en-US" altLang="en-US" sz="1200" dirty="0" smtClean="0">
                <a:solidFill>
                  <a:srgbClr val="666666"/>
                </a:solidFill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Senior Director </a:t>
            </a:r>
          </a:p>
          <a:p>
            <a:pPr lvl="0" eaLnBrk="1" hangingPunct="1"/>
            <a:r>
              <a:rPr lang="en-US" altLang="en-US" sz="1200" dirty="0" smtClean="0">
                <a:solidFill>
                  <a:srgbClr val="666666"/>
                </a:solidFill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IHS Economics</a:t>
            </a:r>
            <a:endParaRPr lang="en-US" altLang="en-US" sz="1200" dirty="0">
              <a:solidFill>
                <a:srgbClr val="666666"/>
              </a:solidFill>
              <a:latin typeface="Helvetica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en-US" altLang="en-US" sz="1200" dirty="0" smtClean="0">
                <a:solidFill>
                  <a:srgbClr val="0000FF"/>
                </a:solidFill>
                <a:latin typeface="Helvetica" pitchFamily="34" charset="0"/>
                <a:ea typeface="Times New Roman" pitchFamily="18" charset="0"/>
                <a:cs typeface="Arial" pitchFamily="34" charset="0"/>
                <a:hlinkClick r:id="rId2"/>
              </a:rPr>
              <a:t>Jim.diffley@ihs.com</a:t>
            </a:r>
            <a:r>
              <a:rPr lang="en-US" altLang="en-US" sz="1200" dirty="0">
                <a:solidFill>
                  <a:srgbClr val="666666"/>
                </a:solidFill>
                <a:latin typeface="Helvetica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en-US" altLang="en-US" sz="1200" dirty="0">
                <a:ea typeface="Times New Roman" pitchFamily="18" charset="0"/>
                <a:cs typeface="Arial" pitchFamily="34" charset="0"/>
              </a:rPr>
              <a:t/>
            </a:r>
            <a:br>
              <a:rPr lang="en-US" altLang="en-US" sz="1200" dirty="0">
                <a:ea typeface="Times New Roman" pitchFamily="18" charset="0"/>
                <a:cs typeface="Arial" pitchFamily="34" charset="0"/>
              </a:rPr>
            </a:br>
            <a:endParaRPr lang="en-US" altLang="en-US" sz="1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2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Blank Presentation">
  <a:themeElements>
    <a:clrScheme name="3_Blank Presentation 1">
      <a:dk1>
        <a:srgbClr val="000000"/>
      </a:dk1>
      <a:lt1>
        <a:srgbClr val="FFFFFF"/>
      </a:lt1>
      <a:dk2>
        <a:srgbClr val="000000"/>
      </a:dk2>
      <a:lt2>
        <a:srgbClr val="CCCCCC"/>
      </a:lt2>
      <a:accent1>
        <a:srgbClr val="808080"/>
      </a:accent1>
      <a:accent2>
        <a:srgbClr val="3390E1"/>
      </a:accent2>
      <a:accent3>
        <a:srgbClr val="FFFFFF"/>
      </a:accent3>
      <a:accent4>
        <a:srgbClr val="000000"/>
      </a:accent4>
      <a:accent5>
        <a:srgbClr val="C0C0C0"/>
      </a:accent5>
      <a:accent6>
        <a:srgbClr val="2D82CC"/>
      </a:accent6>
      <a:hlink>
        <a:srgbClr val="003399"/>
      </a:hlink>
      <a:folHlink>
        <a:srgbClr val="1C146A"/>
      </a:folHlink>
    </a:clrScheme>
    <a:fontScheme name="3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Blank Presentation 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8080"/>
        </a:accent1>
        <a:accent2>
          <a:srgbClr val="3390E1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2D82CC"/>
        </a:accent6>
        <a:hlink>
          <a:srgbClr val="003399"/>
        </a:hlink>
        <a:folHlink>
          <a:srgbClr val="1C14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BFBFBF"/>
      </a:dk1>
      <a:lt1>
        <a:srgbClr val="FFFFFF"/>
      </a:lt1>
      <a:dk2>
        <a:srgbClr val="000000"/>
      </a:dk2>
      <a:lt2>
        <a:srgbClr val="FFFFFF"/>
      </a:lt2>
      <a:accent1>
        <a:srgbClr val="808080"/>
      </a:accent1>
      <a:accent2>
        <a:srgbClr val="00A0DC"/>
      </a:accent2>
      <a:accent3>
        <a:srgbClr val="AAAAAA"/>
      </a:accent3>
      <a:accent4>
        <a:srgbClr val="DADADA"/>
      </a:accent4>
      <a:accent5>
        <a:srgbClr val="C0C0C0"/>
      </a:accent5>
      <a:accent6>
        <a:srgbClr val="0091C7"/>
      </a:accent6>
      <a:hlink>
        <a:srgbClr val="003597"/>
      </a:hlink>
      <a:folHlink>
        <a:srgbClr val="1C146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BFBFBF"/>
      </a:dk1>
      <a:lt1>
        <a:srgbClr val="FFFFFF"/>
      </a:lt1>
      <a:dk2>
        <a:srgbClr val="000000"/>
      </a:dk2>
      <a:lt2>
        <a:srgbClr val="FFFFFF"/>
      </a:lt2>
      <a:accent1>
        <a:srgbClr val="808080"/>
      </a:accent1>
      <a:accent2>
        <a:srgbClr val="00A0DC"/>
      </a:accent2>
      <a:accent3>
        <a:srgbClr val="AAAAAA"/>
      </a:accent3>
      <a:accent4>
        <a:srgbClr val="DADADA"/>
      </a:accent4>
      <a:accent5>
        <a:srgbClr val="C0C0C0"/>
      </a:accent5>
      <a:accent6>
        <a:srgbClr val="0091C7"/>
      </a:accent6>
      <a:hlink>
        <a:srgbClr val="003597"/>
      </a:hlink>
      <a:folHlink>
        <a:srgbClr val="1C146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B57210F382474EAFD9C41028CB78ED" ma:contentTypeVersion="3" ma:contentTypeDescription="Create a new document." ma:contentTypeScope="" ma:versionID="f458f59ff63aa0fe003c67b351f05b28">
  <xsd:schema xmlns:xsd="http://www.w3.org/2001/XMLSchema" xmlns:xs="http://www.w3.org/2001/XMLSchema" xmlns:p="http://schemas.microsoft.com/office/2006/metadata/properties" xmlns:ns2="3e540f4b-6c5a-49b9-8bb9-83fe4d8f8b5d" targetNamespace="http://schemas.microsoft.com/office/2006/metadata/properties" ma:root="true" ma:fieldsID="61b8e2890d383e9d361f580f56184666" ns2:_="">
    <xsd:import namespace="3e540f4b-6c5a-49b9-8bb9-83fe4d8f8b5d"/>
    <xsd:element name="properties">
      <xsd:complexType>
        <xsd:sequence>
          <xsd:element name="documentManagement">
            <xsd:complexType>
              <xsd:all>
                <xsd:element ref="ns2:Order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540f4b-6c5a-49b9-8bb9-83fe4d8f8b5d" elementFormDefault="qualified">
    <xsd:import namespace="http://schemas.microsoft.com/office/2006/documentManagement/types"/>
    <xsd:import namespace="http://schemas.microsoft.com/office/infopath/2007/PartnerControls"/>
    <xsd:element name="Ordering" ma:index="8" nillable="true" ma:displayName="Ordering" ma:internalName="Ordering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Ordering xmlns="3e540f4b-6c5a-49b9-8bb9-83fe4d8f8b5d" xsi:nil="true"/>
  </documentManagement>
</p:properties>
</file>

<file path=customXml/itemProps1.xml><?xml version="1.0" encoding="utf-8"?>
<ds:datastoreItem xmlns:ds="http://schemas.openxmlformats.org/officeDocument/2006/customXml" ds:itemID="{9062B6A4-46AE-44BC-B602-351B8E15754D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4D090B60-E7E3-46D1-97C9-F90D6AB4E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540f4b-6c5a-49b9-8bb9-83fe4d8f8b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274669-787B-4EFD-8872-69E7B499937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6280BC1-A92D-4741-8AEE-D3AD2CD5AC8A}">
  <ds:schemaRefs>
    <ds:schemaRef ds:uri="http://www.w3.org/XML/1998/namespace"/>
    <ds:schemaRef ds:uri="http://schemas.microsoft.com/office/2006/documentManagement/types"/>
    <ds:schemaRef ds:uri="3e540f4b-6c5a-49b9-8bb9-83fe4d8f8b5d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18907</TotalTime>
  <Words>106</Words>
  <Application>Microsoft Office PowerPoint</Application>
  <PresentationFormat>On-screen Show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3_Blank Presentation</vt:lpstr>
      <vt:lpstr>The New Jersey Economy </vt:lpstr>
      <vt:lpstr>Analysis - Strengths</vt:lpstr>
      <vt:lpstr>Economic Growth Lags US (real gdp)</vt:lpstr>
      <vt:lpstr>Job levels return to pre-recession peak</vt:lpstr>
      <vt:lpstr>Analysis - Weakness</vt:lpstr>
      <vt:lpstr>Forecast – Personal Income</vt:lpstr>
      <vt:lpstr>Questions?  Please contact us!</vt:lpstr>
    </vt:vector>
  </TitlesOfParts>
  <Company>genesis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IHS US Regional</dc:creator>
  <cp:lastModifiedBy>Dugan, Jean</cp:lastModifiedBy>
  <cp:revision>982</cp:revision>
  <cp:lastPrinted>2014-10-13T11:52:19Z</cp:lastPrinted>
  <dcterms:created xsi:type="dcterms:W3CDTF">2004-06-07T17:05:46Z</dcterms:created>
  <dcterms:modified xsi:type="dcterms:W3CDTF">2014-10-14T18:12:07Z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Perry, Tracey</vt:lpwstr>
  </property>
  <property fmtid="{D5CDD505-2E9C-101B-9397-08002B2CF9AE}" pid="4" name="TemplateUrl">
    <vt:lpwstr/>
  </property>
  <property fmtid="{D5CDD505-2E9C-101B-9397-08002B2CF9AE}" pid="5" name="xd_ProgID">
    <vt:lpwstr/>
  </property>
  <property fmtid="{D5CDD505-2E9C-101B-9397-08002B2CF9AE}" pid="6" name="display_urn:schemas-microsoft-com:office:office#Author">
    <vt:lpwstr>Perry, Tracey</vt:lpwstr>
  </property>
  <property fmtid="{D5CDD505-2E9C-101B-9397-08002B2CF9AE}" pid="7" name="Order">
    <vt:lpwstr>26500.0000000000</vt:lpwstr>
  </property>
</Properties>
</file>