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1"/>
  </p:notesMasterIdLst>
  <p:sldIdLst>
    <p:sldId id="307" r:id="rId2"/>
    <p:sldId id="298" r:id="rId3"/>
    <p:sldId id="311" r:id="rId4"/>
    <p:sldId id="312" r:id="rId5"/>
    <p:sldId id="310" r:id="rId6"/>
    <p:sldId id="314" r:id="rId7"/>
    <p:sldId id="318" r:id="rId8"/>
    <p:sldId id="306" r:id="rId9"/>
    <p:sldId id="317"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85" autoAdjust="0"/>
    <p:restoredTop sz="94660"/>
  </p:normalViewPr>
  <p:slideViewPr>
    <p:cSldViewPr snapToGrid="0">
      <p:cViewPr varScale="1">
        <p:scale>
          <a:sx n="147" d="100"/>
          <a:sy n="147" d="100"/>
        </p:scale>
        <p:origin x="-1360" y="-112"/>
      </p:cViewPr>
      <p:guideLst>
        <p:guide orient="horz" pos="2160"/>
        <p:guide orient="horz" pos="775"/>
        <p:guide orient="horz" pos="2342"/>
        <p:guide orient="horz" pos="3728"/>
        <p:guide pos="2880"/>
        <p:guide pos="2800"/>
        <p:guide pos="2961"/>
        <p:guide pos="144"/>
        <p:guide pos="288"/>
        <p:guide pos="5616"/>
        <p:guide pos="5472"/>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9F9156-9C38-4F95-AE2D-0AAEA56BE1BB}" type="datetimeFigureOut">
              <a:rPr lang="en-US" smtClean="0"/>
              <a:t>5/2/14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AFE262-7534-437E-883B-1B36A253D86E}" type="slidenum">
              <a:rPr lang="en-US" smtClean="0"/>
              <a:t>‹#›</a:t>
            </a:fld>
            <a:endParaRPr lang="en-US" dirty="0"/>
          </a:p>
        </p:txBody>
      </p:sp>
    </p:spTree>
    <p:extLst>
      <p:ext uri="{BB962C8B-B14F-4D97-AF65-F5344CB8AC3E}">
        <p14:creationId xmlns:p14="http://schemas.microsoft.com/office/powerpoint/2010/main" val="4160892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150BA4-C852-40C1-8673-304927F2ACAF}" type="slidenum">
              <a:rPr lang="en-US" smtClean="0"/>
              <a:t>9</a:t>
            </a:fld>
            <a:endParaRPr lang="en-US" dirty="0"/>
          </a:p>
        </p:txBody>
      </p:sp>
    </p:spTree>
    <p:extLst>
      <p:ext uri="{BB962C8B-B14F-4D97-AF65-F5344CB8AC3E}">
        <p14:creationId xmlns:p14="http://schemas.microsoft.com/office/powerpoint/2010/main" val="27430795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914400"/>
            <a:ext cx="8458200" cy="1463040"/>
          </a:xfrm>
          <a:ln cap="flat">
            <a:noFill/>
            <a:miter lim="800000"/>
          </a:ln>
        </p:spPr>
        <p:txBody>
          <a:bodyPr vert="horz" wrap="square" lIns="0" tIns="0" rIns="0" bIns="0" rtlCol="0" anchor="t" anchorCtr="0">
            <a:noAutofit/>
          </a:bodyPr>
          <a:lstStyle>
            <a:lvl1pPr>
              <a:defRPr lang="en-US" sz="2800" dirty="0">
                <a:solidFill>
                  <a:schemeClr val="tx2"/>
                </a:solidFill>
              </a:defRPr>
            </a:lvl1pPr>
          </a:lstStyle>
          <a:p>
            <a:pPr lvl="0">
              <a:lnSpc>
                <a:spcPct val="100000"/>
              </a:lnSpc>
            </a:pPr>
            <a:r>
              <a:rPr lang="en-US" smtClean="0"/>
              <a:t>Click to edit Master title style</a:t>
            </a:r>
            <a:endParaRPr lang="en-US" dirty="0"/>
          </a:p>
        </p:txBody>
      </p:sp>
      <p:sp>
        <p:nvSpPr>
          <p:cNvPr id="3" name="Subtitle 2"/>
          <p:cNvSpPr>
            <a:spLocks noGrp="1"/>
          </p:cNvSpPr>
          <p:nvPr>
            <p:ph type="subTitle" idx="1"/>
          </p:nvPr>
        </p:nvSpPr>
        <p:spPr>
          <a:xfrm>
            <a:off x="457200" y="2817813"/>
            <a:ext cx="8458200" cy="914400"/>
          </a:xfrm>
          <a:ln cap="flat">
            <a:noFill/>
            <a:miter lim="800000"/>
          </a:ln>
        </p:spPr>
        <p:txBody>
          <a:bodyPr/>
          <a:lstStyle>
            <a:lvl1pPr marL="0" indent="0" algn="l">
              <a:lnSpc>
                <a:spcPct val="100000"/>
              </a:lnSpc>
              <a:spcBef>
                <a:spcPts val="0"/>
              </a:spcBef>
              <a:buNone/>
              <a:defRPr sz="1800">
                <a:solidFill>
                  <a:schemeClr val="tx1"/>
                </a:solidFill>
              </a:defRPr>
            </a:lvl1pPr>
            <a:lvl2pPr marL="0" indent="0" algn="l" defTabSz="457200" rtl="0" eaLnBrk="1" latinLnBrk="0" hangingPunct="1">
              <a:lnSpc>
                <a:spcPct val="100000"/>
              </a:lnSpc>
              <a:spcBef>
                <a:spcPts val="0"/>
              </a:spcBef>
              <a:buFont typeface="Arial"/>
              <a:buNone/>
              <a:defRPr lang="en-US" sz="1800" b="0" kern="1200" dirty="0">
                <a:solidFill>
                  <a:schemeClr val="tx1"/>
                </a:solidFill>
                <a:latin typeface="+mn-lt"/>
                <a:ea typeface="+mn-ea"/>
                <a:cs typeface="+mn-cs"/>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p>
        </p:txBody>
      </p:sp>
      <p:sp>
        <p:nvSpPr>
          <p:cNvPr id="10" name="TextBox 9"/>
          <p:cNvSpPr txBox="1"/>
          <p:nvPr/>
        </p:nvSpPr>
        <p:spPr>
          <a:xfrm>
            <a:off x="3287676" y="5779749"/>
            <a:ext cx="4657061" cy="600164"/>
          </a:xfrm>
          <a:prstGeom prst="rect">
            <a:avLst/>
          </a:prstGeom>
          <a:noFill/>
          <a:ln cap="flat">
            <a:noFill/>
            <a:miter lim="800000"/>
          </a:ln>
        </p:spPr>
        <p:txBody>
          <a:bodyPr wrap="square" lIns="0" tIns="0" rIns="0" bIns="0" rtlCol="0" anchor="b" anchorCtr="0">
            <a:spAutoFit/>
          </a:bodyPr>
          <a:lstStyle/>
          <a:p>
            <a:r>
              <a:rPr lang="en-US" sz="1000" b="1" kern="1200" dirty="0" smtClean="0">
                <a:solidFill>
                  <a:schemeClr val="bg2">
                    <a:lumMod val="60000"/>
                    <a:lumOff val="40000"/>
                  </a:schemeClr>
                </a:solidFill>
                <a:latin typeface="+mn-lt"/>
                <a:ea typeface="+mn-ea"/>
                <a:cs typeface="+mn-cs"/>
              </a:rPr>
              <a:t>For Internal</a:t>
            </a:r>
            <a:r>
              <a:rPr lang="en-US" sz="1000" b="1" kern="1200" baseline="0" dirty="0" smtClean="0">
                <a:solidFill>
                  <a:schemeClr val="bg2">
                    <a:lumMod val="60000"/>
                    <a:lumOff val="40000"/>
                  </a:schemeClr>
                </a:solidFill>
                <a:latin typeface="+mn-lt"/>
                <a:ea typeface="+mn-ea"/>
                <a:cs typeface="+mn-cs"/>
              </a:rPr>
              <a:t> Use Only—Not For External Distribution</a:t>
            </a:r>
            <a:endParaRPr lang="en-US" sz="1000" b="1" kern="1200" dirty="0" smtClean="0">
              <a:solidFill>
                <a:schemeClr val="bg2">
                  <a:lumMod val="60000"/>
                  <a:lumOff val="40000"/>
                </a:schemeClr>
              </a:solidFill>
              <a:latin typeface="+mn-lt"/>
              <a:ea typeface="+mn-ea"/>
              <a:cs typeface="+mn-cs"/>
            </a:endParaRPr>
          </a:p>
          <a:p>
            <a:pPr>
              <a:spcBef>
                <a:spcPts val="500"/>
              </a:spcBef>
            </a:pPr>
            <a:r>
              <a:rPr lang="en-US" sz="800" dirty="0" smtClean="0">
                <a:solidFill>
                  <a:schemeClr val="bg2">
                    <a:lumMod val="60000"/>
                    <a:lumOff val="40000"/>
                  </a:schemeClr>
                </a:solidFill>
                <a:latin typeface="+mj-lt"/>
              </a:rPr>
              <a:t>This document is the property of Standard &amp; Poor’s. It</a:t>
            </a:r>
            <a:r>
              <a:rPr lang="en-US" sz="800" baseline="0" dirty="0" smtClean="0">
                <a:solidFill>
                  <a:schemeClr val="bg2">
                    <a:lumMod val="60000"/>
                    <a:lumOff val="40000"/>
                  </a:schemeClr>
                </a:solidFill>
                <a:latin typeface="+mj-lt"/>
              </a:rPr>
              <a:t> contains proprietary and confidential information and is for internal use only by Standard &amp; Poor’s employees. This document shall not be shown or provided to anyone other than Standard &amp; Poor’s employees.</a:t>
            </a:r>
            <a:endParaRPr lang="en-US" sz="800" dirty="0">
              <a:solidFill>
                <a:schemeClr val="bg2">
                  <a:lumMod val="60000"/>
                  <a:lumOff val="40000"/>
                </a:schemeClr>
              </a:solidFill>
              <a:latin typeface="+mj-lt"/>
            </a:endParaRPr>
          </a:p>
        </p:txBody>
      </p:sp>
      <p:pic>
        <p:nvPicPr>
          <p:cNvPr id="6" name="Picture 2" descr="C:\Users\Office ROI\Desktop\NewLogos\S&amp;PRS-red-pos-rgb-offic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7612" y="5759420"/>
            <a:ext cx="2786137" cy="667512"/>
          </a:xfrm>
          <a:prstGeom prst="rect">
            <a:avLst/>
          </a:prstGeom>
          <a:noFill/>
          <a:ln cap="flat">
            <a:noFill/>
            <a:miter lim="800000"/>
          </a:ln>
          <a:extLst>
            <a:ext uri="{909E8E84-426E-40dd-AFC4-6F175D3DCCD1}">
              <a14:hiddenFill xmlns:a14="http://schemas.microsoft.com/office/drawing/2010/main">
                <a:solidFill>
                  <a:srgbClr val="FFFFFF"/>
                </a:solidFill>
              </a14:hiddenFill>
            </a:ext>
          </a:extLst>
        </p:spPr>
      </p:pic>
      <p:pic>
        <p:nvPicPr>
          <p:cNvPr id="7" name="Picture 2" descr="C:\Users\Office ROI\Desktop\NewLogos\S&amp;PRS-red-pos-rgb-offic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7612" y="5768847"/>
            <a:ext cx="2786137" cy="667512"/>
          </a:xfrm>
          <a:prstGeom prst="rect">
            <a:avLst/>
          </a:prstGeom>
          <a:noFill/>
          <a:ln cap="flat">
            <a:noFill/>
            <a:miter lim="800000"/>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7815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Quadrant Grid">
    <p:spTree>
      <p:nvGrpSpPr>
        <p:cNvPr id="1" name=""/>
        <p:cNvGrpSpPr/>
        <p:nvPr/>
      </p:nvGrpSpPr>
      <p:grpSpPr>
        <a:xfrm>
          <a:off x="0" y="0"/>
          <a:ext cx="0" cy="0"/>
          <a:chOff x="0" y="0"/>
          <a:chExt cx="0" cy="0"/>
        </a:xfrm>
      </p:grpSpPr>
      <p:sp>
        <p:nvSpPr>
          <p:cNvPr id="10" name="Content Placeholder 9"/>
          <p:cNvSpPr>
            <a:spLocks noGrp="1"/>
          </p:cNvSpPr>
          <p:nvPr>
            <p:ph sz="quarter" idx="14" hasCustomPrompt="1"/>
          </p:nvPr>
        </p:nvSpPr>
        <p:spPr>
          <a:xfrm>
            <a:off x="227012" y="1235074"/>
            <a:ext cx="4206240" cy="2194560"/>
          </a:xfrm>
          <a:ln cap="flat">
            <a:miter lim="800000"/>
          </a:ln>
        </p:spPr>
        <p:txBody>
          <a:bodyPr/>
          <a:lstStyle/>
          <a:p>
            <a:pPr lvl="0"/>
            <a:r>
              <a:rPr lang="en-US" dirty="0" smtClean="0"/>
              <a:t>Click to edit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Content Placeholder 9"/>
          <p:cNvSpPr>
            <a:spLocks noGrp="1"/>
          </p:cNvSpPr>
          <p:nvPr>
            <p:ph sz="quarter" idx="15" hasCustomPrompt="1"/>
          </p:nvPr>
        </p:nvSpPr>
        <p:spPr>
          <a:xfrm>
            <a:off x="4694238" y="1235074"/>
            <a:ext cx="4206240" cy="2194560"/>
          </a:xfrm>
          <a:ln cap="flat">
            <a:miter lim="800000"/>
          </a:ln>
        </p:spPr>
        <p:txBody>
          <a:bodyPr/>
          <a:lstStyle/>
          <a:p>
            <a:pPr lvl="0"/>
            <a:r>
              <a:rPr lang="en-US" dirty="0" smtClean="0"/>
              <a:t>Click to edit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9"/>
          <p:cNvSpPr>
            <a:spLocks noGrp="1"/>
          </p:cNvSpPr>
          <p:nvPr>
            <p:ph sz="quarter" idx="16" hasCustomPrompt="1"/>
          </p:nvPr>
        </p:nvSpPr>
        <p:spPr>
          <a:xfrm>
            <a:off x="227012" y="3719512"/>
            <a:ext cx="4206240" cy="2194560"/>
          </a:xfrm>
          <a:ln cap="flat">
            <a:miter lim="800000"/>
          </a:ln>
        </p:spPr>
        <p:txBody>
          <a:bodyPr/>
          <a:lstStyle/>
          <a:p>
            <a:pPr lvl="0"/>
            <a:r>
              <a:rPr lang="en-US" dirty="0" smtClean="0"/>
              <a:t>Click to edit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9"/>
          <p:cNvSpPr>
            <a:spLocks noGrp="1"/>
          </p:cNvSpPr>
          <p:nvPr>
            <p:ph sz="quarter" idx="17" hasCustomPrompt="1"/>
          </p:nvPr>
        </p:nvSpPr>
        <p:spPr>
          <a:xfrm>
            <a:off x="4694238" y="3719513"/>
            <a:ext cx="4206240" cy="2194560"/>
          </a:xfrm>
          <a:ln cap="flat">
            <a:miter lim="800000"/>
          </a:ln>
        </p:spPr>
        <p:txBody>
          <a:bodyPr/>
          <a:lstStyle/>
          <a:p>
            <a:pPr lvl="0"/>
            <a:r>
              <a:rPr lang="en-US" dirty="0" smtClean="0"/>
              <a:t>Click to edit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Date Placeholder 1"/>
          <p:cNvSpPr>
            <a:spLocks noGrp="1"/>
          </p:cNvSpPr>
          <p:nvPr>
            <p:ph type="dt" sz="half" idx="18"/>
          </p:nvPr>
        </p:nvSpPr>
        <p:spPr/>
        <p:txBody>
          <a:bodyPr/>
          <a:lstStyle/>
          <a:p>
            <a:fld id="{C7B0EB4E-A6DE-4DDA-9AAB-D5BCC7BC40BD}" type="datetimeFigureOut">
              <a:rPr lang="en-US" smtClean="0"/>
              <a:t>5/2/14</a:t>
            </a:fld>
            <a:endParaRPr lang="en-US" dirty="0"/>
          </a:p>
        </p:txBody>
      </p:sp>
      <p:sp>
        <p:nvSpPr>
          <p:cNvPr id="7" name="Footer Placeholder 6"/>
          <p:cNvSpPr>
            <a:spLocks noGrp="1"/>
          </p:cNvSpPr>
          <p:nvPr>
            <p:ph type="ftr" sz="quarter" idx="19"/>
          </p:nvPr>
        </p:nvSpPr>
        <p:spPr/>
        <p:txBody>
          <a:bodyPr/>
          <a:lstStyle/>
          <a:p>
            <a:endParaRPr lang="en-US" dirty="0"/>
          </a:p>
        </p:txBody>
      </p:sp>
      <p:sp>
        <p:nvSpPr>
          <p:cNvPr id="8" name="Slide Number Placeholder 7"/>
          <p:cNvSpPr>
            <a:spLocks noGrp="1"/>
          </p:cNvSpPr>
          <p:nvPr>
            <p:ph type="sldNum" sz="quarter" idx="20"/>
          </p:nvPr>
        </p:nvSpPr>
        <p:spPr>
          <a:ln cap="flat">
            <a:miter lim="800000"/>
          </a:ln>
        </p:spPr>
        <p:txBody>
          <a:bodyPr/>
          <a:lstStyle/>
          <a:p>
            <a:fld id="{B270B15E-DA89-4221-8FC4-42200B7F7AB5}" type="slidenum">
              <a:rPr lang="en-US" smtClean="0"/>
              <a:t>‹#›</a:t>
            </a:fld>
            <a:endParaRPr lang="en-US" dirty="0"/>
          </a:p>
        </p:txBody>
      </p:sp>
      <p:sp>
        <p:nvSpPr>
          <p:cNvPr id="9" name="Title 8"/>
          <p:cNvSpPr>
            <a:spLocks noGrp="1"/>
          </p:cNvSpPr>
          <p:nvPr>
            <p:ph type="title"/>
          </p:nvPr>
        </p:nvSpPr>
        <p:spPr>
          <a:ln cap="flat">
            <a:miter lim="800000"/>
          </a:ln>
        </p:spPr>
        <p:txBody>
          <a:bodyPr/>
          <a:lstStyle/>
          <a:p>
            <a:r>
              <a:rPr lang="en-US" smtClean="0"/>
              <a:t>Click to edit Master title style</a:t>
            </a:r>
            <a:endParaRPr lang="en-US"/>
          </a:p>
        </p:txBody>
      </p:sp>
    </p:spTree>
    <p:extLst>
      <p:ext uri="{BB962C8B-B14F-4D97-AF65-F5344CB8AC3E}">
        <p14:creationId xmlns:p14="http://schemas.microsoft.com/office/powerpoint/2010/main" val="1108753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B0EB4E-A6DE-4DDA-9AAB-D5BCC7BC40BD}" type="datetimeFigureOut">
              <a:rPr lang="en-US" smtClean="0"/>
              <a:t>5/2/14</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B270B15E-DA89-4221-8FC4-42200B7F7AB5}" type="slidenum">
              <a:rPr lang="en-US" smtClean="0"/>
              <a:t>‹#›</a:t>
            </a:fld>
            <a:endParaRPr lang="en-US" dirty="0"/>
          </a:p>
        </p:txBody>
      </p:sp>
      <p:sp>
        <p:nvSpPr>
          <p:cNvPr id="9" name="Title 8"/>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7858897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7B0EB4E-A6DE-4DDA-9AAB-D5BCC7BC40BD}" type="datetimeFigureOut">
              <a:rPr lang="en-US" smtClean="0"/>
              <a:t>5/2/14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70B15E-DA89-4221-8FC4-42200B7F7AB5}" type="slidenum">
              <a:rPr lang="en-US" smtClean="0"/>
              <a:t>‹#›</a:t>
            </a:fld>
            <a:endParaRPr lang="en-US" dirty="0"/>
          </a:p>
        </p:txBody>
      </p:sp>
    </p:spTree>
    <p:extLst>
      <p:ext uri="{BB962C8B-B14F-4D97-AF65-F5344CB8AC3E}">
        <p14:creationId xmlns:p14="http://schemas.microsoft.com/office/powerpoint/2010/main" val="25534251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ltGray">
          <a:xfrm>
            <a:off x="0" y="0"/>
            <a:ext cx="9144000" cy="6858000"/>
          </a:xfrm>
          <a:prstGeom prst="rect">
            <a:avLst/>
          </a:prstGeom>
        </p:spPr>
      </p:pic>
      <p:sp>
        <p:nvSpPr>
          <p:cNvPr id="3" name="Text Placeholder 2"/>
          <p:cNvSpPr>
            <a:spLocks noGrp="1"/>
          </p:cNvSpPr>
          <p:nvPr>
            <p:ph type="body" idx="1"/>
          </p:nvPr>
        </p:nvSpPr>
        <p:spPr>
          <a:xfrm>
            <a:off x="424601" y="7432159"/>
            <a:ext cx="7772400" cy="37716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B0EB4E-A6DE-4DDA-9AAB-D5BCC7BC40BD}" type="datetimeFigureOut">
              <a:rPr lang="en-US" smtClean="0"/>
              <a:t>5/2/14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546166" y="7185173"/>
            <a:ext cx="579120" cy="153888"/>
          </a:xfrm>
        </p:spPr>
        <p:txBody>
          <a:bodyPr/>
          <a:lstStyle/>
          <a:p>
            <a:fld id="{B270B15E-DA89-4221-8FC4-42200B7F7AB5}" type="slidenum">
              <a:rPr lang="en-US" smtClean="0"/>
              <a:t>‹#›</a:t>
            </a:fld>
            <a:endParaRPr lang="en-US" dirty="0"/>
          </a:p>
        </p:txBody>
      </p:sp>
      <p:sp>
        <p:nvSpPr>
          <p:cNvPr id="2" name="Title 1"/>
          <p:cNvSpPr>
            <a:spLocks noGrp="1"/>
          </p:cNvSpPr>
          <p:nvPr>
            <p:ph type="title" hasCustomPrompt="1"/>
          </p:nvPr>
        </p:nvSpPr>
        <p:spPr>
          <a:xfrm>
            <a:off x="722312" y="2697480"/>
            <a:ext cx="5486400" cy="1371600"/>
          </a:xfrm>
          <a:ln cap="flat">
            <a:noFill/>
            <a:miter lim="800000"/>
          </a:ln>
        </p:spPr>
        <p:txBody>
          <a:bodyPr vert="horz" wrap="square" lIns="0" tIns="0" rIns="0" bIns="0" rtlCol="0" anchor="ctr" anchorCtr="0">
            <a:noAutofit/>
          </a:bodyPr>
          <a:lstStyle>
            <a:lvl1pPr>
              <a:defRPr lang="en-US" sz="3000" cap="none" dirty="0"/>
            </a:lvl1pPr>
          </a:lstStyle>
          <a:p>
            <a:pPr lvl="0">
              <a:lnSpc>
                <a:spcPct val="100000"/>
              </a:lnSpc>
            </a:pPr>
            <a:r>
              <a:rPr lang="en-US" dirty="0" smtClean="0"/>
              <a:t>Click To Edit Master Title Style</a:t>
            </a:r>
            <a:endParaRPr lang="en-US" dirty="0"/>
          </a:p>
        </p:txBody>
      </p:sp>
    </p:spTree>
    <p:extLst>
      <p:ext uri="{BB962C8B-B14F-4D97-AF65-F5344CB8AC3E}">
        <p14:creationId xmlns:p14="http://schemas.microsoft.com/office/powerpoint/2010/main" val="2187989093"/>
      </p:ext>
    </p:extLst>
  </p:cSld>
  <p:clrMapOvr>
    <a:overrideClrMapping bg1="dk1" tx1="lt1" bg2="dk2" tx2="lt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Gray_Section Header">
    <p:bg>
      <p:bgRef idx="1001">
        <a:schemeClr val="bg2"/>
      </p:bgRef>
    </p:bg>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ltGray">
          <a:xfrm>
            <a:off x="0" y="0"/>
            <a:ext cx="9144000" cy="6858000"/>
          </a:xfrm>
          <a:prstGeom prst="rect">
            <a:avLst/>
          </a:prstGeom>
        </p:spPr>
      </p:pic>
      <p:sp>
        <p:nvSpPr>
          <p:cNvPr id="3" name="Text Placeholder 2"/>
          <p:cNvSpPr>
            <a:spLocks noGrp="1"/>
          </p:cNvSpPr>
          <p:nvPr>
            <p:ph type="body" idx="1"/>
          </p:nvPr>
        </p:nvSpPr>
        <p:spPr>
          <a:xfrm>
            <a:off x="424601" y="7432159"/>
            <a:ext cx="7772400" cy="37716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B0EB4E-A6DE-4DDA-9AAB-D5BCC7BC40BD}" type="datetimeFigureOut">
              <a:rPr lang="en-US" smtClean="0"/>
              <a:t>5/2/14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546166" y="7185173"/>
            <a:ext cx="579120" cy="153888"/>
          </a:xfrm>
        </p:spPr>
        <p:txBody>
          <a:bodyPr/>
          <a:lstStyle/>
          <a:p>
            <a:fld id="{B270B15E-DA89-4221-8FC4-42200B7F7AB5}" type="slidenum">
              <a:rPr lang="en-US" smtClean="0"/>
              <a:t>‹#›</a:t>
            </a:fld>
            <a:endParaRPr lang="en-US" dirty="0"/>
          </a:p>
        </p:txBody>
      </p:sp>
      <p:sp>
        <p:nvSpPr>
          <p:cNvPr id="2" name="Title 1"/>
          <p:cNvSpPr>
            <a:spLocks noGrp="1"/>
          </p:cNvSpPr>
          <p:nvPr>
            <p:ph type="title" hasCustomPrompt="1"/>
          </p:nvPr>
        </p:nvSpPr>
        <p:spPr>
          <a:xfrm>
            <a:off x="722312" y="2697479"/>
            <a:ext cx="5486400" cy="1371600"/>
          </a:xfrm>
          <a:ln cap="flat">
            <a:noFill/>
            <a:miter lim="800000"/>
          </a:ln>
        </p:spPr>
        <p:txBody>
          <a:bodyPr vert="horz" wrap="square" lIns="0" tIns="0" rIns="0" bIns="0" rtlCol="0" anchor="ctr" anchorCtr="0">
            <a:noAutofit/>
          </a:bodyPr>
          <a:lstStyle>
            <a:lvl1pPr>
              <a:defRPr lang="en-US" sz="3000" cap="none" dirty="0">
                <a:solidFill>
                  <a:schemeClr val="bg1"/>
                </a:solidFill>
              </a:defRPr>
            </a:lvl1pPr>
          </a:lstStyle>
          <a:p>
            <a:pPr lvl="0">
              <a:lnSpc>
                <a:spcPct val="100000"/>
              </a:lnSpc>
            </a:pPr>
            <a:r>
              <a:rPr lang="en-US" dirty="0" smtClean="0"/>
              <a:t>Click To Edit Master Title Style</a:t>
            </a:r>
            <a:endParaRPr lang="en-US" dirty="0"/>
          </a:p>
        </p:txBody>
      </p:sp>
    </p:spTree>
    <p:extLst>
      <p:ext uri="{BB962C8B-B14F-4D97-AF65-F5344CB8AC3E}">
        <p14:creationId xmlns:p14="http://schemas.microsoft.com/office/powerpoint/2010/main" val="2187989093"/>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lue_Section Header">
    <p:bg bwMode="gray">
      <p:bgPr>
        <a:solidFill>
          <a:schemeClr val="accent1"/>
        </a:solidFill>
        <a:effectLst/>
      </p:bgPr>
    </p:bg>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gray">
          <a:xfrm>
            <a:off x="0" y="0"/>
            <a:ext cx="9144000" cy="6858000"/>
          </a:xfrm>
          <a:prstGeom prst="rect">
            <a:avLst/>
          </a:prstGeom>
        </p:spPr>
      </p:pic>
      <p:sp>
        <p:nvSpPr>
          <p:cNvPr id="2" name="Title 1"/>
          <p:cNvSpPr>
            <a:spLocks noGrp="1"/>
          </p:cNvSpPr>
          <p:nvPr>
            <p:ph type="title" hasCustomPrompt="1"/>
          </p:nvPr>
        </p:nvSpPr>
        <p:spPr>
          <a:xfrm>
            <a:off x="722312" y="2697479"/>
            <a:ext cx="5486400" cy="1371600"/>
          </a:xfrm>
          <a:ln cap="flat">
            <a:noFill/>
            <a:miter lim="800000"/>
          </a:ln>
        </p:spPr>
        <p:txBody>
          <a:bodyPr vert="horz" wrap="square" lIns="0" tIns="0" rIns="0" bIns="0" rtlCol="0" anchor="ctr" anchorCtr="0">
            <a:noAutofit/>
          </a:bodyPr>
          <a:lstStyle>
            <a:lvl1pPr>
              <a:defRPr lang="en-US" sz="3000" cap="none" dirty="0">
                <a:solidFill>
                  <a:schemeClr val="bg1"/>
                </a:solidFill>
              </a:defRPr>
            </a:lvl1pPr>
          </a:lstStyle>
          <a:p>
            <a:pPr lvl="0">
              <a:lnSpc>
                <a:spcPct val="100000"/>
              </a:lnSpc>
            </a:pPr>
            <a:r>
              <a:rPr lang="en-US" dirty="0" smtClean="0"/>
              <a:t>Click To Edit Master Title Style</a:t>
            </a:r>
            <a:endParaRPr lang="en-US" dirty="0"/>
          </a:p>
        </p:txBody>
      </p:sp>
      <p:sp>
        <p:nvSpPr>
          <p:cNvPr id="3" name="Text Placeholder 2"/>
          <p:cNvSpPr>
            <a:spLocks noGrp="1"/>
          </p:cNvSpPr>
          <p:nvPr>
            <p:ph type="body" idx="1"/>
          </p:nvPr>
        </p:nvSpPr>
        <p:spPr>
          <a:xfrm>
            <a:off x="424601" y="7432159"/>
            <a:ext cx="7772400" cy="37716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B0EB4E-A6DE-4DDA-9AAB-D5BCC7BC40BD}" type="datetimeFigureOut">
              <a:rPr lang="en-US" smtClean="0"/>
              <a:t>5/2/14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546166" y="7185173"/>
            <a:ext cx="579120" cy="153888"/>
          </a:xfrm>
        </p:spPr>
        <p:txBody>
          <a:bodyPr/>
          <a:lstStyle/>
          <a:p>
            <a:fld id="{B270B15E-DA89-4221-8FC4-42200B7F7AB5}" type="slidenum">
              <a:rPr lang="en-US" smtClean="0"/>
              <a:t>‹#›</a:t>
            </a:fld>
            <a:endParaRPr lang="en-US" dirty="0"/>
          </a:p>
        </p:txBody>
      </p:sp>
    </p:spTree>
    <p:extLst>
      <p:ext uri="{BB962C8B-B14F-4D97-AF65-F5344CB8AC3E}">
        <p14:creationId xmlns:p14="http://schemas.microsoft.com/office/powerpoint/2010/main" val="2187989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le Slide Alternate">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4700588" y="0"/>
            <a:ext cx="4443412" cy="6858000"/>
          </a:xfrm>
          <a:ln cap="flat">
            <a:noFill/>
            <a:miter lim="800000"/>
          </a:ln>
        </p:spPr>
        <p:txBody>
          <a:bodyPr/>
          <a:lstStyle/>
          <a:p>
            <a:r>
              <a:rPr lang="en-US" dirty="0" smtClean="0"/>
              <a:t>Click icon to add picture</a:t>
            </a:r>
            <a:endParaRPr lang="en-US" dirty="0"/>
          </a:p>
        </p:txBody>
      </p:sp>
      <p:sp>
        <p:nvSpPr>
          <p:cNvPr id="2" name="Title 1"/>
          <p:cNvSpPr>
            <a:spLocks noGrp="1"/>
          </p:cNvSpPr>
          <p:nvPr>
            <p:ph type="ctrTitle"/>
          </p:nvPr>
        </p:nvSpPr>
        <p:spPr>
          <a:xfrm>
            <a:off x="457200" y="914400"/>
            <a:ext cx="4243388" cy="1645920"/>
          </a:xfrm>
          <a:ln cap="flat">
            <a:noFill/>
            <a:miter lim="800000"/>
          </a:ln>
        </p:spPr>
        <p:txBody>
          <a:bodyPr vert="horz" wrap="square" lIns="0" tIns="0" rIns="0" bIns="0" rtlCol="0" anchor="t" anchorCtr="0">
            <a:noAutofit/>
          </a:bodyPr>
          <a:lstStyle>
            <a:lvl1pPr>
              <a:defRPr lang="en-US" sz="2800" dirty="0">
                <a:solidFill>
                  <a:schemeClr val="tx2"/>
                </a:solidFill>
              </a:defRPr>
            </a:lvl1pPr>
          </a:lstStyle>
          <a:p>
            <a:pPr lvl="0">
              <a:lnSpc>
                <a:spcPct val="100000"/>
              </a:lnSpc>
            </a:pPr>
            <a:r>
              <a:rPr lang="en-US" smtClean="0"/>
              <a:t>Click to edit Master title style</a:t>
            </a:r>
            <a:endParaRPr lang="en-US" dirty="0"/>
          </a:p>
        </p:txBody>
      </p:sp>
      <p:sp>
        <p:nvSpPr>
          <p:cNvPr id="3" name="Subtitle 2"/>
          <p:cNvSpPr>
            <a:spLocks noGrp="1"/>
          </p:cNvSpPr>
          <p:nvPr>
            <p:ph type="subTitle" idx="1"/>
          </p:nvPr>
        </p:nvSpPr>
        <p:spPr>
          <a:xfrm>
            <a:off x="457200" y="2817813"/>
            <a:ext cx="4243388" cy="914400"/>
          </a:xfrm>
          <a:ln cap="flat">
            <a:noFill/>
            <a:miter lim="800000"/>
          </a:ln>
        </p:spPr>
        <p:txBody>
          <a:bodyPr/>
          <a:lstStyle>
            <a:lvl1pPr marL="0" indent="0" algn="l">
              <a:lnSpc>
                <a:spcPct val="100000"/>
              </a:lnSpc>
              <a:spcBef>
                <a:spcPts val="0"/>
              </a:spcBef>
              <a:buNone/>
              <a:defRPr sz="1800">
                <a:solidFill>
                  <a:schemeClr val="tx1"/>
                </a:solidFill>
              </a:defRPr>
            </a:lvl1pPr>
            <a:lvl2pPr marL="0" indent="0" algn="l" defTabSz="457200" rtl="0" eaLnBrk="1" latinLnBrk="0" hangingPunct="1">
              <a:lnSpc>
                <a:spcPct val="100000"/>
              </a:lnSpc>
              <a:spcBef>
                <a:spcPts val="0"/>
              </a:spcBef>
              <a:buFont typeface="Arial"/>
              <a:buNone/>
              <a:defRPr lang="en-US" sz="1800" b="0" kern="1200" dirty="0">
                <a:solidFill>
                  <a:schemeClr val="tx1"/>
                </a:solidFill>
                <a:latin typeface="+mn-lt"/>
                <a:ea typeface="+mn-ea"/>
                <a:cs typeface="+mn-cs"/>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p>
        </p:txBody>
      </p:sp>
      <p:sp>
        <p:nvSpPr>
          <p:cNvPr id="12" name="TextBox 11"/>
          <p:cNvSpPr txBox="1"/>
          <p:nvPr/>
        </p:nvSpPr>
        <p:spPr>
          <a:xfrm>
            <a:off x="472491" y="5798603"/>
            <a:ext cx="4228097" cy="587340"/>
          </a:xfrm>
          <a:prstGeom prst="rect">
            <a:avLst/>
          </a:prstGeom>
          <a:noFill/>
          <a:ln cap="flat">
            <a:noFill/>
            <a:miter lim="800000"/>
          </a:ln>
        </p:spPr>
        <p:txBody>
          <a:bodyPr wrap="square" lIns="0" tIns="0" rIns="45720" bIns="0" rtlCol="0" anchor="b" anchorCtr="0">
            <a:spAutoFit/>
          </a:bodyPr>
          <a:lstStyle/>
          <a:p>
            <a:r>
              <a:rPr lang="en-US" sz="1000" b="1" kern="1200" dirty="0" smtClean="0">
                <a:solidFill>
                  <a:schemeClr val="bg2">
                    <a:lumMod val="60000"/>
                    <a:lumOff val="40000"/>
                  </a:schemeClr>
                </a:solidFill>
                <a:latin typeface="+mn-lt"/>
                <a:ea typeface="+mn-ea"/>
                <a:cs typeface="+mn-cs"/>
              </a:rPr>
              <a:t>For Internal</a:t>
            </a:r>
            <a:r>
              <a:rPr lang="en-US" sz="1000" b="1" kern="1200" baseline="0" dirty="0" smtClean="0">
                <a:solidFill>
                  <a:schemeClr val="bg2">
                    <a:lumMod val="60000"/>
                    <a:lumOff val="40000"/>
                  </a:schemeClr>
                </a:solidFill>
                <a:latin typeface="+mn-lt"/>
                <a:ea typeface="+mn-ea"/>
                <a:cs typeface="+mn-cs"/>
              </a:rPr>
              <a:t> Use Only—Not For External Distribution</a:t>
            </a:r>
            <a:endParaRPr lang="en-US" sz="1000" b="1" kern="1200" dirty="0" smtClean="0">
              <a:solidFill>
                <a:schemeClr val="bg2">
                  <a:lumMod val="60000"/>
                  <a:lumOff val="40000"/>
                </a:schemeClr>
              </a:solidFill>
              <a:latin typeface="+mn-lt"/>
              <a:ea typeface="+mn-ea"/>
              <a:cs typeface="+mn-cs"/>
            </a:endParaRPr>
          </a:p>
          <a:p>
            <a:pPr>
              <a:spcBef>
                <a:spcPts val="500"/>
              </a:spcBef>
            </a:pPr>
            <a:r>
              <a:rPr lang="en-US" sz="800" dirty="0" smtClean="0">
                <a:solidFill>
                  <a:schemeClr val="bg2">
                    <a:lumMod val="60000"/>
                    <a:lumOff val="40000"/>
                  </a:schemeClr>
                </a:solidFill>
                <a:latin typeface="+mj-lt"/>
              </a:rPr>
              <a:t>This document is the property of Standard &amp; Poor’s. It</a:t>
            </a:r>
            <a:r>
              <a:rPr lang="en-US" sz="800" baseline="0" dirty="0" smtClean="0">
                <a:solidFill>
                  <a:schemeClr val="bg2">
                    <a:lumMod val="60000"/>
                    <a:lumOff val="40000"/>
                  </a:schemeClr>
                </a:solidFill>
                <a:latin typeface="+mj-lt"/>
              </a:rPr>
              <a:t> contains proprietary and confidential information and is for internal use only by Standard &amp; Poor’s employees. This document shall not be shown or provided to anyone other than Standard &amp; Poor’s employees.</a:t>
            </a:r>
            <a:endParaRPr lang="en-US" sz="800" dirty="0">
              <a:solidFill>
                <a:schemeClr val="bg2">
                  <a:lumMod val="60000"/>
                  <a:lumOff val="40000"/>
                </a:schemeClr>
              </a:solidFill>
              <a:latin typeface="+mj-lt"/>
            </a:endParaRPr>
          </a:p>
        </p:txBody>
      </p:sp>
      <p:pic>
        <p:nvPicPr>
          <p:cNvPr id="11" name="Picture 2" descr="C:\Users\Office ROI\Desktop\NewLogos\S&amp;PRS-red-pos-rgb-offic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7612" y="4845665"/>
            <a:ext cx="2786137" cy="667512"/>
          </a:xfrm>
          <a:prstGeom prst="rect">
            <a:avLst/>
          </a:prstGeom>
          <a:noFill/>
          <a:ln cap="flat">
            <a:noFill/>
            <a:miter lim="800000"/>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8197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227012" y="1233487"/>
            <a:ext cx="8688387" cy="4686301"/>
          </a:xfrm>
          <a:ln cap="flat">
            <a:noFill/>
            <a:miter lim="800000"/>
          </a:ln>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Date Placeholder 1"/>
          <p:cNvSpPr>
            <a:spLocks noGrp="1"/>
          </p:cNvSpPr>
          <p:nvPr>
            <p:ph type="dt" sz="half" idx="14"/>
          </p:nvPr>
        </p:nvSpPr>
        <p:spPr/>
        <p:txBody>
          <a:bodyPr/>
          <a:lstStyle/>
          <a:p>
            <a:fld id="{C7B0EB4E-A6DE-4DDA-9AAB-D5BCC7BC40BD}" type="datetimeFigureOut">
              <a:rPr lang="en-US" smtClean="0"/>
              <a:t>5/2/14</a:t>
            </a:fld>
            <a:endParaRPr lang="en-US" dirty="0"/>
          </a:p>
        </p:txBody>
      </p:sp>
      <p:sp>
        <p:nvSpPr>
          <p:cNvPr id="7" name="Footer Placeholder 6"/>
          <p:cNvSpPr>
            <a:spLocks noGrp="1"/>
          </p:cNvSpPr>
          <p:nvPr>
            <p:ph type="ftr" sz="quarter" idx="15"/>
          </p:nvPr>
        </p:nvSpPr>
        <p:spPr/>
        <p:txBody>
          <a:bodyPr/>
          <a:lstStyle/>
          <a:p>
            <a:endParaRPr lang="en-US" dirty="0"/>
          </a:p>
        </p:txBody>
      </p:sp>
      <p:sp>
        <p:nvSpPr>
          <p:cNvPr id="8" name="Slide Number Placeholder 7"/>
          <p:cNvSpPr>
            <a:spLocks noGrp="1"/>
          </p:cNvSpPr>
          <p:nvPr>
            <p:ph type="sldNum" sz="quarter" idx="16"/>
          </p:nvPr>
        </p:nvSpPr>
        <p:spPr>
          <a:ln cap="flat">
            <a:noFill/>
            <a:miter lim="800000"/>
          </a:ln>
        </p:spPr>
        <p:txBody>
          <a:bodyPr/>
          <a:lstStyle/>
          <a:p>
            <a:fld id="{B270B15E-DA89-4221-8FC4-42200B7F7AB5}" type="slidenum">
              <a:rPr lang="en-US" smtClean="0"/>
              <a:t>‹#›</a:t>
            </a:fld>
            <a:endParaRPr lang="en-US" dirty="0"/>
          </a:p>
        </p:txBody>
      </p:sp>
      <p:sp>
        <p:nvSpPr>
          <p:cNvPr id="10" name="Title 9"/>
          <p:cNvSpPr>
            <a:spLocks noGrp="1"/>
          </p:cNvSpPr>
          <p:nvPr>
            <p:ph type="title"/>
          </p:nvPr>
        </p:nvSpPr>
        <p:spPr>
          <a:ln cap="flat">
            <a:noFill/>
            <a:miter lim="800000"/>
          </a:ln>
        </p:spPr>
        <p:txBody>
          <a:bodyPr/>
          <a:lstStyle/>
          <a:p>
            <a:r>
              <a:rPr lang="en-US" smtClean="0"/>
              <a:t>Click to edit Master title style</a:t>
            </a:r>
            <a:endParaRPr lang="en-US"/>
          </a:p>
        </p:txBody>
      </p:sp>
    </p:spTree>
    <p:extLst>
      <p:ext uri="{BB962C8B-B14F-4D97-AF65-F5344CB8AC3E}">
        <p14:creationId xmlns:p14="http://schemas.microsoft.com/office/powerpoint/2010/main" val="1108753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227013" y="1234440"/>
            <a:ext cx="4206240" cy="4685348"/>
          </a:xfrm>
          <a:ln cap="flat">
            <a:noFill/>
            <a:miter lim="800000"/>
          </a:ln>
        </p:spPr>
        <p:txBody>
          <a:bodyPr/>
          <a:lstStyle>
            <a:lvl1pPr>
              <a:defRPr sz="2000"/>
            </a:lvl1pPr>
            <a:lvl2pPr>
              <a:defRPr sz="2000"/>
            </a:lvl2pPr>
            <a:lvl3pPr>
              <a:defRPr sz="1600"/>
            </a:lvl3pPr>
            <a:lvl4pPr>
              <a:defRPr sz="1400"/>
            </a:lvl4pPr>
            <a:lvl5pPr>
              <a:defRPr sz="1200"/>
            </a:lvl5pPr>
            <a:lvl6pPr>
              <a:defRPr sz="1800"/>
            </a:lvl6pPr>
            <a:lvl7pPr>
              <a:defRPr sz="1800"/>
            </a:lvl7pPr>
            <a:lvl8pPr>
              <a:defRPr sz="1800"/>
            </a:lvl8pPr>
            <a:lvl9pPr>
              <a:defRPr sz="1800"/>
            </a:lvl9pPr>
          </a:lstStyle>
          <a:p>
            <a:pPr lvl="0"/>
            <a:r>
              <a:rPr lang="en-US" dirty="0" smtClean="0"/>
              <a:t>Click to edit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hasCustomPrompt="1"/>
          </p:nvPr>
        </p:nvSpPr>
        <p:spPr>
          <a:xfrm>
            <a:off x="4693920" y="1234441"/>
            <a:ext cx="4206240" cy="4685348"/>
          </a:xfrm>
          <a:ln cap="flat">
            <a:noFill/>
            <a:miter lim="800000"/>
          </a:ln>
        </p:spPr>
        <p:txBody>
          <a:bodyPr/>
          <a:lstStyle>
            <a:lvl1pPr>
              <a:defRPr sz="2000"/>
            </a:lvl1pPr>
            <a:lvl2pPr>
              <a:defRPr sz="2000"/>
            </a:lvl2pPr>
            <a:lvl3pPr>
              <a:defRPr sz="1600"/>
            </a:lvl3pPr>
            <a:lvl4pPr>
              <a:defRPr sz="1400"/>
            </a:lvl4pPr>
            <a:lvl5pPr>
              <a:defRPr sz="1200"/>
            </a:lvl5pPr>
            <a:lvl6pPr>
              <a:defRPr sz="1800"/>
            </a:lvl6pPr>
            <a:lvl7pPr>
              <a:defRPr sz="1800"/>
            </a:lvl7pPr>
            <a:lvl8pPr>
              <a:defRPr sz="1800"/>
            </a:lvl8pPr>
            <a:lvl9pPr>
              <a:defRPr sz="1800"/>
            </a:lvl9pPr>
          </a:lstStyle>
          <a:p>
            <a:pPr lvl="0"/>
            <a:r>
              <a:rPr lang="en-US" dirty="0" smtClean="0"/>
              <a:t>Click to edit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Date Placeholder 1"/>
          <p:cNvSpPr>
            <a:spLocks noGrp="1"/>
          </p:cNvSpPr>
          <p:nvPr>
            <p:ph type="dt" sz="half" idx="10"/>
          </p:nvPr>
        </p:nvSpPr>
        <p:spPr/>
        <p:txBody>
          <a:bodyPr/>
          <a:lstStyle/>
          <a:p>
            <a:fld id="{C7B0EB4E-A6DE-4DDA-9AAB-D5BCC7BC40BD}" type="datetimeFigureOut">
              <a:rPr lang="en-US" smtClean="0"/>
              <a:t>5/2/14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a:ln cap="flat">
            <a:noFill/>
            <a:miter lim="800000"/>
          </a:ln>
        </p:spPr>
        <p:txBody>
          <a:bodyPr/>
          <a:lstStyle/>
          <a:p>
            <a:fld id="{B270B15E-DA89-4221-8FC4-42200B7F7AB5}" type="slidenum">
              <a:rPr lang="en-US" smtClean="0"/>
              <a:t>‹#›</a:t>
            </a:fld>
            <a:endParaRPr lang="en-US" dirty="0"/>
          </a:p>
        </p:txBody>
      </p:sp>
      <p:sp>
        <p:nvSpPr>
          <p:cNvPr id="11" name="Title 10"/>
          <p:cNvSpPr>
            <a:spLocks noGrp="1"/>
          </p:cNvSpPr>
          <p:nvPr>
            <p:ph type="title"/>
          </p:nvPr>
        </p:nvSpPr>
        <p:spPr>
          <a:ln cap="flat">
            <a:noFill/>
            <a:miter lim="800000"/>
          </a:ln>
        </p:spPr>
        <p:txBody>
          <a:bodyPr/>
          <a:lstStyle/>
          <a:p>
            <a:r>
              <a:rPr lang="en-US" smtClean="0"/>
              <a:t>Click to edit Master title style</a:t>
            </a:r>
            <a:endParaRPr lang="en-US"/>
          </a:p>
        </p:txBody>
      </p:sp>
    </p:spTree>
    <p:extLst>
      <p:ext uri="{BB962C8B-B14F-4D97-AF65-F5344CB8AC3E}">
        <p14:creationId xmlns:p14="http://schemas.microsoft.com/office/powerpoint/2010/main" val="21463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227013" y="1433513"/>
            <a:ext cx="4206240" cy="354647"/>
          </a:xfrm>
          <a:ln cap="flat">
            <a:noFill/>
            <a:miter lim="800000"/>
          </a:ln>
        </p:spPr>
        <p:txBody>
          <a:bodyPr anchor="t" anchorCtr="0"/>
          <a:lstStyle>
            <a:lvl1pPr marL="0" indent="0" algn="l">
              <a:lnSpc>
                <a:spcPct val="80000"/>
              </a:lnSpc>
              <a:spcBef>
                <a:spcPts val="60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text styles</a:t>
            </a:r>
          </a:p>
        </p:txBody>
      </p:sp>
      <p:sp>
        <p:nvSpPr>
          <p:cNvPr id="4" name="Content Placeholder 3"/>
          <p:cNvSpPr>
            <a:spLocks noGrp="1"/>
          </p:cNvSpPr>
          <p:nvPr>
            <p:ph sz="half" idx="2" hasCustomPrompt="1"/>
          </p:nvPr>
        </p:nvSpPr>
        <p:spPr>
          <a:xfrm>
            <a:off x="227013" y="1859915"/>
            <a:ext cx="4206240" cy="4059874"/>
          </a:xfrm>
          <a:ln cap="flat">
            <a:noFill/>
            <a:miter lim="800000"/>
          </a:ln>
        </p:spPr>
        <p:txBody>
          <a:bodyPr/>
          <a:lstStyle>
            <a:lvl1pPr>
              <a:defRPr sz="2000"/>
            </a:lvl1pPr>
            <a:lvl2pPr>
              <a:defRPr sz="2000"/>
            </a:lvl2pPr>
            <a:lvl3pPr>
              <a:defRPr sz="1600"/>
            </a:lvl3pPr>
            <a:lvl4pPr>
              <a:defRPr sz="1400"/>
            </a:lvl4pPr>
            <a:lvl5pPr>
              <a:defRPr sz="1200"/>
            </a:lvl5pPr>
            <a:lvl6pPr>
              <a:defRPr sz="1600"/>
            </a:lvl6pPr>
            <a:lvl7pPr>
              <a:defRPr sz="1600"/>
            </a:lvl7pPr>
            <a:lvl8pPr>
              <a:defRPr sz="1600"/>
            </a:lvl8pPr>
            <a:lvl9pPr>
              <a:defRPr sz="1600"/>
            </a:lvl9pPr>
          </a:lstStyle>
          <a:p>
            <a:pPr lvl="0"/>
            <a:r>
              <a:rPr lang="en-US" dirty="0" smtClean="0"/>
              <a:t>Click to edit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hasCustomPrompt="1"/>
          </p:nvPr>
        </p:nvSpPr>
        <p:spPr>
          <a:xfrm>
            <a:off x="4693920" y="1433513"/>
            <a:ext cx="4206240" cy="354647"/>
          </a:xfrm>
          <a:ln cap="flat">
            <a:noFill/>
            <a:miter lim="800000"/>
          </a:ln>
        </p:spPr>
        <p:txBody>
          <a:bodyPr anchor="t" anchorCtr="0"/>
          <a:lstStyle>
            <a:lvl1pPr marL="0" indent="0" algn="l">
              <a:lnSpc>
                <a:spcPct val="80000"/>
              </a:lnSpc>
              <a:spcBef>
                <a:spcPts val="60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text styles</a:t>
            </a:r>
          </a:p>
        </p:txBody>
      </p:sp>
      <p:sp>
        <p:nvSpPr>
          <p:cNvPr id="6" name="Content Placeholder 5"/>
          <p:cNvSpPr>
            <a:spLocks noGrp="1"/>
          </p:cNvSpPr>
          <p:nvPr>
            <p:ph sz="quarter" idx="4" hasCustomPrompt="1"/>
          </p:nvPr>
        </p:nvSpPr>
        <p:spPr>
          <a:xfrm>
            <a:off x="4693920" y="1859915"/>
            <a:ext cx="4206240" cy="4059874"/>
          </a:xfrm>
          <a:ln cap="flat">
            <a:noFill/>
            <a:miter lim="800000"/>
          </a:ln>
        </p:spPr>
        <p:txBody>
          <a:bodyPr/>
          <a:lstStyle>
            <a:lvl1pPr>
              <a:defRPr sz="2000"/>
            </a:lvl1pPr>
            <a:lvl2pPr>
              <a:defRPr sz="2000"/>
            </a:lvl2pPr>
            <a:lvl3pPr>
              <a:defRPr sz="1600"/>
            </a:lvl3pPr>
            <a:lvl4pPr>
              <a:defRPr sz="1400"/>
            </a:lvl4pPr>
            <a:lvl5pPr>
              <a:defRPr sz="1200"/>
            </a:lvl5pPr>
            <a:lvl6pPr>
              <a:defRPr sz="1600"/>
            </a:lvl6pPr>
            <a:lvl7pPr>
              <a:defRPr sz="1600"/>
            </a:lvl7pPr>
            <a:lvl8pPr>
              <a:defRPr sz="1600"/>
            </a:lvl8pPr>
            <a:lvl9pPr>
              <a:defRPr sz="1600"/>
            </a:lvl9pPr>
          </a:lstStyle>
          <a:p>
            <a:pPr lvl="0"/>
            <a:r>
              <a:rPr lang="en-US" dirty="0" smtClean="0"/>
              <a:t>Click to edit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Date Placeholder 1"/>
          <p:cNvSpPr>
            <a:spLocks noGrp="1"/>
          </p:cNvSpPr>
          <p:nvPr>
            <p:ph type="dt" sz="half" idx="10"/>
          </p:nvPr>
        </p:nvSpPr>
        <p:spPr/>
        <p:txBody>
          <a:bodyPr/>
          <a:lstStyle/>
          <a:p>
            <a:fld id="{C7B0EB4E-A6DE-4DDA-9AAB-D5BCC7BC40BD}" type="datetimeFigureOut">
              <a:rPr lang="en-US" smtClean="0"/>
              <a:t>5/2/14</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a:ln cap="flat">
            <a:noFill/>
            <a:miter lim="800000"/>
          </a:ln>
        </p:spPr>
        <p:txBody>
          <a:bodyPr/>
          <a:lstStyle/>
          <a:p>
            <a:fld id="{B270B15E-DA89-4221-8FC4-42200B7F7AB5}" type="slidenum">
              <a:rPr lang="en-US" smtClean="0"/>
              <a:t>‹#›</a:t>
            </a:fld>
            <a:endParaRPr lang="en-US" dirty="0"/>
          </a:p>
        </p:txBody>
      </p:sp>
      <p:sp>
        <p:nvSpPr>
          <p:cNvPr id="9" name="Title 8"/>
          <p:cNvSpPr>
            <a:spLocks noGrp="1"/>
          </p:cNvSpPr>
          <p:nvPr>
            <p:ph type="title"/>
          </p:nvPr>
        </p:nvSpPr>
        <p:spPr>
          <a:ln cap="flat">
            <a:noFill/>
            <a:miter lim="800000"/>
          </a:ln>
        </p:spPr>
        <p:txBody>
          <a:bodyPr/>
          <a:lstStyle/>
          <a:p>
            <a:r>
              <a:rPr lang="en-US" smtClean="0"/>
              <a:t>Click to edit Master title style</a:t>
            </a:r>
            <a:endParaRPr lang="en-US"/>
          </a:p>
        </p:txBody>
      </p:sp>
    </p:spTree>
    <p:extLst>
      <p:ext uri="{BB962C8B-B14F-4D97-AF65-F5344CB8AC3E}">
        <p14:creationId xmlns:p14="http://schemas.microsoft.com/office/powerpoint/2010/main" val="2916324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3-Quadrant Vertical">
    <p:spTree>
      <p:nvGrpSpPr>
        <p:cNvPr id="1" name=""/>
        <p:cNvGrpSpPr/>
        <p:nvPr/>
      </p:nvGrpSpPr>
      <p:grpSpPr>
        <a:xfrm>
          <a:off x="0" y="0"/>
          <a:ext cx="0" cy="0"/>
          <a:chOff x="0" y="0"/>
          <a:chExt cx="0" cy="0"/>
        </a:xfrm>
      </p:grpSpPr>
      <p:sp>
        <p:nvSpPr>
          <p:cNvPr id="9" name="Content Placeholder 8"/>
          <p:cNvSpPr>
            <a:spLocks noGrp="1"/>
          </p:cNvSpPr>
          <p:nvPr>
            <p:ph sz="quarter" idx="13" hasCustomPrompt="1"/>
          </p:nvPr>
        </p:nvSpPr>
        <p:spPr>
          <a:xfrm>
            <a:off x="227012" y="1235073"/>
            <a:ext cx="4217987" cy="4684715"/>
          </a:xfrm>
          <a:ln cap="flat">
            <a:noFill/>
            <a:miter lim="800000"/>
          </a:ln>
        </p:spPr>
        <p:txBody>
          <a:bodyPr/>
          <a:lstStyle/>
          <a:p>
            <a:pPr lvl="0"/>
            <a:r>
              <a:rPr lang="en-US" dirty="0" smtClean="0"/>
              <a:t>Click to edit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9"/>
          <p:cNvSpPr>
            <a:spLocks noGrp="1"/>
          </p:cNvSpPr>
          <p:nvPr>
            <p:ph sz="quarter" idx="14" hasCustomPrompt="1"/>
          </p:nvPr>
        </p:nvSpPr>
        <p:spPr>
          <a:xfrm>
            <a:off x="4694238" y="1233488"/>
            <a:ext cx="4206240" cy="2194560"/>
          </a:xfrm>
          <a:ln cap="flat">
            <a:noFill/>
            <a:miter lim="800000"/>
          </a:ln>
        </p:spPr>
        <p:txBody>
          <a:bodyPr/>
          <a:lstStyle/>
          <a:p>
            <a:pPr lvl="0"/>
            <a:r>
              <a:rPr lang="en-US" dirty="0" smtClean="0"/>
              <a:t>Click to edit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Content Placeholder 9"/>
          <p:cNvSpPr>
            <a:spLocks noGrp="1"/>
          </p:cNvSpPr>
          <p:nvPr>
            <p:ph sz="quarter" idx="15" hasCustomPrompt="1"/>
          </p:nvPr>
        </p:nvSpPr>
        <p:spPr>
          <a:xfrm>
            <a:off x="4700588" y="3719513"/>
            <a:ext cx="4206240" cy="2194560"/>
          </a:xfrm>
          <a:ln cap="flat">
            <a:noFill/>
            <a:miter lim="800000"/>
          </a:ln>
        </p:spPr>
        <p:txBody>
          <a:bodyPr/>
          <a:lstStyle/>
          <a:p>
            <a:pPr lvl="0"/>
            <a:r>
              <a:rPr lang="en-US" dirty="0" smtClean="0"/>
              <a:t>Click to edit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Date Placeholder 1"/>
          <p:cNvSpPr>
            <a:spLocks noGrp="1"/>
          </p:cNvSpPr>
          <p:nvPr>
            <p:ph type="dt" sz="half" idx="16"/>
          </p:nvPr>
        </p:nvSpPr>
        <p:spPr/>
        <p:txBody>
          <a:bodyPr/>
          <a:lstStyle/>
          <a:p>
            <a:fld id="{C7B0EB4E-A6DE-4DDA-9AAB-D5BCC7BC40BD}" type="datetimeFigureOut">
              <a:rPr lang="en-US" smtClean="0"/>
              <a:t>5/2/14</a:t>
            </a:fld>
            <a:endParaRPr lang="en-US" dirty="0"/>
          </a:p>
        </p:txBody>
      </p:sp>
      <p:sp>
        <p:nvSpPr>
          <p:cNvPr id="7" name="Footer Placeholder 6"/>
          <p:cNvSpPr>
            <a:spLocks noGrp="1"/>
          </p:cNvSpPr>
          <p:nvPr>
            <p:ph type="ftr" sz="quarter" idx="17"/>
          </p:nvPr>
        </p:nvSpPr>
        <p:spPr/>
        <p:txBody>
          <a:bodyPr/>
          <a:lstStyle/>
          <a:p>
            <a:endParaRPr lang="en-US" dirty="0"/>
          </a:p>
        </p:txBody>
      </p:sp>
      <p:sp>
        <p:nvSpPr>
          <p:cNvPr id="8" name="Slide Number Placeholder 7"/>
          <p:cNvSpPr>
            <a:spLocks noGrp="1"/>
          </p:cNvSpPr>
          <p:nvPr>
            <p:ph type="sldNum" sz="quarter" idx="18"/>
          </p:nvPr>
        </p:nvSpPr>
        <p:spPr>
          <a:ln cap="flat">
            <a:noFill/>
            <a:miter lim="800000"/>
          </a:ln>
        </p:spPr>
        <p:txBody>
          <a:bodyPr/>
          <a:lstStyle/>
          <a:p>
            <a:fld id="{B270B15E-DA89-4221-8FC4-42200B7F7AB5}" type="slidenum">
              <a:rPr lang="en-US" smtClean="0"/>
              <a:t>‹#›</a:t>
            </a:fld>
            <a:endParaRPr lang="en-US" dirty="0"/>
          </a:p>
        </p:txBody>
      </p:sp>
      <p:sp>
        <p:nvSpPr>
          <p:cNvPr id="11" name="Title 10"/>
          <p:cNvSpPr>
            <a:spLocks noGrp="1"/>
          </p:cNvSpPr>
          <p:nvPr>
            <p:ph type="title"/>
          </p:nvPr>
        </p:nvSpPr>
        <p:spPr>
          <a:ln cap="flat">
            <a:noFill/>
            <a:miter lim="800000"/>
          </a:ln>
        </p:spPr>
        <p:txBody>
          <a:bodyPr/>
          <a:lstStyle/>
          <a:p>
            <a:r>
              <a:rPr lang="en-US" smtClean="0"/>
              <a:t>Click to edit Master title style</a:t>
            </a:r>
            <a:endParaRPr lang="en-US"/>
          </a:p>
        </p:txBody>
      </p:sp>
    </p:spTree>
    <p:extLst>
      <p:ext uri="{BB962C8B-B14F-4D97-AF65-F5344CB8AC3E}">
        <p14:creationId xmlns:p14="http://schemas.microsoft.com/office/powerpoint/2010/main" val="1108753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Quadrant Horizontal 1">
    <p:spTree>
      <p:nvGrpSpPr>
        <p:cNvPr id="1" name=""/>
        <p:cNvGrpSpPr/>
        <p:nvPr/>
      </p:nvGrpSpPr>
      <p:grpSpPr>
        <a:xfrm>
          <a:off x="0" y="0"/>
          <a:ext cx="0" cy="0"/>
          <a:chOff x="0" y="0"/>
          <a:chExt cx="0" cy="0"/>
        </a:xfrm>
      </p:grpSpPr>
      <p:sp>
        <p:nvSpPr>
          <p:cNvPr id="9" name="Content Placeholder 8"/>
          <p:cNvSpPr>
            <a:spLocks noGrp="1"/>
          </p:cNvSpPr>
          <p:nvPr>
            <p:ph sz="quarter" idx="13" hasCustomPrompt="1"/>
          </p:nvPr>
        </p:nvSpPr>
        <p:spPr>
          <a:xfrm>
            <a:off x="227012" y="1233488"/>
            <a:ext cx="8688388" cy="2194560"/>
          </a:xfrm>
          <a:ln cap="flat">
            <a:noFill/>
            <a:miter lim="800000"/>
          </a:ln>
        </p:spPr>
        <p:txBody>
          <a:bodyPr/>
          <a:lstStyle/>
          <a:p>
            <a:pPr lvl="0"/>
            <a:r>
              <a:rPr lang="en-US" dirty="0" smtClean="0"/>
              <a:t>Click to edit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9"/>
          <p:cNvSpPr>
            <a:spLocks noGrp="1"/>
          </p:cNvSpPr>
          <p:nvPr>
            <p:ph sz="quarter" idx="14" hasCustomPrompt="1"/>
          </p:nvPr>
        </p:nvSpPr>
        <p:spPr>
          <a:xfrm>
            <a:off x="231775" y="3713332"/>
            <a:ext cx="4206240" cy="2194560"/>
          </a:xfrm>
          <a:ln cap="flat">
            <a:noFill/>
            <a:miter lim="800000"/>
          </a:ln>
        </p:spPr>
        <p:txBody>
          <a:bodyPr/>
          <a:lstStyle/>
          <a:p>
            <a:pPr lvl="0"/>
            <a:r>
              <a:rPr lang="en-US" dirty="0" smtClean="0"/>
              <a:t>Click to edit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Content Placeholder 9"/>
          <p:cNvSpPr>
            <a:spLocks noGrp="1"/>
          </p:cNvSpPr>
          <p:nvPr>
            <p:ph sz="quarter" idx="15" hasCustomPrompt="1"/>
          </p:nvPr>
        </p:nvSpPr>
        <p:spPr>
          <a:xfrm>
            <a:off x="4699000" y="3713332"/>
            <a:ext cx="4206240" cy="2194560"/>
          </a:xfrm>
          <a:ln cap="flat">
            <a:noFill/>
            <a:miter lim="800000"/>
          </a:ln>
        </p:spPr>
        <p:txBody>
          <a:bodyPr/>
          <a:lstStyle/>
          <a:p>
            <a:pPr lvl="0"/>
            <a:r>
              <a:rPr lang="en-US" dirty="0" smtClean="0"/>
              <a:t>Click to edit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Date Placeholder 1"/>
          <p:cNvSpPr>
            <a:spLocks noGrp="1"/>
          </p:cNvSpPr>
          <p:nvPr>
            <p:ph type="dt" sz="half" idx="16"/>
          </p:nvPr>
        </p:nvSpPr>
        <p:spPr/>
        <p:txBody>
          <a:bodyPr/>
          <a:lstStyle/>
          <a:p>
            <a:fld id="{C7B0EB4E-A6DE-4DDA-9AAB-D5BCC7BC40BD}" type="datetimeFigureOut">
              <a:rPr lang="en-US" smtClean="0"/>
              <a:t>5/2/14</a:t>
            </a:fld>
            <a:endParaRPr lang="en-US" dirty="0"/>
          </a:p>
        </p:txBody>
      </p:sp>
      <p:sp>
        <p:nvSpPr>
          <p:cNvPr id="7" name="Footer Placeholder 6"/>
          <p:cNvSpPr>
            <a:spLocks noGrp="1"/>
          </p:cNvSpPr>
          <p:nvPr>
            <p:ph type="ftr" sz="quarter" idx="17"/>
          </p:nvPr>
        </p:nvSpPr>
        <p:spPr/>
        <p:txBody>
          <a:bodyPr/>
          <a:lstStyle/>
          <a:p>
            <a:endParaRPr lang="en-US" dirty="0"/>
          </a:p>
        </p:txBody>
      </p:sp>
      <p:sp>
        <p:nvSpPr>
          <p:cNvPr id="8" name="Slide Number Placeholder 7"/>
          <p:cNvSpPr>
            <a:spLocks noGrp="1"/>
          </p:cNvSpPr>
          <p:nvPr>
            <p:ph type="sldNum" sz="quarter" idx="18"/>
          </p:nvPr>
        </p:nvSpPr>
        <p:spPr>
          <a:ln cap="flat">
            <a:noFill/>
            <a:miter lim="800000"/>
          </a:ln>
        </p:spPr>
        <p:txBody>
          <a:bodyPr/>
          <a:lstStyle/>
          <a:p>
            <a:fld id="{B270B15E-DA89-4221-8FC4-42200B7F7AB5}" type="slidenum">
              <a:rPr lang="en-US" smtClean="0"/>
              <a:t>‹#›</a:t>
            </a:fld>
            <a:endParaRPr lang="en-US" dirty="0"/>
          </a:p>
        </p:txBody>
      </p:sp>
      <p:sp>
        <p:nvSpPr>
          <p:cNvPr id="11" name="Title 10"/>
          <p:cNvSpPr>
            <a:spLocks noGrp="1"/>
          </p:cNvSpPr>
          <p:nvPr>
            <p:ph type="title"/>
          </p:nvPr>
        </p:nvSpPr>
        <p:spPr>
          <a:ln cap="flat">
            <a:noFill/>
            <a:miter lim="800000"/>
          </a:ln>
        </p:spPr>
        <p:txBody>
          <a:bodyPr/>
          <a:lstStyle/>
          <a:p>
            <a:r>
              <a:rPr lang="en-US" smtClean="0"/>
              <a:t>Click to edit Master title style</a:t>
            </a:r>
            <a:endParaRPr lang="en-US"/>
          </a:p>
        </p:txBody>
      </p:sp>
    </p:spTree>
    <p:extLst>
      <p:ext uri="{BB962C8B-B14F-4D97-AF65-F5344CB8AC3E}">
        <p14:creationId xmlns:p14="http://schemas.microsoft.com/office/powerpoint/2010/main" val="1108753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3-Quadrant Horizontal 2">
    <p:spTree>
      <p:nvGrpSpPr>
        <p:cNvPr id="1" name=""/>
        <p:cNvGrpSpPr/>
        <p:nvPr/>
      </p:nvGrpSpPr>
      <p:grpSpPr>
        <a:xfrm>
          <a:off x="0" y="0"/>
          <a:ext cx="0" cy="0"/>
          <a:chOff x="0" y="0"/>
          <a:chExt cx="0" cy="0"/>
        </a:xfrm>
      </p:grpSpPr>
      <p:sp>
        <p:nvSpPr>
          <p:cNvPr id="9" name="Content Placeholder 8"/>
          <p:cNvSpPr>
            <a:spLocks noGrp="1"/>
          </p:cNvSpPr>
          <p:nvPr>
            <p:ph sz="quarter" idx="13" hasCustomPrompt="1"/>
          </p:nvPr>
        </p:nvSpPr>
        <p:spPr>
          <a:xfrm>
            <a:off x="227012" y="3719513"/>
            <a:ext cx="8688388" cy="2194560"/>
          </a:xfrm>
          <a:ln cap="flat">
            <a:noFill/>
            <a:miter lim="800000"/>
          </a:ln>
        </p:spPr>
        <p:txBody>
          <a:bodyPr/>
          <a:lstStyle/>
          <a:p>
            <a:pPr lvl="0"/>
            <a:r>
              <a:rPr lang="en-US" dirty="0" smtClean="0"/>
              <a:t>Click to edit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9"/>
          <p:cNvSpPr>
            <a:spLocks noGrp="1"/>
          </p:cNvSpPr>
          <p:nvPr>
            <p:ph sz="quarter" idx="14" hasCustomPrompt="1"/>
          </p:nvPr>
        </p:nvSpPr>
        <p:spPr>
          <a:xfrm>
            <a:off x="227013" y="1234440"/>
            <a:ext cx="4206240" cy="2194560"/>
          </a:xfrm>
          <a:ln cap="flat">
            <a:noFill/>
            <a:miter lim="800000"/>
          </a:ln>
        </p:spPr>
        <p:txBody>
          <a:bodyPr/>
          <a:lstStyle/>
          <a:p>
            <a:pPr lvl="0"/>
            <a:r>
              <a:rPr lang="en-US" dirty="0" smtClean="0"/>
              <a:t>Click to edit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Content Placeholder 9"/>
          <p:cNvSpPr>
            <a:spLocks noGrp="1"/>
          </p:cNvSpPr>
          <p:nvPr>
            <p:ph sz="quarter" idx="15" hasCustomPrompt="1"/>
          </p:nvPr>
        </p:nvSpPr>
        <p:spPr>
          <a:xfrm>
            <a:off x="4694238" y="1234440"/>
            <a:ext cx="4206240" cy="2194560"/>
          </a:xfrm>
          <a:ln cap="flat">
            <a:noFill/>
            <a:miter lim="800000"/>
          </a:ln>
        </p:spPr>
        <p:txBody>
          <a:bodyPr/>
          <a:lstStyle/>
          <a:p>
            <a:pPr lvl="0"/>
            <a:r>
              <a:rPr lang="en-US" dirty="0" smtClean="0"/>
              <a:t>Click to edit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Date Placeholder 1"/>
          <p:cNvSpPr>
            <a:spLocks noGrp="1"/>
          </p:cNvSpPr>
          <p:nvPr>
            <p:ph type="dt" sz="half" idx="16"/>
          </p:nvPr>
        </p:nvSpPr>
        <p:spPr/>
        <p:txBody>
          <a:bodyPr/>
          <a:lstStyle/>
          <a:p>
            <a:fld id="{C7B0EB4E-A6DE-4DDA-9AAB-D5BCC7BC40BD}" type="datetimeFigureOut">
              <a:rPr lang="en-US" smtClean="0"/>
              <a:t>5/2/14</a:t>
            </a:fld>
            <a:endParaRPr lang="en-US" dirty="0"/>
          </a:p>
        </p:txBody>
      </p:sp>
      <p:sp>
        <p:nvSpPr>
          <p:cNvPr id="3" name="Footer Placeholder 2"/>
          <p:cNvSpPr>
            <a:spLocks noGrp="1"/>
          </p:cNvSpPr>
          <p:nvPr>
            <p:ph type="ftr" sz="quarter" idx="17"/>
          </p:nvPr>
        </p:nvSpPr>
        <p:spPr/>
        <p:txBody>
          <a:bodyPr/>
          <a:lstStyle/>
          <a:p>
            <a:endParaRPr lang="en-US" dirty="0"/>
          </a:p>
        </p:txBody>
      </p:sp>
      <p:sp>
        <p:nvSpPr>
          <p:cNvPr id="8" name="Slide Number Placeholder 7"/>
          <p:cNvSpPr>
            <a:spLocks noGrp="1"/>
          </p:cNvSpPr>
          <p:nvPr>
            <p:ph type="sldNum" sz="quarter" idx="18"/>
          </p:nvPr>
        </p:nvSpPr>
        <p:spPr>
          <a:ln cap="flat">
            <a:noFill/>
            <a:miter lim="800000"/>
          </a:ln>
        </p:spPr>
        <p:txBody>
          <a:bodyPr/>
          <a:lstStyle/>
          <a:p>
            <a:fld id="{B270B15E-DA89-4221-8FC4-42200B7F7AB5}" type="slidenum">
              <a:rPr lang="en-US" smtClean="0"/>
              <a:t>‹#›</a:t>
            </a:fld>
            <a:endParaRPr lang="en-US" dirty="0"/>
          </a:p>
        </p:txBody>
      </p:sp>
      <p:sp>
        <p:nvSpPr>
          <p:cNvPr id="11" name="Title 10"/>
          <p:cNvSpPr>
            <a:spLocks noGrp="1"/>
          </p:cNvSpPr>
          <p:nvPr>
            <p:ph type="title"/>
          </p:nvPr>
        </p:nvSpPr>
        <p:spPr>
          <a:ln cap="flat">
            <a:noFill/>
            <a:miter lim="800000"/>
          </a:ln>
        </p:spPr>
        <p:txBody>
          <a:bodyPr/>
          <a:lstStyle/>
          <a:p>
            <a:r>
              <a:rPr lang="en-US" smtClean="0"/>
              <a:t>Click to edit Master title style</a:t>
            </a:r>
            <a:endParaRPr lang="en-US"/>
          </a:p>
        </p:txBody>
      </p:sp>
    </p:spTree>
    <p:extLst>
      <p:ext uri="{BB962C8B-B14F-4D97-AF65-F5344CB8AC3E}">
        <p14:creationId xmlns:p14="http://schemas.microsoft.com/office/powerpoint/2010/main" val="1108753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4-Column Comparison">
    <p:spTree>
      <p:nvGrpSpPr>
        <p:cNvPr id="1" name=""/>
        <p:cNvGrpSpPr/>
        <p:nvPr/>
      </p:nvGrpSpPr>
      <p:grpSpPr>
        <a:xfrm>
          <a:off x="0" y="0"/>
          <a:ext cx="0" cy="0"/>
          <a:chOff x="0" y="0"/>
          <a:chExt cx="0" cy="0"/>
        </a:xfrm>
      </p:grpSpPr>
      <p:sp>
        <p:nvSpPr>
          <p:cNvPr id="10" name="Content Placeholder 9"/>
          <p:cNvSpPr>
            <a:spLocks noGrp="1"/>
          </p:cNvSpPr>
          <p:nvPr>
            <p:ph sz="quarter" idx="14" hasCustomPrompt="1"/>
          </p:nvPr>
        </p:nvSpPr>
        <p:spPr>
          <a:xfrm>
            <a:off x="227012" y="1692720"/>
            <a:ext cx="1975104" cy="4227068"/>
          </a:xfrm>
          <a:ln cap="flat">
            <a:noFill/>
            <a:miter lim="800000"/>
          </a:ln>
        </p:spPr>
        <p:txBody>
          <a:bodyPr/>
          <a:lstStyle>
            <a:lvl1pPr>
              <a:defRPr sz="1800"/>
            </a:lvl1pPr>
            <a:lvl2pPr>
              <a:defRPr sz="1800"/>
            </a:lvl2pPr>
            <a:lvl3pPr>
              <a:defRPr sz="1600"/>
            </a:lvl3pPr>
            <a:lvl4pPr>
              <a:defRPr sz="1400"/>
            </a:lvl4pPr>
            <a:lvl5pPr>
              <a:defRPr sz="1200"/>
            </a:lvl5pPr>
          </a:lstStyle>
          <a:p>
            <a:pPr lvl="0"/>
            <a:r>
              <a:rPr lang="en-US" dirty="0" smtClean="0"/>
              <a:t>Click to edit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Text Placeholder 2"/>
          <p:cNvSpPr>
            <a:spLocks noGrp="1"/>
          </p:cNvSpPr>
          <p:nvPr>
            <p:ph type="body" idx="1" hasCustomPrompt="1"/>
          </p:nvPr>
        </p:nvSpPr>
        <p:spPr>
          <a:xfrm>
            <a:off x="227013" y="1235074"/>
            <a:ext cx="1975104" cy="365760"/>
          </a:xfrm>
          <a:ln cap="flat">
            <a:noFill/>
            <a:miter lim="800000"/>
          </a:ln>
        </p:spPr>
        <p:txBody>
          <a:bodyPr vert="horz" wrap="square" lIns="0" tIns="0" rIns="0" bIns="0" rtlCol="0">
            <a:noAutofit/>
          </a:bodyPr>
          <a:lstStyle>
            <a:lvl1pPr>
              <a:defRPr lang="en-US" dirty="0" smtClean="0"/>
            </a:lvl1pPr>
          </a:lstStyle>
          <a:p>
            <a:pPr lvl="0"/>
            <a:r>
              <a:rPr lang="en-US" dirty="0" smtClean="0"/>
              <a:t>Click to edit text styles</a:t>
            </a:r>
          </a:p>
        </p:txBody>
      </p:sp>
      <p:sp>
        <p:nvSpPr>
          <p:cNvPr id="20" name="Text Placeholder 4"/>
          <p:cNvSpPr>
            <a:spLocks noGrp="1"/>
          </p:cNvSpPr>
          <p:nvPr>
            <p:ph type="body" sz="quarter" idx="3" hasCustomPrompt="1"/>
          </p:nvPr>
        </p:nvSpPr>
        <p:spPr>
          <a:xfrm>
            <a:off x="4693920" y="1235074"/>
            <a:ext cx="1975104" cy="365760"/>
          </a:xfrm>
          <a:ln cap="flat">
            <a:noFill/>
            <a:miter lim="800000"/>
          </a:ln>
        </p:spPr>
        <p:txBody>
          <a:bodyPr vert="horz" wrap="square" lIns="0" tIns="0" rIns="0" bIns="0" rtlCol="0">
            <a:noAutofit/>
          </a:bodyPr>
          <a:lstStyle>
            <a:lvl1pPr>
              <a:defRPr lang="en-US" dirty="0" smtClean="0"/>
            </a:lvl1pPr>
          </a:lstStyle>
          <a:p>
            <a:pPr lvl="0"/>
            <a:r>
              <a:rPr lang="en-US" dirty="0" smtClean="0"/>
              <a:t>Click to edit text styles</a:t>
            </a:r>
          </a:p>
        </p:txBody>
      </p:sp>
      <p:sp>
        <p:nvSpPr>
          <p:cNvPr id="21" name="Text Placeholder 2"/>
          <p:cNvSpPr>
            <a:spLocks noGrp="1"/>
          </p:cNvSpPr>
          <p:nvPr>
            <p:ph type="body" idx="18" hasCustomPrompt="1"/>
          </p:nvPr>
        </p:nvSpPr>
        <p:spPr>
          <a:xfrm>
            <a:off x="2473008" y="1235074"/>
            <a:ext cx="1975104" cy="365760"/>
          </a:xfrm>
          <a:ln cap="flat">
            <a:noFill/>
            <a:miter lim="800000"/>
          </a:ln>
        </p:spPr>
        <p:txBody>
          <a:bodyPr vert="horz" wrap="square" lIns="0" tIns="0" rIns="0" bIns="0" rtlCol="0">
            <a:noAutofit/>
          </a:bodyPr>
          <a:lstStyle>
            <a:lvl1pPr>
              <a:defRPr lang="en-US" dirty="0" smtClean="0"/>
            </a:lvl1pPr>
          </a:lstStyle>
          <a:p>
            <a:pPr lvl="0"/>
            <a:r>
              <a:rPr lang="en-US" dirty="0" smtClean="0"/>
              <a:t>Click to edit text styles</a:t>
            </a:r>
          </a:p>
        </p:txBody>
      </p:sp>
      <p:sp>
        <p:nvSpPr>
          <p:cNvPr id="22" name="Text Placeholder 4"/>
          <p:cNvSpPr>
            <a:spLocks noGrp="1"/>
          </p:cNvSpPr>
          <p:nvPr>
            <p:ph type="body" sz="quarter" idx="19" hasCustomPrompt="1"/>
          </p:nvPr>
        </p:nvSpPr>
        <p:spPr>
          <a:xfrm>
            <a:off x="6939915" y="1235074"/>
            <a:ext cx="1975104" cy="365760"/>
          </a:xfrm>
          <a:ln cap="flat">
            <a:noFill/>
            <a:miter lim="800000"/>
          </a:ln>
        </p:spPr>
        <p:txBody>
          <a:bodyPr vert="horz" wrap="square" lIns="0" tIns="0" rIns="0" bIns="0" rtlCol="0">
            <a:noAutofit/>
          </a:bodyPr>
          <a:lstStyle>
            <a:lvl1pPr>
              <a:defRPr lang="en-US" dirty="0" smtClean="0"/>
            </a:lvl1pPr>
          </a:lstStyle>
          <a:p>
            <a:pPr lvl="0"/>
            <a:r>
              <a:rPr lang="en-US" dirty="0" smtClean="0"/>
              <a:t>Click to edit text styles</a:t>
            </a:r>
          </a:p>
        </p:txBody>
      </p:sp>
      <p:sp>
        <p:nvSpPr>
          <p:cNvPr id="23" name="Content Placeholder 9"/>
          <p:cNvSpPr>
            <a:spLocks noGrp="1"/>
          </p:cNvSpPr>
          <p:nvPr>
            <p:ph sz="quarter" idx="20" hasCustomPrompt="1"/>
          </p:nvPr>
        </p:nvSpPr>
        <p:spPr>
          <a:xfrm>
            <a:off x="6931152" y="1692720"/>
            <a:ext cx="1975104" cy="4227068"/>
          </a:xfrm>
          <a:ln cap="flat">
            <a:noFill/>
            <a:miter lim="800000"/>
          </a:ln>
        </p:spPr>
        <p:txBody>
          <a:bodyPr/>
          <a:lstStyle>
            <a:lvl1pPr>
              <a:defRPr sz="1800"/>
            </a:lvl1pPr>
            <a:lvl2pPr>
              <a:defRPr sz="1800"/>
            </a:lvl2pPr>
            <a:lvl3pPr>
              <a:defRPr sz="1600"/>
            </a:lvl3pPr>
            <a:lvl4pPr>
              <a:defRPr sz="1400"/>
            </a:lvl4pPr>
            <a:lvl5pPr>
              <a:defRPr sz="1200"/>
            </a:lvl5pPr>
          </a:lstStyle>
          <a:p>
            <a:pPr lvl="0"/>
            <a:r>
              <a:rPr lang="en-US" dirty="0" smtClean="0"/>
              <a:t>Click to edit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4" name="Content Placeholder 9"/>
          <p:cNvSpPr>
            <a:spLocks noGrp="1"/>
          </p:cNvSpPr>
          <p:nvPr>
            <p:ph sz="quarter" idx="21" hasCustomPrompt="1"/>
          </p:nvPr>
        </p:nvSpPr>
        <p:spPr>
          <a:xfrm>
            <a:off x="2461725" y="1692720"/>
            <a:ext cx="1975104" cy="4227068"/>
          </a:xfrm>
          <a:ln cap="flat">
            <a:noFill/>
            <a:miter lim="800000"/>
          </a:ln>
        </p:spPr>
        <p:txBody>
          <a:bodyPr/>
          <a:lstStyle>
            <a:lvl1pPr>
              <a:defRPr sz="1800"/>
            </a:lvl1pPr>
            <a:lvl2pPr>
              <a:defRPr sz="1800"/>
            </a:lvl2pPr>
            <a:lvl3pPr>
              <a:defRPr sz="1600"/>
            </a:lvl3pPr>
            <a:lvl4pPr>
              <a:defRPr sz="1400"/>
            </a:lvl4pPr>
            <a:lvl5pPr>
              <a:defRPr sz="1200"/>
            </a:lvl5pPr>
          </a:lstStyle>
          <a:p>
            <a:pPr lvl="0"/>
            <a:r>
              <a:rPr lang="en-US" dirty="0" smtClean="0"/>
              <a:t>Click to edit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5" name="Content Placeholder 9"/>
          <p:cNvSpPr>
            <a:spLocks noGrp="1"/>
          </p:cNvSpPr>
          <p:nvPr>
            <p:ph sz="quarter" idx="22" hasCustomPrompt="1"/>
          </p:nvPr>
        </p:nvSpPr>
        <p:spPr>
          <a:xfrm>
            <a:off x="4696438" y="1692720"/>
            <a:ext cx="1975104" cy="4227068"/>
          </a:xfrm>
          <a:ln cap="flat">
            <a:noFill/>
            <a:miter lim="800000"/>
          </a:ln>
        </p:spPr>
        <p:txBody>
          <a:bodyPr/>
          <a:lstStyle>
            <a:lvl1pPr>
              <a:defRPr sz="1800"/>
            </a:lvl1pPr>
            <a:lvl2pPr>
              <a:defRPr sz="1800"/>
            </a:lvl2pPr>
            <a:lvl3pPr>
              <a:defRPr sz="1600"/>
            </a:lvl3pPr>
            <a:lvl4pPr>
              <a:defRPr sz="1400"/>
            </a:lvl4pPr>
            <a:lvl5pPr>
              <a:defRPr sz="1200"/>
            </a:lvl5pPr>
          </a:lstStyle>
          <a:p>
            <a:pPr lvl="0"/>
            <a:r>
              <a:rPr lang="en-US" dirty="0" smtClean="0"/>
              <a:t>Click to edit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Date Placeholder 1"/>
          <p:cNvSpPr>
            <a:spLocks noGrp="1"/>
          </p:cNvSpPr>
          <p:nvPr>
            <p:ph type="dt" sz="half" idx="23"/>
          </p:nvPr>
        </p:nvSpPr>
        <p:spPr/>
        <p:txBody>
          <a:bodyPr/>
          <a:lstStyle/>
          <a:p>
            <a:fld id="{C7B0EB4E-A6DE-4DDA-9AAB-D5BCC7BC40BD}" type="datetimeFigureOut">
              <a:rPr lang="en-US" smtClean="0"/>
              <a:t>5/2/14</a:t>
            </a:fld>
            <a:endParaRPr lang="en-US" dirty="0"/>
          </a:p>
        </p:txBody>
      </p:sp>
      <p:sp>
        <p:nvSpPr>
          <p:cNvPr id="7" name="Footer Placeholder 6"/>
          <p:cNvSpPr>
            <a:spLocks noGrp="1"/>
          </p:cNvSpPr>
          <p:nvPr>
            <p:ph type="ftr" sz="quarter" idx="24"/>
          </p:nvPr>
        </p:nvSpPr>
        <p:spPr/>
        <p:txBody>
          <a:bodyPr/>
          <a:lstStyle/>
          <a:p>
            <a:endParaRPr lang="en-US" dirty="0"/>
          </a:p>
        </p:txBody>
      </p:sp>
      <p:sp>
        <p:nvSpPr>
          <p:cNvPr id="8" name="Slide Number Placeholder 7"/>
          <p:cNvSpPr>
            <a:spLocks noGrp="1"/>
          </p:cNvSpPr>
          <p:nvPr>
            <p:ph type="sldNum" sz="quarter" idx="25"/>
          </p:nvPr>
        </p:nvSpPr>
        <p:spPr>
          <a:ln cap="flat">
            <a:noFill/>
            <a:miter lim="800000"/>
          </a:ln>
        </p:spPr>
        <p:txBody>
          <a:bodyPr/>
          <a:lstStyle/>
          <a:p>
            <a:fld id="{B270B15E-DA89-4221-8FC4-42200B7F7AB5}" type="slidenum">
              <a:rPr lang="en-US" smtClean="0"/>
              <a:t>‹#›</a:t>
            </a:fld>
            <a:endParaRPr lang="en-US" dirty="0"/>
          </a:p>
        </p:txBody>
      </p:sp>
      <p:sp>
        <p:nvSpPr>
          <p:cNvPr id="9" name="Title 8"/>
          <p:cNvSpPr>
            <a:spLocks noGrp="1"/>
          </p:cNvSpPr>
          <p:nvPr>
            <p:ph type="title"/>
          </p:nvPr>
        </p:nvSpPr>
        <p:spPr>
          <a:ln cap="flat">
            <a:noFill/>
            <a:miter lim="800000"/>
          </a:ln>
        </p:spPr>
        <p:txBody>
          <a:bodyPr/>
          <a:lstStyle/>
          <a:p>
            <a:r>
              <a:rPr lang="en-US" smtClean="0"/>
              <a:t>Click to edit Master title style</a:t>
            </a:r>
            <a:endParaRPr lang="en-US"/>
          </a:p>
        </p:txBody>
      </p:sp>
    </p:spTree>
    <p:extLst>
      <p:ext uri="{BB962C8B-B14F-4D97-AF65-F5344CB8AC3E}">
        <p14:creationId xmlns:p14="http://schemas.microsoft.com/office/powerpoint/2010/main" val="110875375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7"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7013" y="280846"/>
            <a:ext cx="8688387" cy="859633"/>
          </a:xfrm>
          <a:prstGeom prst="rect">
            <a:avLst/>
          </a:prstGeom>
          <a:ln>
            <a:noFill/>
            <a:miter lim="800000"/>
          </a:ln>
        </p:spPr>
        <p:txBody>
          <a:bodyPr vert="horz" wrap="square" lIns="0" tIns="0" rIns="0" bIns="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227012" y="1233488"/>
            <a:ext cx="8688387" cy="4711700"/>
          </a:xfrm>
          <a:prstGeom prst="rect">
            <a:avLst/>
          </a:prstGeom>
          <a:ln>
            <a:noFill/>
            <a:miter lim="800000"/>
          </a:ln>
        </p:spPr>
        <p:txBody>
          <a:bodyPr vert="horz" wrap="square" lIns="0" tIns="0" rIns="0" bIns="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7171749"/>
            <a:ext cx="2133600" cy="184666"/>
          </a:xfrm>
          <a:prstGeom prst="rect">
            <a:avLst/>
          </a:prstGeom>
        </p:spPr>
        <p:txBody>
          <a:bodyPr vert="horz" lIns="0" tIns="0" rIns="0" bIns="0" rtlCol="0" anchor="ctr">
            <a:spAutoFit/>
          </a:bodyPr>
          <a:lstStyle>
            <a:lvl1pPr algn="l">
              <a:defRPr sz="1200">
                <a:solidFill>
                  <a:schemeClr val="tx1">
                    <a:tint val="75000"/>
                  </a:schemeClr>
                </a:solidFill>
              </a:defRPr>
            </a:lvl1pPr>
          </a:lstStyle>
          <a:p>
            <a:fld id="{C7B0EB4E-A6DE-4DDA-9AAB-D5BCC7BC40BD}" type="datetimeFigureOut">
              <a:rPr lang="en-US" smtClean="0"/>
              <a:t>5/2/14</a:t>
            </a:fld>
            <a:endParaRPr lang="en-US" dirty="0"/>
          </a:p>
        </p:txBody>
      </p:sp>
      <p:sp>
        <p:nvSpPr>
          <p:cNvPr id="5" name="Footer Placeholder 4"/>
          <p:cNvSpPr>
            <a:spLocks noGrp="1"/>
          </p:cNvSpPr>
          <p:nvPr>
            <p:ph type="ftr" sz="quarter" idx="3"/>
          </p:nvPr>
        </p:nvSpPr>
        <p:spPr>
          <a:xfrm>
            <a:off x="3124200" y="7171749"/>
            <a:ext cx="2895600" cy="184666"/>
          </a:xfrm>
          <a:prstGeom prst="rect">
            <a:avLst/>
          </a:prstGeom>
        </p:spPr>
        <p:txBody>
          <a:bodyPr vert="horz" lIns="0" tIns="0" rIns="0" bIns="0" rtlCol="0" anchor="ctr">
            <a:spAutoFit/>
          </a:bodyP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27013" y="6238875"/>
            <a:ext cx="579120" cy="153888"/>
          </a:xfrm>
          <a:prstGeom prst="rect">
            <a:avLst/>
          </a:prstGeom>
          <a:ln>
            <a:noFill/>
            <a:miter lim="800000"/>
          </a:ln>
        </p:spPr>
        <p:txBody>
          <a:bodyPr vert="horz" wrap="square" lIns="0" tIns="0" rIns="0" bIns="0" rtlCol="0" anchor="ctr">
            <a:spAutoFit/>
          </a:bodyPr>
          <a:lstStyle>
            <a:lvl1pPr algn="l">
              <a:defRPr sz="1000">
                <a:solidFill>
                  <a:schemeClr val="tx1"/>
                </a:solidFill>
                <a:latin typeface="Arial" pitchFamily="34" charset="0"/>
                <a:cs typeface="Arial" pitchFamily="34" charset="0"/>
              </a:defRPr>
            </a:lvl1pPr>
          </a:lstStyle>
          <a:p>
            <a:fld id="{B270B15E-DA89-4221-8FC4-42200B7F7AB5}" type="slidenum">
              <a:rPr lang="en-US" smtClean="0"/>
              <a:t>‹#›</a:t>
            </a:fld>
            <a:endParaRPr lang="en-US" dirty="0"/>
          </a:p>
        </p:txBody>
      </p:sp>
      <p:cxnSp>
        <p:nvCxnSpPr>
          <p:cNvPr id="8" name="Straight Connector 7"/>
          <p:cNvCxnSpPr/>
          <p:nvPr/>
        </p:nvCxnSpPr>
        <p:spPr>
          <a:xfrm>
            <a:off x="228600" y="6169820"/>
            <a:ext cx="8686800" cy="0"/>
          </a:xfrm>
          <a:prstGeom prst="line">
            <a:avLst/>
          </a:prstGeom>
          <a:ln w="12700">
            <a:solidFill>
              <a:schemeClr val="tx2"/>
            </a:solidFill>
            <a:miter lim="800000"/>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228600" y="212772"/>
            <a:ext cx="8686800" cy="0"/>
          </a:xfrm>
          <a:prstGeom prst="line">
            <a:avLst/>
          </a:prstGeom>
          <a:ln w="25400">
            <a:solidFill>
              <a:schemeClr val="tx2"/>
            </a:solidFill>
            <a:miter lim="800000"/>
          </a:ln>
          <a:effectLst/>
        </p:spPr>
        <p:style>
          <a:lnRef idx="2">
            <a:schemeClr val="accent1"/>
          </a:lnRef>
          <a:fillRef idx="0">
            <a:schemeClr val="accent1"/>
          </a:fillRef>
          <a:effectRef idx="1">
            <a:schemeClr val="accent1"/>
          </a:effectRef>
          <a:fontRef idx="minor">
            <a:schemeClr val="tx1"/>
          </a:fontRef>
        </p:style>
      </p:cxnSp>
      <p:pic>
        <p:nvPicPr>
          <p:cNvPr id="12" name="Picture 2" descr="C:\Users\Office ROI\Desktop\NewLogos\S&amp;PRS-red-pos-rgb-office.jpg"/>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7259443" y="6226269"/>
            <a:ext cx="1828800" cy="438150"/>
          </a:xfrm>
          <a:prstGeom prst="rect">
            <a:avLst/>
          </a:prstGeom>
          <a:noFill/>
          <a:ln>
            <a:noFill/>
            <a:miter lim="800000"/>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57686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l" defTabSz="457200" rtl="0" eaLnBrk="1" latinLnBrk="0" hangingPunct="1">
        <a:lnSpc>
          <a:spcPct val="85000"/>
        </a:lnSpc>
        <a:spcBef>
          <a:spcPct val="0"/>
        </a:spcBef>
        <a:buNone/>
        <a:defRPr lang="en-US" sz="2400" b="1" kern="1200" dirty="0">
          <a:solidFill>
            <a:schemeClr val="tx1"/>
          </a:solidFill>
          <a:latin typeface="+mj-lt"/>
          <a:ea typeface="+mj-ea"/>
          <a:cs typeface="+mj-cs"/>
        </a:defRPr>
      </a:lvl1pPr>
    </p:titleStyle>
    <p:bodyStyle>
      <a:lvl1pPr marL="0" indent="0" algn="l" defTabSz="457200" rtl="0" eaLnBrk="1" latinLnBrk="0" hangingPunct="1">
        <a:lnSpc>
          <a:spcPct val="95000"/>
        </a:lnSpc>
        <a:spcBef>
          <a:spcPts val="1200"/>
        </a:spcBef>
        <a:buFont typeface="Arial"/>
        <a:buNone/>
        <a:defRPr lang="en-US" sz="2000" b="1" kern="1200" dirty="0" smtClean="0">
          <a:solidFill>
            <a:schemeClr val="tx1"/>
          </a:solidFill>
          <a:latin typeface="+mn-lt"/>
          <a:ea typeface="+mn-ea"/>
          <a:cs typeface="+mn-cs"/>
        </a:defRPr>
      </a:lvl1pPr>
      <a:lvl2pPr marL="233363" indent="-233363" algn="l" defTabSz="457200" rtl="0" eaLnBrk="1" latinLnBrk="0" hangingPunct="1">
        <a:lnSpc>
          <a:spcPct val="95000"/>
        </a:lnSpc>
        <a:spcBef>
          <a:spcPts val="1200"/>
        </a:spcBef>
        <a:buFont typeface="Arial" pitchFamily="34" charset="0"/>
        <a:buChar char="•"/>
        <a:defRPr lang="en-US" sz="2000" b="1" kern="1200" dirty="0" smtClean="0">
          <a:solidFill>
            <a:schemeClr val="tx1"/>
          </a:solidFill>
          <a:latin typeface="+mn-lt"/>
          <a:ea typeface="+mn-ea"/>
          <a:cs typeface="+mn-cs"/>
        </a:defRPr>
      </a:lvl2pPr>
      <a:lvl3pPr marL="630238" indent="-173038" algn="l" defTabSz="457200" rtl="0" eaLnBrk="1" latinLnBrk="0" hangingPunct="1">
        <a:lnSpc>
          <a:spcPct val="95000"/>
        </a:lnSpc>
        <a:spcBef>
          <a:spcPts val="300"/>
        </a:spcBef>
        <a:buFont typeface="Arial"/>
        <a:buChar char="•"/>
        <a:defRPr lang="en-US" sz="1600" b="0" kern="1200" dirty="0" smtClean="0">
          <a:solidFill>
            <a:schemeClr val="tx1"/>
          </a:solidFill>
          <a:latin typeface="Times New Roman" pitchFamily="18" charset="0"/>
          <a:ea typeface="+mn-ea"/>
          <a:cs typeface="Times New Roman" pitchFamily="18" charset="0"/>
        </a:defRPr>
      </a:lvl3pPr>
      <a:lvl4pPr marL="1025525" indent="-171450" algn="l" defTabSz="457200" rtl="0" eaLnBrk="1" latinLnBrk="0" hangingPunct="1">
        <a:lnSpc>
          <a:spcPct val="95000"/>
        </a:lnSpc>
        <a:spcBef>
          <a:spcPts val="300"/>
        </a:spcBef>
        <a:buFont typeface="Arial" pitchFamily="34" charset="0"/>
        <a:buChar char="•"/>
        <a:defRPr lang="en-US" sz="1400" b="0" kern="1200" dirty="0" smtClean="0">
          <a:solidFill>
            <a:schemeClr val="tx1"/>
          </a:solidFill>
          <a:latin typeface="Times New Roman" pitchFamily="18" charset="0"/>
          <a:ea typeface="+mn-ea"/>
          <a:cs typeface="Times New Roman" pitchFamily="18" charset="0"/>
        </a:defRPr>
      </a:lvl4pPr>
      <a:lvl5pPr marL="1311275" indent="-163513" algn="l" defTabSz="457200" rtl="0" eaLnBrk="1" latinLnBrk="0" hangingPunct="1">
        <a:lnSpc>
          <a:spcPct val="95000"/>
        </a:lnSpc>
        <a:spcBef>
          <a:spcPts val="300"/>
        </a:spcBef>
        <a:buFont typeface="Arial" pitchFamily="34" charset="0"/>
        <a:buChar char="•"/>
        <a:defRPr lang="en-US" sz="1200" b="0" kern="1200" dirty="0">
          <a:solidFill>
            <a:schemeClr val="tx1"/>
          </a:solidFill>
          <a:latin typeface="Times New Roman" pitchFamily="18" charset="0"/>
          <a:ea typeface="+mn-ea"/>
          <a:cs typeface="Times New Roman" pitchFamily="18"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6.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09344"/>
            <a:ext cx="8458200" cy="1999488"/>
          </a:xfrm>
        </p:spPr>
        <p:txBody>
          <a:bodyPr/>
          <a:lstStyle/>
          <a:p>
            <a:pPr algn="ctr"/>
            <a:r>
              <a:rPr lang="en-US" dirty="0" smtClean="0"/>
              <a:t>MAGNY</a:t>
            </a:r>
            <a:br>
              <a:rPr lang="en-US" dirty="0" smtClean="0"/>
            </a:br>
            <a:r>
              <a:rPr lang="en-US" dirty="0" smtClean="0"/>
              <a:t>U.S. Not-For-Profit Health Care</a:t>
            </a:r>
            <a:br>
              <a:rPr lang="en-US" dirty="0" smtClean="0"/>
            </a:br>
            <a:r>
              <a:rPr lang="en-US" dirty="0" smtClean="0"/>
              <a:t/>
            </a:r>
            <a:br>
              <a:rPr lang="en-US" dirty="0" smtClean="0"/>
            </a:br>
            <a:r>
              <a:rPr lang="en-US" sz="1800" dirty="0" smtClean="0"/>
              <a:t>May 2, 2014</a:t>
            </a:r>
            <a:endParaRPr lang="en-US" sz="1800" dirty="0"/>
          </a:p>
        </p:txBody>
      </p:sp>
      <p:sp>
        <p:nvSpPr>
          <p:cNvPr id="3" name="Subtitle 2"/>
          <p:cNvSpPr>
            <a:spLocks noGrp="1"/>
          </p:cNvSpPr>
          <p:nvPr>
            <p:ph type="subTitle" idx="1"/>
          </p:nvPr>
        </p:nvSpPr>
        <p:spPr>
          <a:xfrm>
            <a:off x="457200" y="3974592"/>
            <a:ext cx="8458200" cy="1267968"/>
          </a:xfrm>
        </p:spPr>
        <p:txBody>
          <a:bodyPr/>
          <a:lstStyle/>
          <a:p>
            <a:pPr algn="ctr"/>
            <a:r>
              <a:rPr lang="en-US" dirty="0" smtClean="0"/>
              <a:t>Martin Arrick</a:t>
            </a:r>
          </a:p>
          <a:p>
            <a:pPr algn="ctr"/>
            <a:r>
              <a:rPr lang="en-US" dirty="0" smtClean="0"/>
              <a:t>Managing Director</a:t>
            </a:r>
          </a:p>
          <a:p>
            <a:pPr algn="ctr"/>
            <a:r>
              <a:rPr lang="en-US" dirty="0" smtClean="0"/>
              <a:t>Standard &amp; Poor’s Not-for-Profit Health Group</a:t>
            </a:r>
            <a:endParaRPr lang="en-US" dirty="0"/>
          </a:p>
        </p:txBody>
      </p:sp>
    </p:spTree>
    <p:extLst>
      <p:ext uri="{BB962C8B-B14F-4D97-AF65-F5344CB8AC3E}">
        <p14:creationId xmlns:p14="http://schemas.microsoft.com/office/powerpoint/2010/main" val="3429615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227012" y="1035780"/>
            <a:ext cx="8681461" cy="4247519"/>
          </a:xfrm>
        </p:spPr>
        <p:txBody>
          <a:bodyPr/>
          <a:lstStyle/>
          <a:p>
            <a:pPr marL="381000" indent="-381000">
              <a:lnSpc>
                <a:spcPct val="100000"/>
              </a:lnSpc>
              <a:buFont typeface="Arial" panose="020B0604020202020204" pitchFamily="34" charset="0"/>
              <a:buChar char="•"/>
            </a:pPr>
            <a:r>
              <a:rPr lang="en-US" sz="1600" dirty="0" smtClean="0"/>
              <a:t>Growing </a:t>
            </a:r>
            <a:r>
              <a:rPr lang="en-US" sz="1600" dirty="0"/>
              <a:t>negative pressures in the U.S. Not-For-Profit Health Care industry will drive credit quality in the sector for the coming year, resulting in more downgrades than upgrades </a:t>
            </a:r>
            <a:r>
              <a:rPr lang="en-US" sz="1600" dirty="0" smtClean="0"/>
              <a:t>in 2014</a:t>
            </a:r>
            <a:endParaRPr lang="en-GB" altLang="en-US" sz="1600" dirty="0" smtClean="0"/>
          </a:p>
          <a:p>
            <a:pPr marL="381000" indent="-381000">
              <a:lnSpc>
                <a:spcPct val="100000"/>
              </a:lnSpc>
              <a:buFont typeface="Arial" panose="020B0604020202020204" pitchFamily="34" charset="0"/>
              <a:buChar char="•"/>
            </a:pPr>
            <a:r>
              <a:rPr lang="en-US" sz="1600" dirty="0" smtClean="0"/>
              <a:t>Organizations </a:t>
            </a:r>
            <a:r>
              <a:rPr lang="en-US" sz="1600" dirty="0"/>
              <a:t>will find that the negative pressures weighing credit quality down will outstrip their ability to implement sufficiently robust positive </a:t>
            </a:r>
            <a:r>
              <a:rPr lang="en-US" sz="1600" dirty="0" smtClean="0"/>
              <a:t>countermeasures</a:t>
            </a:r>
            <a:endParaRPr lang="en-GB" altLang="en-US" sz="1600" dirty="0" smtClean="0"/>
          </a:p>
          <a:p>
            <a:pPr marL="381000" indent="-381000">
              <a:lnSpc>
                <a:spcPct val="100000"/>
              </a:lnSpc>
              <a:buFont typeface="Arial" panose="020B0604020202020204" pitchFamily="34" charset="0"/>
              <a:buChar char="•"/>
            </a:pPr>
            <a:r>
              <a:rPr lang="en-US" sz="1600" dirty="0" smtClean="0"/>
              <a:t>Even </a:t>
            </a:r>
            <a:r>
              <a:rPr lang="en-US" sz="1600" dirty="0"/>
              <a:t>the strongest hospitals and health systems are, at best, only likely to hold existing margin and reserve levels, while weaker providers will likely see ongoing operating margin and cash flow erosion and eventually balance sheet pressure leading to rating deterioration </a:t>
            </a:r>
            <a:r>
              <a:rPr lang="en-US" sz="1600" dirty="0" smtClean="0"/>
              <a:t>which has already begun and will continue in </a:t>
            </a:r>
            <a:r>
              <a:rPr lang="en-US" sz="1600" dirty="0"/>
              <a:t>2014. </a:t>
            </a:r>
          </a:p>
        </p:txBody>
      </p:sp>
      <p:sp>
        <p:nvSpPr>
          <p:cNvPr id="3" name="Title 2"/>
          <p:cNvSpPr>
            <a:spLocks noGrp="1"/>
          </p:cNvSpPr>
          <p:nvPr>
            <p:ph type="title"/>
          </p:nvPr>
        </p:nvSpPr>
        <p:spPr/>
        <p:txBody>
          <a:bodyPr/>
          <a:lstStyle/>
          <a:p>
            <a:r>
              <a:rPr lang="en-US" dirty="0"/>
              <a:t>U.S. Not-For-Profit Health Care: Our </a:t>
            </a:r>
            <a:r>
              <a:rPr lang="en-US" dirty="0" smtClean="0"/>
              <a:t>Sector </a:t>
            </a:r>
            <a:r>
              <a:rPr lang="en-US" dirty="0"/>
              <a:t>Outlook – </a:t>
            </a:r>
            <a:r>
              <a:rPr lang="en-US" dirty="0" smtClean="0"/>
              <a:t>2014</a:t>
            </a:r>
            <a:r>
              <a:rPr lang="en-US" altLang="en-US" sz="2400" dirty="0" smtClean="0"/>
              <a:t/>
            </a:r>
            <a:br>
              <a:rPr lang="en-US" altLang="en-US" sz="2400" dirty="0" smtClean="0"/>
            </a:br>
            <a:endParaRPr lang="en-US" sz="2400" dirty="0">
              <a:solidFill>
                <a:srgbClr val="C00000"/>
              </a:solidFill>
            </a:endParaRPr>
          </a:p>
        </p:txBody>
      </p:sp>
      <p:pic>
        <p:nvPicPr>
          <p:cNvPr id="4" name="Picture 2" descr="C:\Users\SweeneyL\AppData\Local\Microsoft\Windows\Temporary Internet Files\Content.IE5\SVKIENT6\MP900442207[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27512" y="4270745"/>
            <a:ext cx="2614613"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7174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227012" y="990600"/>
            <a:ext cx="8688388" cy="4572000"/>
          </a:xfrm>
        </p:spPr>
        <p:txBody>
          <a:bodyPr/>
          <a:lstStyle/>
          <a:p>
            <a:r>
              <a:rPr lang="en-US" sz="2200" dirty="0" smtClean="0"/>
              <a:t>In 2014, we see a growing impact from the Affordable Care Act in the S&amp;P Health care Sectors, although the impact is less pronounced than headlines suggested</a:t>
            </a:r>
          </a:p>
          <a:p>
            <a:r>
              <a:rPr lang="en-US" sz="2200" dirty="0" smtClean="0"/>
              <a:t>Why?</a:t>
            </a:r>
          </a:p>
          <a:p>
            <a:pPr lvl="1"/>
            <a:r>
              <a:rPr lang="en-US" sz="2000" dirty="0" smtClean="0"/>
              <a:t>We’ve </a:t>
            </a:r>
            <a:r>
              <a:rPr lang="en-US" sz="2000" dirty="0"/>
              <a:t>signaled since 2010 that the ACA would not have a big rating </a:t>
            </a:r>
            <a:r>
              <a:rPr lang="en-US" sz="2000" dirty="0" smtClean="0"/>
              <a:t>impact</a:t>
            </a:r>
          </a:p>
          <a:p>
            <a:pPr lvl="1"/>
            <a:r>
              <a:rPr lang="en-US" sz="2000" dirty="0" smtClean="0"/>
              <a:t>Health care reform is evolving slowly</a:t>
            </a:r>
          </a:p>
          <a:p>
            <a:pPr lvl="1"/>
            <a:r>
              <a:rPr lang="en-US" sz="2000" dirty="0" smtClean="0"/>
              <a:t>Uncertainty about implementation (e.g. healthcare.gov)</a:t>
            </a:r>
          </a:p>
          <a:p>
            <a:pPr lvl="1"/>
            <a:r>
              <a:rPr lang="en-US" sz="2000" dirty="0" smtClean="0"/>
              <a:t>Recent lower than expected utilization has allowed health insurers to strengthen their balance sheets</a:t>
            </a:r>
            <a:endParaRPr lang="en-US" sz="2000" dirty="0"/>
          </a:p>
          <a:p>
            <a:pPr lvl="1"/>
            <a:r>
              <a:rPr lang="en-US" sz="2000" dirty="0" smtClean="0"/>
              <a:t>Mixed </a:t>
            </a:r>
            <a:r>
              <a:rPr lang="en-US" sz="2000" dirty="0"/>
              <a:t>and evolving concerns about narrow </a:t>
            </a:r>
            <a:r>
              <a:rPr lang="en-US" sz="2000" dirty="0" smtClean="0"/>
              <a:t>networks</a:t>
            </a:r>
          </a:p>
        </p:txBody>
      </p:sp>
      <p:sp>
        <p:nvSpPr>
          <p:cNvPr id="3" name="Title 2"/>
          <p:cNvSpPr>
            <a:spLocks noGrp="1"/>
          </p:cNvSpPr>
          <p:nvPr>
            <p:ph type="title"/>
          </p:nvPr>
        </p:nvSpPr>
        <p:spPr/>
        <p:txBody>
          <a:bodyPr/>
          <a:lstStyle/>
          <a:p>
            <a:r>
              <a:rPr lang="en-US" sz="2800" dirty="0" smtClean="0"/>
              <a:t>Affordable Care Act</a:t>
            </a:r>
            <a:endParaRPr lang="en-US" sz="2800" dirty="0"/>
          </a:p>
        </p:txBody>
      </p:sp>
      <p:sp>
        <p:nvSpPr>
          <p:cNvPr id="4" name="Slide Number Placeholder 3"/>
          <p:cNvSpPr>
            <a:spLocks noGrp="1"/>
          </p:cNvSpPr>
          <p:nvPr>
            <p:ph type="sldNum" sz="quarter" idx="16"/>
          </p:nvPr>
        </p:nvSpPr>
        <p:spPr/>
        <p:txBody>
          <a:bodyPr/>
          <a:lstStyle/>
          <a:p>
            <a:fld id="{FBA61EA2-B82C-4C4A-A9F1-2E593D61FF51}" type="slidenum">
              <a:rPr lang="en-US" smtClean="0"/>
              <a:t>3</a:t>
            </a:fld>
            <a:endParaRPr lang="en-US" dirty="0"/>
          </a:p>
        </p:txBody>
      </p:sp>
    </p:spTree>
    <p:extLst>
      <p:ext uri="{BB962C8B-B14F-4D97-AF65-F5344CB8AC3E}">
        <p14:creationId xmlns:p14="http://schemas.microsoft.com/office/powerpoint/2010/main" val="415751306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228600" y="1066800"/>
            <a:ext cx="8688388" cy="4724400"/>
          </a:xfrm>
        </p:spPr>
        <p:txBody>
          <a:bodyPr/>
          <a:lstStyle/>
          <a:p>
            <a:r>
              <a:rPr lang="en-US" sz="2200" dirty="0" smtClean="0"/>
              <a:t>Unlike insurance and for-profit, movement to health reform and the Affordable Care Act is contributing to a more negative environment for providers</a:t>
            </a:r>
          </a:p>
          <a:p>
            <a:r>
              <a:rPr lang="en-US" sz="2200" dirty="0" smtClean="0"/>
              <a:t>Limited direct rating impact to–date, although tighter margins and tighter credit quality… balance sheets remained strong</a:t>
            </a:r>
          </a:p>
          <a:p>
            <a:r>
              <a:rPr lang="en-US" sz="2200" dirty="0" smtClean="0"/>
              <a:t>“How do we make it on Medicare rates?” Cost containment has helped provider profitability – it is sustainable?</a:t>
            </a:r>
          </a:p>
          <a:p>
            <a:r>
              <a:rPr lang="en-US" sz="2200" dirty="0" smtClean="0"/>
              <a:t>Exchanges could drive weaker commercial reimbursement – to date marginal impact and not as dramatic as originally anticipated</a:t>
            </a:r>
          </a:p>
          <a:p>
            <a:r>
              <a:rPr lang="en-US" sz="2200" dirty="0" smtClean="0"/>
              <a:t>Contributor to declining utilization (value based purchasing driver)</a:t>
            </a:r>
          </a:p>
          <a:p>
            <a:pPr marL="457200" indent="-457200">
              <a:buFont typeface="Arial" panose="020B0604020202020204" pitchFamily="34" charset="0"/>
              <a:buChar char="•"/>
            </a:pPr>
            <a:endParaRPr lang="en-US" sz="1400" dirty="0" smtClean="0"/>
          </a:p>
          <a:p>
            <a:pPr marL="457200" indent="-457200">
              <a:buFont typeface="Arial" panose="020B0604020202020204" pitchFamily="34" charset="0"/>
              <a:buChar char="•"/>
            </a:pPr>
            <a:endParaRPr lang="en-US" sz="1400" dirty="0" smtClean="0"/>
          </a:p>
          <a:p>
            <a:pPr marL="457200" indent="-457200">
              <a:buFont typeface="Arial" panose="020B0604020202020204" pitchFamily="34" charset="0"/>
              <a:buChar char="•"/>
            </a:pPr>
            <a:endParaRPr lang="en-US" sz="1400" dirty="0" smtClean="0"/>
          </a:p>
          <a:p>
            <a:pPr marL="1087438" lvl="2" indent="-457200"/>
            <a:endParaRPr lang="en-US" sz="1200" dirty="0"/>
          </a:p>
        </p:txBody>
      </p:sp>
      <p:sp>
        <p:nvSpPr>
          <p:cNvPr id="3" name="Title 2"/>
          <p:cNvSpPr>
            <a:spLocks noGrp="1"/>
          </p:cNvSpPr>
          <p:nvPr>
            <p:ph type="title"/>
          </p:nvPr>
        </p:nvSpPr>
        <p:spPr>
          <a:xfrm>
            <a:off x="227013" y="288004"/>
            <a:ext cx="8688387" cy="550196"/>
          </a:xfrm>
        </p:spPr>
        <p:txBody>
          <a:bodyPr/>
          <a:lstStyle/>
          <a:p>
            <a:r>
              <a:rPr lang="en-US" sz="2800" dirty="0" smtClean="0"/>
              <a:t>Affordable Care Act: Not-For-Profit</a:t>
            </a:r>
            <a:endParaRPr lang="en-US" sz="2800" dirty="0"/>
          </a:p>
        </p:txBody>
      </p:sp>
      <p:sp>
        <p:nvSpPr>
          <p:cNvPr id="4" name="Slide Number Placeholder 3"/>
          <p:cNvSpPr>
            <a:spLocks noGrp="1"/>
          </p:cNvSpPr>
          <p:nvPr>
            <p:ph type="sldNum" sz="quarter" idx="16"/>
          </p:nvPr>
        </p:nvSpPr>
        <p:spPr/>
        <p:txBody>
          <a:bodyPr/>
          <a:lstStyle/>
          <a:p>
            <a:fld id="{FBA61EA2-B82C-4C4A-A9F1-2E593D61FF51}" type="slidenum">
              <a:rPr lang="en-US" smtClean="0"/>
              <a:t>4</a:t>
            </a:fld>
            <a:endParaRPr lang="en-US" dirty="0"/>
          </a:p>
        </p:txBody>
      </p:sp>
    </p:spTree>
    <p:extLst>
      <p:ext uri="{BB962C8B-B14F-4D97-AF65-F5344CB8AC3E}">
        <p14:creationId xmlns:p14="http://schemas.microsoft.com/office/powerpoint/2010/main" val="114285332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227012" y="792480"/>
            <a:ext cx="8688388" cy="5023104"/>
          </a:xfrm>
        </p:spPr>
        <p:txBody>
          <a:bodyPr/>
          <a:lstStyle/>
          <a:p>
            <a:r>
              <a:rPr lang="en-US" sz="1800" dirty="0" smtClean="0"/>
              <a:t>Then: due to the economy</a:t>
            </a:r>
          </a:p>
          <a:p>
            <a:r>
              <a:rPr lang="en-US" sz="1800" dirty="0" smtClean="0"/>
              <a:t>Now: due to</a:t>
            </a:r>
          </a:p>
          <a:p>
            <a:pPr lvl="1"/>
            <a:r>
              <a:rPr lang="en-US" sz="1600" dirty="0" smtClean="0"/>
              <a:t>higher deductible plans; and</a:t>
            </a:r>
          </a:p>
          <a:p>
            <a:pPr lvl="1"/>
            <a:r>
              <a:rPr lang="en-US" sz="1600" dirty="0" smtClean="0"/>
              <a:t>the </a:t>
            </a:r>
            <a:r>
              <a:rPr lang="en-US" sz="1600" dirty="0"/>
              <a:t>effort to address </a:t>
            </a:r>
            <a:r>
              <a:rPr lang="en-US" sz="1600" dirty="0" smtClean="0"/>
              <a:t>quality and utilization</a:t>
            </a:r>
          </a:p>
          <a:p>
            <a:r>
              <a:rPr lang="en-US" sz="1800" dirty="0" smtClean="0"/>
              <a:t>Big debate as to why</a:t>
            </a:r>
            <a:endParaRPr lang="en-US" sz="1800" dirty="0"/>
          </a:p>
          <a:p>
            <a:r>
              <a:rPr lang="en-US" sz="1800" dirty="0" smtClean="0"/>
              <a:t>We are forecasting higher competition in the provider space </a:t>
            </a:r>
            <a:r>
              <a:rPr lang="en-US" sz="1800" dirty="0" smtClean="0">
                <a:sym typeface="Wingdings" panose="05000000000000000000" pitchFamily="2" charset="2"/>
              </a:rPr>
              <a:t> leading to sluggish growth rates in the provider space and pressure on </a:t>
            </a:r>
            <a:r>
              <a:rPr lang="en-US" sz="1800" dirty="0" smtClean="0"/>
              <a:t>financial metrics</a:t>
            </a:r>
          </a:p>
          <a:p>
            <a:r>
              <a:rPr lang="en-US" sz="1800" dirty="0"/>
              <a:t>Significant movement from </a:t>
            </a:r>
            <a:r>
              <a:rPr lang="en-US" sz="1800" dirty="0" smtClean="0"/>
              <a:t>inpatient to </a:t>
            </a:r>
            <a:r>
              <a:rPr lang="en-US" sz="1800" dirty="0"/>
              <a:t>shorter observation stays and ambulatory settings</a:t>
            </a:r>
          </a:p>
          <a:p>
            <a:r>
              <a:rPr lang="en-US" sz="1800" dirty="0"/>
              <a:t>Greater use of pharmacology treatments as substitute for procedures</a:t>
            </a:r>
          </a:p>
          <a:p>
            <a:r>
              <a:rPr lang="en-US" sz="1800" dirty="0"/>
              <a:t>Shift of health care costs to patients </a:t>
            </a:r>
            <a:r>
              <a:rPr lang="en-US" sz="1800" dirty="0" smtClean="0"/>
              <a:t>(more </a:t>
            </a:r>
            <a:r>
              <a:rPr lang="en-US" sz="1800" dirty="0"/>
              <a:t>copays, deductibles </a:t>
            </a:r>
            <a:r>
              <a:rPr lang="en-US" sz="1800" dirty="0" smtClean="0"/>
              <a:t>&amp;coinsurance)</a:t>
            </a:r>
            <a:endParaRPr lang="en-US" sz="1800" dirty="0"/>
          </a:p>
          <a:p>
            <a:r>
              <a:rPr lang="en-US" sz="1800" dirty="0"/>
              <a:t>Deferred care due in part to growth in high deductible plans</a:t>
            </a:r>
          </a:p>
          <a:p>
            <a:r>
              <a:rPr lang="en-US" sz="1800" dirty="0"/>
              <a:t>Greater focus on quality and quality metrics leading to reduced utilization</a:t>
            </a:r>
          </a:p>
          <a:p>
            <a:pPr marL="457200" indent="-457200">
              <a:buFont typeface="Arial" panose="020B0604020202020204" pitchFamily="34" charset="0"/>
              <a:buChar char="•"/>
            </a:pPr>
            <a:endParaRPr lang="en-US" sz="2400" dirty="0" smtClean="0"/>
          </a:p>
        </p:txBody>
      </p:sp>
      <p:sp>
        <p:nvSpPr>
          <p:cNvPr id="3" name="Title 2"/>
          <p:cNvSpPr>
            <a:spLocks noGrp="1"/>
          </p:cNvSpPr>
          <p:nvPr>
            <p:ph type="title"/>
          </p:nvPr>
        </p:nvSpPr>
        <p:spPr/>
        <p:txBody>
          <a:bodyPr/>
          <a:lstStyle/>
          <a:p>
            <a:r>
              <a:rPr lang="en-US" sz="2800" dirty="0" smtClean="0"/>
              <a:t>Declining Utilization</a:t>
            </a:r>
            <a:endParaRPr lang="en-US" sz="2800" dirty="0"/>
          </a:p>
        </p:txBody>
      </p:sp>
      <p:sp>
        <p:nvSpPr>
          <p:cNvPr id="4" name="Slide Number Placeholder 3"/>
          <p:cNvSpPr>
            <a:spLocks noGrp="1"/>
          </p:cNvSpPr>
          <p:nvPr>
            <p:ph type="sldNum" sz="quarter" idx="16"/>
          </p:nvPr>
        </p:nvSpPr>
        <p:spPr/>
        <p:txBody>
          <a:bodyPr/>
          <a:lstStyle/>
          <a:p>
            <a:fld id="{FBA61EA2-B82C-4C4A-A9F1-2E593D61FF51}" type="slidenum">
              <a:rPr lang="en-US" smtClean="0"/>
              <a:t>5</a:t>
            </a:fld>
            <a:endParaRPr lang="en-US" dirty="0"/>
          </a:p>
        </p:txBody>
      </p:sp>
    </p:spTree>
    <p:extLst>
      <p:ext uri="{BB962C8B-B14F-4D97-AF65-F5344CB8AC3E}">
        <p14:creationId xmlns:p14="http://schemas.microsoft.com/office/powerpoint/2010/main" val="161570825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227012" y="990600"/>
            <a:ext cx="8688388" cy="4953000"/>
          </a:xfrm>
        </p:spPr>
        <p:txBody>
          <a:bodyPr/>
          <a:lstStyle/>
          <a:p>
            <a:r>
              <a:rPr lang="en-US" sz="2200" dirty="0"/>
              <a:t>Bending of the price curve starting to become </a:t>
            </a:r>
            <a:r>
              <a:rPr lang="en-US" sz="2200" dirty="0" smtClean="0"/>
              <a:t>apparent</a:t>
            </a:r>
          </a:p>
          <a:p>
            <a:pPr lvl="1"/>
            <a:r>
              <a:rPr lang="en-US" sz="2000" dirty="0" smtClean="0"/>
              <a:t>Getting </a:t>
            </a:r>
            <a:r>
              <a:rPr lang="en-US" sz="2000" dirty="0"/>
              <a:t>sharper: starting to impact ratings and </a:t>
            </a:r>
            <a:r>
              <a:rPr lang="en-US" sz="2000" dirty="0" smtClean="0"/>
              <a:t>outlooks</a:t>
            </a:r>
          </a:p>
          <a:p>
            <a:pPr lvl="1"/>
            <a:r>
              <a:rPr lang="en-US" sz="2000" dirty="0" smtClean="0"/>
              <a:t>Pace is picking up</a:t>
            </a:r>
          </a:p>
          <a:p>
            <a:pPr lvl="1"/>
            <a:r>
              <a:rPr lang="en-US" sz="2000" dirty="0" smtClean="0"/>
              <a:t>Profitability </a:t>
            </a:r>
            <a:r>
              <a:rPr lang="en-US" sz="2000" dirty="0"/>
              <a:t>pressure will continue to </a:t>
            </a:r>
            <a:r>
              <a:rPr lang="en-US" sz="2000" dirty="0" smtClean="0"/>
              <a:t>grow</a:t>
            </a:r>
          </a:p>
          <a:p>
            <a:pPr lvl="1"/>
            <a:r>
              <a:rPr lang="en-US" sz="2000" dirty="0" smtClean="0"/>
              <a:t>Providers are increasing efficiency</a:t>
            </a:r>
          </a:p>
          <a:p>
            <a:r>
              <a:rPr lang="en-US" sz="2200" dirty="0" smtClean="0"/>
              <a:t>Value-based pricing and price transparency are big drivers but are not yet apparent</a:t>
            </a:r>
          </a:p>
          <a:p>
            <a:r>
              <a:rPr lang="en-US" sz="2200" dirty="0" smtClean="0"/>
              <a:t>At risk: high cost procedures and providers</a:t>
            </a:r>
          </a:p>
          <a:p>
            <a:pPr marL="0" lvl="1" indent="0">
              <a:buNone/>
            </a:pPr>
            <a:r>
              <a:rPr lang="en-US" sz="2200" dirty="0" smtClean="0"/>
              <a:t>Does high quality justify the cost?/ Role of </a:t>
            </a:r>
            <a:r>
              <a:rPr lang="en-US" sz="2200" dirty="0" err="1" smtClean="0"/>
              <a:t>tiering</a:t>
            </a:r>
            <a:endParaRPr lang="en-US" sz="2200" dirty="0"/>
          </a:p>
          <a:p>
            <a:pPr marL="457200" indent="-457200">
              <a:buFont typeface="Arial" panose="020B0604020202020204" pitchFamily="34" charset="0"/>
              <a:buChar char="•"/>
            </a:pPr>
            <a:endParaRPr lang="en-US" sz="2000" dirty="0" smtClean="0"/>
          </a:p>
        </p:txBody>
      </p:sp>
      <p:sp>
        <p:nvSpPr>
          <p:cNvPr id="3" name="Title 2"/>
          <p:cNvSpPr>
            <a:spLocks noGrp="1"/>
          </p:cNvSpPr>
          <p:nvPr>
            <p:ph type="title"/>
          </p:nvPr>
        </p:nvSpPr>
        <p:spPr/>
        <p:txBody>
          <a:bodyPr/>
          <a:lstStyle/>
          <a:p>
            <a:r>
              <a:rPr lang="en-US" sz="2800" dirty="0" smtClean="0"/>
              <a:t>Health Care Reform</a:t>
            </a:r>
            <a:endParaRPr lang="en-US" sz="2800" dirty="0"/>
          </a:p>
        </p:txBody>
      </p:sp>
      <p:sp>
        <p:nvSpPr>
          <p:cNvPr id="4" name="Slide Number Placeholder 3"/>
          <p:cNvSpPr>
            <a:spLocks noGrp="1"/>
          </p:cNvSpPr>
          <p:nvPr>
            <p:ph type="sldNum" sz="quarter" idx="16"/>
          </p:nvPr>
        </p:nvSpPr>
        <p:spPr/>
        <p:txBody>
          <a:bodyPr/>
          <a:lstStyle/>
          <a:p>
            <a:fld id="{FBA61EA2-B82C-4C4A-A9F1-2E593D61FF51}" type="slidenum">
              <a:rPr lang="en-US" smtClean="0"/>
              <a:t>6</a:t>
            </a:fld>
            <a:endParaRPr lang="en-US" dirty="0"/>
          </a:p>
        </p:txBody>
      </p:sp>
    </p:spTree>
    <p:extLst>
      <p:ext uri="{BB962C8B-B14F-4D97-AF65-F5344CB8AC3E}">
        <p14:creationId xmlns:p14="http://schemas.microsoft.com/office/powerpoint/2010/main" val="66520366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227012" y="990600"/>
            <a:ext cx="8688388" cy="4572000"/>
          </a:xfrm>
        </p:spPr>
        <p:txBody>
          <a:bodyPr/>
          <a:lstStyle/>
          <a:p>
            <a:r>
              <a:rPr lang="en-US" sz="2400" dirty="0" smtClean="0"/>
              <a:t>Merger </a:t>
            </a:r>
            <a:r>
              <a:rPr lang="en-US" sz="2400" dirty="0"/>
              <a:t>and acquisition activity is expected to continue </a:t>
            </a:r>
            <a:endParaRPr lang="en-US" sz="2400" dirty="0" smtClean="0"/>
          </a:p>
          <a:p>
            <a:r>
              <a:rPr lang="en-US" sz="2400" dirty="0" smtClean="0"/>
              <a:t>Like for-profit </a:t>
            </a:r>
            <a:r>
              <a:rPr lang="en-US" sz="2400" dirty="0"/>
              <a:t>providers, </a:t>
            </a:r>
            <a:r>
              <a:rPr lang="en-US" sz="2400" dirty="0" smtClean="0"/>
              <a:t>the need to </a:t>
            </a:r>
            <a:r>
              <a:rPr lang="en-US" sz="2400" dirty="0"/>
              <a:t>build scale and increase covered lives in preparation for new </a:t>
            </a:r>
            <a:r>
              <a:rPr lang="en-US" sz="2400" dirty="0" smtClean="0"/>
              <a:t>reimbursement models</a:t>
            </a:r>
            <a:endParaRPr lang="en-US" sz="2400" dirty="0"/>
          </a:p>
          <a:p>
            <a:pPr marL="0" lvl="1" indent="0">
              <a:buNone/>
            </a:pPr>
            <a:r>
              <a:rPr lang="en-US" sz="2400" dirty="0"/>
              <a:t>Health plan and hospital mergers and </a:t>
            </a:r>
            <a:r>
              <a:rPr lang="en-US" sz="2400" dirty="0" smtClean="0"/>
              <a:t>acquisitions</a:t>
            </a:r>
          </a:p>
          <a:p>
            <a:pPr marL="0" lvl="1" indent="0">
              <a:buNone/>
            </a:pPr>
            <a:r>
              <a:rPr lang="en-US" sz="2400" dirty="0" smtClean="0"/>
              <a:t>Growth in participation and affiliation strategies in lieu of M&amp;A</a:t>
            </a:r>
            <a:endParaRPr lang="en-US" sz="2400" dirty="0"/>
          </a:p>
          <a:p>
            <a:pPr marL="1087438" lvl="2" indent="-457200"/>
            <a:endParaRPr lang="en-US" sz="2400" dirty="0"/>
          </a:p>
        </p:txBody>
      </p:sp>
      <p:sp>
        <p:nvSpPr>
          <p:cNvPr id="3" name="Title 2"/>
          <p:cNvSpPr>
            <a:spLocks noGrp="1"/>
          </p:cNvSpPr>
          <p:nvPr>
            <p:ph type="title"/>
          </p:nvPr>
        </p:nvSpPr>
        <p:spPr>
          <a:xfrm>
            <a:off x="227013" y="288004"/>
            <a:ext cx="8688387" cy="626396"/>
          </a:xfrm>
        </p:spPr>
        <p:txBody>
          <a:bodyPr/>
          <a:lstStyle/>
          <a:p>
            <a:r>
              <a:rPr lang="en-US" sz="2800" dirty="0" smtClean="0"/>
              <a:t>Mergers &amp; Acquisitions: Not-For-Profit</a:t>
            </a:r>
            <a:endParaRPr lang="en-US" sz="2800" dirty="0"/>
          </a:p>
        </p:txBody>
      </p:sp>
      <p:sp>
        <p:nvSpPr>
          <p:cNvPr id="4" name="Slide Number Placeholder 3"/>
          <p:cNvSpPr>
            <a:spLocks noGrp="1"/>
          </p:cNvSpPr>
          <p:nvPr>
            <p:ph type="sldNum" sz="quarter" idx="16"/>
          </p:nvPr>
        </p:nvSpPr>
        <p:spPr/>
        <p:txBody>
          <a:bodyPr/>
          <a:lstStyle/>
          <a:p>
            <a:fld id="{FBA61EA2-B82C-4C4A-A9F1-2E593D61FF51}" type="slidenum">
              <a:rPr lang="en-US" smtClean="0"/>
              <a:t>7</a:t>
            </a:fld>
            <a:endParaRPr lang="en-US" dirty="0"/>
          </a:p>
        </p:txBody>
      </p:sp>
    </p:spTree>
    <p:extLst>
      <p:ext uri="{BB962C8B-B14F-4D97-AF65-F5344CB8AC3E}">
        <p14:creationId xmlns:p14="http://schemas.microsoft.com/office/powerpoint/2010/main" val="142760191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body" idx="4294967295"/>
          </p:nvPr>
        </p:nvSpPr>
        <p:spPr>
          <a:xfrm>
            <a:off x="455613" y="1086272"/>
            <a:ext cx="8234362" cy="5372100"/>
          </a:xfrm>
          <a:prstGeom prst="rect">
            <a:avLst/>
          </a:prstGeom>
        </p:spPr>
        <p:txBody>
          <a:bodyPr/>
          <a:lstStyle/>
          <a:p>
            <a:pPr>
              <a:lnSpc>
                <a:spcPct val="100000"/>
              </a:lnSpc>
              <a:defRPr/>
            </a:pPr>
            <a:r>
              <a:rPr lang="en-US" sz="1400" dirty="0" smtClean="0"/>
              <a:t>Many substance and implementation issues surrounding reform, including:</a:t>
            </a:r>
          </a:p>
          <a:p>
            <a:pPr>
              <a:lnSpc>
                <a:spcPct val="100000"/>
              </a:lnSpc>
              <a:defRPr/>
            </a:pPr>
            <a:endParaRPr lang="en-US" sz="1400" dirty="0"/>
          </a:p>
          <a:p>
            <a:pPr lvl="2">
              <a:lnSpc>
                <a:spcPct val="100000"/>
              </a:lnSpc>
              <a:spcBef>
                <a:spcPct val="10000"/>
              </a:spcBef>
              <a:defRPr/>
            </a:pPr>
            <a:r>
              <a:rPr lang="en-US" sz="1400" dirty="0" smtClean="0"/>
              <a:t>Who will populate the insurance exchanges?</a:t>
            </a:r>
          </a:p>
          <a:p>
            <a:pPr lvl="2">
              <a:lnSpc>
                <a:spcPct val="100000"/>
              </a:lnSpc>
              <a:spcBef>
                <a:spcPct val="10000"/>
              </a:spcBef>
              <a:defRPr/>
            </a:pPr>
            <a:r>
              <a:rPr lang="en-US" sz="1400" dirty="0" smtClean="0"/>
              <a:t>Will the surge of people with insurance in 2014 “flood” providers and boost labor markets? Will this be a temporary issue? </a:t>
            </a:r>
          </a:p>
          <a:p>
            <a:pPr lvl="2">
              <a:lnSpc>
                <a:spcPct val="100000"/>
              </a:lnSpc>
              <a:spcBef>
                <a:spcPct val="10000"/>
              </a:spcBef>
              <a:defRPr/>
            </a:pPr>
            <a:r>
              <a:rPr lang="en-US" sz="1400" dirty="0" smtClean="0"/>
              <a:t>Longer-term, will inpatient volume plummet even further due to more effective prevention measures and the advent of evidence-based medicine?</a:t>
            </a:r>
          </a:p>
          <a:p>
            <a:pPr lvl="2">
              <a:lnSpc>
                <a:spcPct val="100000"/>
              </a:lnSpc>
              <a:spcBef>
                <a:spcPct val="10000"/>
              </a:spcBef>
              <a:defRPr/>
            </a:pPr>
            <a:r>
              <a:rPr lang="en-US" sz="1400" dirty="0" smtClean="0"/>
              <a:t>Impact of local payor mixes will continue to influence view of reform – either positive or negative</a:t>
            </a:r>
          </a:p>
          <a:p>
            <a:pPr lvl="2">
              <a:lnSpc>
                <a:spcPct val="100000"/>
              </a:lnSpc>
              <a:spcBef>
                <a:spcPct val="10000"/>
              </a:spcBef>
              <a:defRPr/>
            </a:pPr>
            <a:r>
              <a:rPr lang="en-US" sz="1400" dirty="0" smtClean="0"/>
              <a:t>Continued political uncertainty</a:t>
            </a:r>
          </a:p>
          <a:p>
            <a:pPr lvl="2">
              <a:lnSpc>
                <a:spcPct val="100000"/>
              </a:lnSpc>
              <a:spcBef>
                <a:spcPct val="10000"/>
              </a:spcBef>
              <a:defRPr/>
            </a:pPr>
            <a:r>
              <a:rPr lang="en-US" sz="1400" dirty="0" smtClean="0"/>
              <a:t>Longer-term impact of Medicaid expansion (or lack of expansion)</a:t>
            </a:r>
          </a:p>
          <a:p>
            <a:pPr lvl="2">
              <a:lnSpc>
                <a:spcPct val="100000"/>
              </a:lnSpc>
              <a:spcBef>
                <a:spcPct val="10000"/>
              </a:spcBef>
              <a:defRPr/>
            </a:pPr>
            <a:r>
              <a:rPr lang="en-US" sz="1400" dirty="0" smtClean="0"/>
              <a:t>Longer-term impact of continued merger and integration within the industry</a:t>
            </a:r>
          </a:p>
          <a:p>
            <a:pPr>
              <a:lnSpc>
                <a:spcPct val="110000"/>
              </a:lnSpc>
              <a:defRPr/>
            </a:pPr>
            <a:endParaRPr lang="en-US" sz="1400" dirty="0" smtClean="0"/>
          </a:p>
          <a:p>
            <a:pPr>
              <a:lnSpc>
                <a:spcPct val="110000"/>
              </a:lnSpc>
              <a:defRPr/>
            </a:pPr>
            <a:r>
              <a:rPr lang="en-US" sz="1400" dirty="0" smtClean="0"/>
              <a:t>We believe implications of many of the above are likely to take at least a few years to settle in; longer-term impact from reform may not be apparent until end of the decade</a:t>
            </a:r>
          </a:p>
          <a:p>
            <a:pPr>
              <a:lnSpc>
                <a:spcPct val="100000"/>
              </a:lnSpc>
            </a:pPr>
            <a:r>
              <a:rPr lang="en-US" sz="1400" dirty="0" smtClean="0"/>
              <a:t>We believe even </a:t>
            </a:r>
            <a:r>
              <a:rPr lang="en-US" sz="1400" dirty="0"/>
              <a:t>the strongest hospitals and health systems are, at best, </a:t>
            </a:r>
            <a:r>
              <a:rPr lang="en-US" sz="1400" u="sng" dirty="0"/>
              <a:t>only likely to hold existing margin and reserve levels</a:t>
            </a:r>
            <a:r>
              <a:rPr lang="en-US" sz="1400" dirty="0"/>
              <a:t>, while weaker providers will likely see ongoing operating margin and cash flow erosion and eventually balance sheet pressure leading to rating deterioration which has already begun and will continue in 2014. </a:t>
            </a:r>
          </a:p>
        </p:txBody>
      </p:sp>
      <p:sp>
        <p:nvSpPr>
          <p:cNvPr id="2" name="Title 1"/>
          <p:cNvSpPr>
            <a:spLocks noGrp="1"/>
          </p:cNvSpPr>
          <p:nvPr>
            <p:ph type="title"/>
          </p:nvPr>
        </p:nvSpPr>
        <p:spPr/>
        <p:txBody>
          <a:bodyPr/>
          <a:lstStyle/>
          <a:p>
            <a:r>
              <a:rPr lang="en-US" dirty="0"/>
              <a:t>U.S. Not-For-Profit Health Care: Our Sector Outlook – </a:t>
            </a:r>
            <a:r>
              <a:rPr lang="en-US" dirty="0" smtClean="0"/>
              <a:t>2014 and Beyond</a:t>
            </a:r>
            <a:endParaRPr lang="en-US" dirty="0"/>
          </a:p>
        </p:txBody>
      </p:sp>
    </p:spTree>
    <p:extLst>
      <p:ext uri="{BB962C8B-B14F-4D97-AF65-F5344CB8AC3E}">
        <p14:creationId xmlns:p14="http://schemas.microsoft.com/office/powerpoint/2010/main" val="129116375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0" y="0"/>
            <a:ext cx="9144000" cy="6858000"/>
            <a:chOff x="0" y="0"/>
            <a:chExt cx="9144000" cy="6858000"/>
          </a:xfrm>
        </p:grpSpPr>
        <p:sp>
          <p:nvSpPr>
            <p:cNvPr id="9" name="Rectangle 8"/>
            <p:cNvSpPr/>
            <p:nvPr/>
          </p:nvSpPr>
          <p:spPr bwMode="white">
            <a:xfrm>
              <a:off x="0" y="0"/>
              <a:ext cx="9144000" cy="68580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cxnSp>
          <p:nvCxnSpPr>
            <p:cNvPr id="10" name="Straight Connector 9"/>
            <p:cNvCxnSpPr/>
            <p:nvPr/>
          </p:nvCxnSpPr>
          <p:spPr>
            <a:xfrm>
              <a:off x="457200" y="1735046"/>
              <a:ext cx="8229600" cy="0"/>
            </a:xfrm>
            <a:prstGeom prst="line">
              <a:avLst/>
            </a:prstGeom>
            <a:ln w="2540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1" name="Content Placeholder 9"/>
            <p:cNvSpPr txBox="1">
              <a:spLocks/>
            </p:cNvSpPr>
            <p:nvPr/>
          </p:nvSpPr>
          <p:spPr>
            <a:xfrm>
              <a:off x="457200" y="1831975"/>
              <a:ext cx="8229600" cy="4572000"/>
            </a:xfrm>
            <a:prstGeom prst="rect">
              <a:avLst/>
            </a:prstGeom>
          </p:spPr>
          <p:txBody>
            <a:bodyPr vert="horz" wrap="square" lIns="0" tIns="0" rIns="0" bIns="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5000"/>
                </a:lnSpc>
                <a:spcBef>
                  <a:spcPts val="800"/>
                </a:spcBef>
              </a:pPr>
              <a:r>
                <a:rPr lang="en-US" sz="800" b="0" dirty="0" smtClean="0">
                  <a:latin typeface="+mn-lt"/>
                </a:rPr>
                <a:t>Copyright © 2014 by Standard &amp; Poor’s Financial Services LLC. All rights reserved.</a:t>
              </a:r>
            </a:p>
            <a:p>
              <a:pPr>
                <a:lnSpc>
                  <a:spcPct val="105000"/>
                </a:lnSpc>
                <a:spcBef>
                  <a:spcPts val="800"/>
                </a:spcBef>
              </a:pPr>
              <a:r>
                <a:rPr lang="en-US" sz="800" b="0" dirty="0" smtClean="0">
                  <a:latin typeface="+mn-lt"/>
                </a:rPr>
                <a:t>No content (including ratings, credit-related analyses and data, valuations, model, software or other application or output therefrom) or any part thereof (Content) may be modified, reverse engineered, reproduced or distributed in any form by any means, or stored in a database or retrieval system, without the prior written permission of Standard &amp; Poor’s Financial Services LLC or its affiliates (collectively, S&amp;P). The Content shall not be used for any unlawful or unauthorized purposes. S&amp;P and any third-party providers, as well as their directors, officers, shareholders, employees or agents (collectively S&amp;P Parties) do not guarantee the accuracy, completeness, timeliness or availability of the Content. S&amp;P Parties are not responsible for any errors or omissions (negligent or otherwise), regardless of the cause, for the results obtained from the use of the Content, or for the security or maintenance of any data input by the user. The Content is provided on an “as is” basis. S&amp;P PARTIES DISCLAIM ANY AND ALL EXPRESS OR IMPLIED WARRANTIES, INCLUDING, BUT NOT LIMITED TO, ANY WARRANTIES OF MERCHANTABILITY OR FITNESS FOR A PARTICULAR PURPOSE OR USE, FREEDOM FROM BUGS, SOFTWARE ERRORS OR DEFECTS, THAT THE CONTENT’S FUNCTIONING WILL BE UNINTERRUPTED OR THAT THE CONTENT WILL OPERATE WITH ANY SOFTWARE OR HARDWARE CONFIGURATION. In no event shall S&amp;P Parties be liable to any party for any direct, indirect, incidental, exemplary, compensatory, punitive, special or consequential damages, costs, expenses, legal fees, or losses (including, without limitation, lost income or lost profits and opportunity costs or losses caused by negligence) in connection with any use of the Content even if advised of the possibility of such damages.</a:t>
              </a:r>
            </a:p>
            <a:p>
              <a:pPr>
                <a:lnSpc>
                  <a:spcPct val="105000"/>
                </a:lnSpc>
                <a:spcBef>
                  <a:spcPts val="800"/>
                </a:spcBef>
              </a:pPr>
              <a:r>
                <a:rPr lang="en-US" sz="800" b="0" dirty="0" smtClean="0">
                  <a:latin typeface="+mn-lt"/>
                </a:rPr>
                <a:t>Credit-related and other analyses, including ratings, and statements in the Content are statements of opinion as of the date they are expressed and not statements of fact. </a:t>
              </a:r>
              <a:r>
                <a:rPr lang="en-US" altLang="ja-JP" sz="800" b="0" dirty="0" smtClean="0">
                  <a:latin typeface="+mn-lt"/>
                  <a:ea typeface="ＭＳ Ｐゴシック" pitchFamily="34" charset="-128"/>
                </a:rPr>
                <a:t>S&amp;P’s opinions, analyses and rating acknowledgment decisions (described below) are not recommendations to purchase, hold, or sell any securities or to make any investment decisions, and do not address the suitability of any security. S&amp;P assumes no obligation to update the Content following publication in any form or format. The Content should not be relied on and is not a substitute for the skill, judgment and experience of the user, its management, employees, advisors and/or clients when making investment and other business decisions. S&amp;P does not act as a fiduciary or an investment advisor except where registered as such. While S&amp;P has obtained information from sources it believes to be reliable, S&amp;P does not perform an audit and undertakes no duty of due diligence or independent verification of any information it receives.</a:t>
              </a:r>
            </a:p>
            <a:p>
              <a:pPr>
                <a:lnSpc>
                  <a:spcPct val="105000"/>
                </a:lnSpc>
                <a:spcBef>
                  <a:spcPts val="800"/>
                </a:spcBef>
              </a:pPr>
              <a:r>
                <a:rPr lang="en-US" altLang="ja-JP" sz="800" b="0" dirty="0" smtClean="0">
                  <a:latin typeface="+mn-lt"/>
                  <a:ea typeface="ＭＳ Ｐゴシック" pitchFamily="34" charset="-128"/>
                </a:rPr>
                <a:t>To the extent that regulatory authorities allow a rating agency to acknowledge in one jurisdiction a rating issued in another jurisdiction for certain regulatory purposes, S&amp;P reserves the right to assign, withdraw or suspend such acknowledgement at any time and in its sole discretion. S&amp;P Parties disclaim any duty whatsoever arising out of the assignment, withdrawal or suspension of an acknowledgment as well as any liability for any damage alleged to have been suffered on account thereof. </a:t>
              </a:r>
            </a:p>
            <a:p>
              <a:pPr>
                <a:lnSpc>
                  <a:spcPct val="105000"/>
                </a:lnSpc>
                <a:spcBef>
                  <a:spcPts val="800"/>
                </a:spcBef>
              </a:pPr>
              <a:r>
                <a:rPr lang="en-US" altLang="ja-JP" sz="800" b="0" dirty="0" smtClean="0">
                  <a:latin typeface="+mn-lt"/>
                  <a:ea typeface="ＭＳ Ｐゴシック" pitchFamily="34" charset="-128"/>
                </a:rPr>
                <a:t>S&amp;P keeps certain activities of its business units separate from each other in order to preserve the independence and objectivity of their respective activities. As a result, certain business units of S&amp;P may have information that is not available to other S&amp;P business units. S&amp;P has established policies and procedures to maintain the confidentiality of certain non-public information received in connection with each analytical process.</a:t>
              </a:r>
            </a:p>
            <a:p>
              <a:pPr>
                <a:lnSpc>
                  <a:spcPct val="105000"/>
                </a:lnSpc>
                <a:spcBef>
                  <a:spcPts val="800"/>
                </a:spcBef>
              </a:pPr>
              <a:r>
                <a:rPr lang="en-US" altLang="ja-JP" sz="800" b="0" dirty="0" smtClean="0">
                  <a:latin typeface="+mn-lt"/>
                  <a:ea typeface="ＭＳ Ｐゴシック" pitchFamily="34" charset="-128"/>
                </a:rPr>
                <a:t>S&amp;P may receive compensation for its ratings and certain analyses, normally from issuers or underwriters of securities or from obligors. S&amp;P reserves the right to disseminate its opinions and analyses. S&amp;P's public ratings and analyses are made available on its Web sites, www.standardandpoors.com (free of charge), and www.ratingsdirect.com and www.globalcreditportal.com (subscription), and may be distributed through other means, including via S&amp;P publications and third-party redistributors. Additional information about our ratings fees is available at www.standardandpoors.com/usratingsfees.</a:t>
              </a:r>
            </a:p>
            <a:p>
              <a:pPr>
                <a:lnSpc>
                  <a:spcPct val="105000"/>
                </a:lnSpc>
                <a:spcBef>
                  <a:spcPts val="800"/>
                </a:spcBef>
              </a:pPr>
              <a:r>
                <a:rPr lang="en-US" altLang="ja-JP" sz="800" b="0" dirty="0" smtClean="0">
                  <a:latin typeface="+mn-lt"/>
                  <a:ea typeface="ＭＳ Ｐゴシック" pitchFamily="34" charset="-128"/>
                </a:rPr>
                <a:t>STANDARD &amp; POOR’S, S&amp;P, GLOBAL CREDIT PORTAL and RATINGSDIRECT are registered trademarks of Standard &amp; Poor’s Financial Services LLC.</a:t>
              </a:r>
              <a:endParaRPr lang="en-US" sz="800" b="0" dirty="0">
                <a:latin typeface="+mn-lt"/>
              </a:endParaRPr>
            </a:p>
          </p:txBody>
        </p:sp>
        <p:pic>
          <p:nvPicPr>
            <p:cNvPr id="12" name="Picture 11" descr="C:\Users\Office ROI\Desktop\NewLogos\S&amp;PRS-red-pos-rgb-offic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5310" y="383240"/>
              <a:ext cx="3337560" cy="799624"/>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520640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InternalTemplate_Ratings">
  <a:themeElements>
    <a:clrScheme name="S&amp;P Ratings Services Print">
      <a:dk1>
        <a:srgbClr val="000000"/>
      </a:dk1>
      <a:lt1>
        <a:srgbClr val="FFFFFF"/>
      </a:lt1>
      <a:dk2>
        <a:srgbClr val="E3173E"/>
      </a:dk2>
      <a:lt2>
        <a:srgbClr val="4B4D4F"/>
      </a:lt2>
      <a:accent1>
        <a:srgbClr val="73C8EB"/>
      </a:accent1>
      <a:accent2>
        <a:srgbClr val="C4D700"/>
      </a:accent2>
      <a:accent3>
        <a:srgbClr val="FFC800"/>
      </a:accent3>
      <a:accent4>
        <a:srgbClr val="7D7F81"/>
      </a:accent4>
      <a:accent5>
        <a:srgbClr val="A0A2A4"/>
      </a:accent5>
      <a:accent6>
        <a:srgbClr val="BEC0C2"/>
      </a:accent6>
      <a:hlink>
        <a:srgbClr val="E3173E"/>
      </a:hlink>
      <a:folHlink>
        <a:srgbClr val="AA112E"/>
      </a:folHlink>
    </a:clrScheme>
    <a:fontScheme name="S&amp;P Ratings Services Arial">
      <a:majorFont>
        <a:latin typeface="Arial"/>
        <a:ea typeface=""/>
        <a:cs typeface=""/>
      </a:majorFont>
      <a:minorFont>
        <a:latin typeface="Arial"/>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1"/>
        </a:solidFill>
        <a:ln w="101600">
          <a:solidFill>
            <a:schemeClr val="accent1"/>
          </a:solidFill>
          <a:miter lim="800000"/>
        </a:ln>
        <a:effectLst/>
      </a:spPr>
      <a:bodyPr rot="0" spcFirstLastPara="0" vert="horz" wrap="square" lIns="91440" tIns="45720" rIns="91440" bIns="45720" numCol="1" spcCol="0" rtlCol="0" fromWordArt="0" anchor="ctr" anchorCtr="0" forceAA="0" compatLnSpc="1">
        <a:prstTxWarp prst="textNoShape">
          <a:avLst/>
        </a:prstTxWarp>
        <a:noAutofit/>
      </a:bodyPr>
      <a:lstStyle>
        <a:defPPr algn="ctr">
          <a:spcBef>
            <a:spcPts val="600"/>
          </a:spcBef>
          <a:defRPr sz="2000" b="1" smtClean="0">
            <a:solidFill>
              <a:schemeClr val="tx1"/>
            </a:solidFill>
          </a:defRPr>
        </a:defPPr>
      </a:lstStyle>
      <a:style>
        <a:lnRef idx="1">
          <a:schemeClr val="accent1"/>
        </a:lnRef>
        <a:fillRef idx="3">
          <a:schemeClr val="accent1"/>
        </a:fillRef>
        <a:effectRef idx="2">
          <a:schemeClr val="accent1"/>
        </a:effectRef>
        <a:fontRef idx="minor">
          <a:schemeClr val="lt1"/>
        </a:fontRef>
      </a:style>
    </a:spDef>
    <a:lnDef>
      <a:spPr>
        <a:ln w="88900">
          <a:solidFill>
            <a:schemeClr val="accent5"/>
          </a:solidFill>
        </a:ln>
      </a:spPr>
      <a:bodyPr/>
      <a:lstStyle/>
      <a:style>
        <a:lnRef idx="2">
          <a:schemeClr val="accent1"/>
        </a:lnRef>
        <a:fillRef idx="0">
          <a:schemeClr val="accent1"/>
        </a:fillRef>
        <a:effectRef idx="1">
          <a:schemeClr val="accent1"/>
        </a:effectRef>
        <a:fontRef idx="minor">
          <a:schemeClr val="tx1"/>
        </a:fontRef>
      </a:style>
    </a:lnDef>
    <a:txDef>
      <a:spPr>
        <a:ln cap="flat">
          <a:noFill/>
          <a:miter lim="800000"/>
        </a:ln>
      </a:spPr>
      <a:bodyPr vert="horz" wrap="square" lIns="91440" tIns="45720" rIns="91440" bIns="457200" rtlCol="0">
        <a:noAutofit/>
      </a:bodyPr>
      <a:lstStyle>
        <a:defPPr>
          <a:defRPr sz="2000" b="1"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InternalTemplate_Ratings</Template>
  <TotalTime>0</TotalTime>
  <Words>1378</Words>
  <Application>Microsoft Macintosh PowerPoint</Application>
  <PresentationFormat>On-screen Show (4:3)</PresentationFormat>
  <Paragraphs>76</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InternalTemplate_Ratings</vt:lpstr>
      <vt:lpstr>MAGNY U.S. Not-For-Profit Health Care  May 2, 2014</vt:lpstr>
      <vt:lpstr>U.S. Not-For-Profit Health Care: Our Sector Outlook – 2014 </vt:lpstr>
      <vt:lpstr>Affordable Care Act</vt:lpstr>
      <vt:lpstr>Affordable Care Act: Not-For-Profit</vt:lpstr>
      <vt:lpstr>Declining Utilization</vt:lpstr>
      <vt:lpstr>Health Care Reform</vt:lpstr>
      <vt:lpstr>Mergers &amp; Acquisitions: Not-For-Profit</vt:lpstr>
      <vt:lpstr>U.S. Not-For-Profit Health Care: Our Sector Outlook – 2014 and Beyond</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2013-11-26T20:44:46Z</dcterms:created>
  <dcterms:modified xsi:type="dcterms:W3CDTF">2014-05-02T11:41:51Z</dcterms:modified>
</cp:coreProperties>
</file>