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embeddings/oleObject1.bin" ContentType="application/vnd.openxmlformats-officedocument.oleObject"/>
  <Override PartName="/ppt/notesSlides/notesSlide25.xml" ContentType="application/vnd.openxmlformats-officedocument.presentationml.notesSlide+xml"/>
  <Override PartName="/ppt/embeddings/oleObject2.bin" ContentType="application/vnd.openxmlformats-officedocument.oleObject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85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7" r:id="rId12"/>
    <p:sldId id="268" r:id="rId13"/>
    <p:sldId id="269" r:id="rId14"/>
    <p:sldId id="270" r:id="rId15"/>
    <p:sldId id="271" r:id="rId16"/>
    <p:sldId id="283" r:id="rId17"/>
    <p:sldId id="272" r:id="rId18"/>
    <p:sldId id="273" r:id="rId19"/>
    <p:sldId id="274" r:id="rId20"/>
    <p:sldId id="275" r:id="rId21"/>
    <p:sldId id="278" r:id="rId22"/>
    <p:sldId id="277" r:id="rId23"/>
    <p:sldId id="279" r:id="rId24"/>
    <p:sldId id="280" r:id="rId25"/>
    <p:sldId id="281" r:id="rId26"/>
    <p:sldId id="282" r:id="rId27"/>
    <p:sldId id="284" r:id="rId28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5360" autoAdjust="0"/>
  </p:normalViewPr>
  <p:slideViewPr>
    <p:cSldViewPr>
      <p:cViewPr varScale="1">
        <p:scale>
          <a:sx n="96" d="100"/>
          <a:sy n="96" d="100"/>
        </p:scale>
        <p:origin x="-226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91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3/7/2014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1D06F-EFCC-4326-AB14-752A6151F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87147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 smtClean="0"/>
              <a:t>3/7/2014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491CF6E-1FFB-4B96-8C17-5A5C5E0D8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7293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3/7/2014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271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3/7/2014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8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3/7/2014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56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3/7/2014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91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3/7/2014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480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3/7/2014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138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3/7/2014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227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3/7/2014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227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3/7/2014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783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3/7/2014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349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3/7/2014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47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3/7/2014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609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3/7/2014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57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3/7/2014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4465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3/7/2014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8028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3/7/2014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59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3/7/2014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468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3/7/2014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468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3/7/2014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311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3/7/2014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46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3/7/2014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03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3/7/2014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150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3/7/2014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9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3/7/2014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30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3/7/2014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32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3/7/2014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15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3/7/2014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593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82AC6-BE2F-426F-B291-65D886CCEE6C}" type="datetimeFigureOut">
              <a:rPr lang="en-US" smtClean="0"/>
              <a:t>3/10/14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7EB3A-834C-4437-B89B-45286DE522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82AC6-BE2F-426F-B291-65D886CCEE6C}" type="datetimeFigureOut">
              <a:rPr lang="en-US" smtClean="0"/>
              <a:t>3/10/14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7EB3A-834C-4437-B89B-45286DE522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82AC6-BE2F-426F-B291-65D886CCEE6C}" type="datetimeFigureOut">
              <a:rPr lang="en-US" smtClean="0"/>
              <a:t>3/10/14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7EB3A-834C-4437-B89B-45286DE52230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82AC6-BE2F-426F-B291-65D886CCEE6C}" type="datetimeFigureOut">
              <a:rPr lang="en-US" smtClean="0"/>
              <a:t>3/10/14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7EB3A-834C-4437-B89B-45286DE5223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82AC6-BE2F-426F-B291-65D886CCEE6C}" type="datetimeFigureOut">
              <a:rPr lang="en-US" smtClean="0"/>
              <a:t>3/10/14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7EB3A-834C-4437-B89B-45286DE522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82AC6-BE2F-426F-B291-65D886CCEE6C}" type="datetimeFigureOut">
              <a:rPr lang="en-US" smtClean="0"/>
              <a:t>3/10/14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7EB3A-834C-4437-B89B-45286DE5223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82AC6-BE2F-426F-B291-65D886CCEE6C}" type="datetimeFigureOut">
              <a:rPr lang="en-US" smtClean="0"/>
              <a:t>3/10/14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7EB3A-834C-4437-B89B-45286DE522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82AC6-BE2F-426F-B291-65D886CCEE6C}" type="datetimeFigureOut">
              <a:rPr lang="en-US" smtClean="0"/>
              <a:t>3/10/14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7EB3A-834C-4437-B89B-45286DE522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82AC6-BE2F-426F-B291-65D886CCEE6C}" type="datetimeFigureOut">
              <a:rPr lang="en-US" smtClean="0"/>
              <a:t>3/10/14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7EB3A-834C-4437-B89B-45286DE522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82AC6-BE2F-426F-B291-65D886CCEE6C}" type="datetimeFigureOut">
              <a:rPr lang="en-US" smtClean="0"/>
              <a:t>3/10/14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7EB3A-834C-4437-B89B-45286DE5223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82AC6-BE2F-426F-B291-65D886CCEE6C}" type="datetimeFigureOut">
              <a:rPr lang="en-US" smtClean="0"/>
              <a:t>3/10/14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7EB3A-834C-4437-B89B-45286DE5223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3B82AC6-BE2F-426F-B291-65D886CCEE6C}" type="datetimeFigureOut">
              <a:rPr lang="en-US" smtClean="0"/>
              <a:t>3/10/14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917EB3A-834C-4437-B89B-45286DE5223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7.jpe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2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5334" y="685800"/>
            <a:ext cx="5020760" cy="1143000"/>
          </a:xfrm>
        </p:spPr>
        <p:txBody>
          <a:bodyPr>
            <a:noAutofit/>
          </a:bodyPr>
          <a:lstStyle/>
          <a:p>
            <a:r>
              <a:rPr lang="en-US" sz="9600" dirty="0" smtClean="0">
                <a:latin typeface="Eras Bold ITC" panose="020B0907030504020204" pitchFamily="34" charset="0"/>
              </a:rPr>
              <a:t>Buffalo</a:t>
            </a:r>
            <a:endParaRPr lang="en-US" sz="9600" dirty="0">
              <a:latin typeface="Eras Bold ITC" panose="020B0907030504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2600" y="3733800"/>
            <a:ext cx="3091874" cy="1524000"/>
          </a:xfrm>
        </p:spPr>
        <p:txBody>
          <a:bodyPr>
            <a:noAutofit/>
          </a:bodyPr>
          <a:lstStyle/>
          <a:p>
            <a:r>
              <a:rPr lang="en-US" sz="48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latin typeface="Rage Italic" panose="03070502040507070304" pitchFamily="66" charset="0"/>
              </a:rPr>
              <a:t>Reinventing </a:t>
            </a:r>
            <a:r>
              <a:rPr lang="en-US" sz="60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latin typeface="Rage Italic" panose="03070502040507070304" pitchFamily="66" charset="0"/>
              </a:rPr>
              <a:t>a City</a:t>
            </a:r>
            <a:endParaRPr lang="en-US" sz="6000" dirty="0">
              <a:ln>
                <a:solidFill>
                  <a:schemeClr val="bg1">
                    <a:lumMod val="50000"/>
                  </a:schemeClr>
                </a:solidFill>
              </a:ln>
              <a:latin typeface="Rage Italic" panose="030705020405070703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424" y="381000"/>
            <a:ext cx="2998450" cy="30991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34" y="1978868"/>
            <a:ext cx="5020759" cy="30026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47800" y="581039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Engravers MT" panose="02090707080505020304" pitchFamily="18" charset="0"/>
              </a:rPr>
              <a:t>B</a:t>
            </a:r>
            <a:r>
              <a:rPr lang="en-US" sz="1400" dirty="0" smtClean="0">
                <a:latin typeface="Engravers MT" panose="02090707080505020304" pitchFamily="18" charset="0"/>
              </a:rPr>
              <a:t>uffalo</a:t>
            </a:r>
            <a:r>
              <a:rPr lang="en-US" dirty="0" smtClean="0">
                <a:latin typeface="Engravers MT" panose="02090707080505020304" pitchFamily="18" charset="0"/>
              </a:rPr>
              <a:t> C</a:t>
            </a:r>
            <a:r>
              <a:rPr lang="en-US" sz="1400" dirty="0" smtClean="0">
                <a:latin typeface="Engravers MT" panose="02090707080505020304" pitchFamily="18" charset="0"/>
              </a:rPr>
              <a:t>omptroller</a:t>
            </a:r>
            <a:r>
              <a:rPr lang="en-US" dirty="0" smtClean="0">
                <a:latin typeface="Engravers MT" panose="02090707080505020304" pitchFamily="18" charset="0"/>
              </a:rPr>
              <a:t> </a:t>
            </a:r>
          </a:p>
          <a:p>
            <a:r>
              <a:rPr lang="en-US" dirty="0" smtClean="0">
                <a:latin typeface="Engravers MT" panose="02090707080505020304" pitchFamily="18" charset="0"/>
              </a:rPr>
              <a:t>M</a:t>
            </a:r>
            <a:r>
              <a:rPr lang="en-US" sz="1400" dirty="0" smtClean="0">
                <a:latin typeface="Engravers MT" panose="02090707080505020304" pitchFamily="18" charset="0"/>
              </a:rPr>
              <a:t>ark J.F.</a:t>
            </a:r>
            <a:r>
              <a:rPr lang="en-US" dirty="0" smtClean="0">
                <a:latin typeface="Engravers MT" panose="02090707080505020304" pitchFamily="18" charset="0"/>
              </a:rPr>
              <a:t> S</a:t>
            </a:r>
            <a:r>
              <a:rPr lang="en-US" sz="1400" dirty="0" smtClean="0">
                <a:latin typeface="Engravers MT" panose="02090707080505020304" pitchFamily="18" charset="0"/>
              </a:rPr>
              <a:t>chroeder</a:t>
            </a:r>
            <a:endParaRPr lang="en-US" sz="1400" dirty="0">
              <a:latin typeface="Engravers MT" panose="020907070805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779544"/>
            <a:ext cx="1143000" cy="70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49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981200"/>
            <a:ext cx="8077200" cy="4495800"/>
          </a:xfrm>
        </p:spPr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n-US" sz="2800" dirty="0" smtClean="0">
                <a:latin typeface="Eras Bold ITC" panose="020B0907030504020204" pitchFamily="34" charset="0"/>
              </a:rPr>
              <a:t>Buffalo Area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Eras Bold ITC" panose="020B0907030504020204" pitchFamily="34" charset="0"/>
              </a:rPr>
              <a:t>21 Colleges and Universities</a:t>
            </a:r>
            <a:endParaRPr lang="en-US" sz="2800" dirty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Eras Bold ITC" panose="020B0907030504020204" pitchFamily="34" charset="0"/>
              </a:rPr>
              <a:t>113,000 students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Eras Bold ITC" panose="020B0907030504020204" pitchFamily="34" charset="0"/>
              </a:rPr>
              <a:t>32,000 employees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Eras Bold ITC" panose="020B0907030504020204" pitchFamily="34" charset="0"/>
              </a:rPr>
              <a:t>$ 4 billion economic impact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Eras Bold ITC" panose="020B0907030504020204" pitchFamily="34" charset="0"/>
              </a:rPr>
              <a:t>10 percent of local economy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sz="2800" dirty="0" smtClean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sz="2800" dirty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sz="2800" dirty="0" smtClean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sz="2800" dirty="0" smtClean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dirty="0" smtClean="0">
              <a:latin typeface="Eras Bold ITC" panose="020B0907030504020204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Eras Bold ITC" panose="020B0907030504020204" pitchFamily="34" charset="0"/>
              </a:rPr>
              <a:t>Higher Education</a:t>
            </a:r>
            <a:endParaRPr lang="en-US" sz="3600" dirty="0"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19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0"/>
            <a:ext cx="8839200" cy="218122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362200"/>
            <a:ext cx="8229600" cy="259080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Eras Bold ITC" panose="020B0907030504020204" pitchFamily="34" charset="0"/>
              </a:rPr>
              <a:t>Largest </a:t>
            </a:r>
            <a:r>
              <a:rPr lang="en-US" sz="3200" dirty="0">
                <a:latin typeface="Eras Bold ITC" panose="020B0907030504020204" pitchFamily="34" charset="0"/>
              </a:rPr>
              <a:t>public university in </a:t>
            </a:r>
            <a:r>
              <a:rPr lang="en-US" sz="3200" dirty="0" smtClean="0">
                <a:latin typeface="Eras Bold ITC" panose="020B0907030504020204" pitchFamily="34" charset="0"/>
              </a:rPr>
              <a:t>NYS</a:t>
            </a:r>
            <a:endParaRPr lang="en-US" sz="3200" dirty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3200" dirty="0">
                <a:latin typeface="Eras Bold ITC" panose="020B0907030504020204" pitchFamily="34" charset="0"/>
              </a:rPr>
              <a:t>28,000 </a:t>
            </a:r>
            <a:r>
              <a:rPr lang="en-US" sz="3200" dirty="0" smtClean="0">
                <a:latin typeface="Eras Bold ITC" panose="020B0907030504020204" pitchFamily="34" charset="0"/>
              </a:rPr>
              <a:t>students across 3 </a:t>
            </a:r>
            <a:r>
              <a:rPr lang="en-US" sz="3200" dirty="0">
                <a:latin typeface="Eras Bold ITC" panose="020B0907030504020204" pitchFamily="34" charset="0"/>
              </a:rPr>
              <a:t>campuses 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Eras Bold ITC" panose="020B0907030504020204" pitchFamily="34" charset="0"/>
              </a:rPr>
              <a:t>UB2020 - </a:t>
            </a:r>
            <a:r>
              <a:rPr lang="en-US" sz="2900" dirty="0" smtClean="0">
                <a:latin typeface="Eras Bold ITC" panose="020B0907030504020204" pitchFamily="34" charset="0"/>
              </a:rPr>
              <a:t>Comprehensive plan to increase jobs, enrollment, and research funding</a:t>
            </a:r>
            <a:endParaRPr lang="en-US" sz="2900" dirty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900" dirty="0" smtClean="0">
                <a:latin typeface="Eras Bold ITC" panose="020B0907030504020204" pitchFamily="34" charset="0"/>
              </a:rPr>
              <a:t>Expected to create nearly 5,000 jobs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sz="2800" dirty="0" smtClean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sz="2800" dirty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sz="2800" dirty="0" smtClean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sz="2800" dirty="0" smtClean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dirty="0" smtClean="0">
              <a:latin typeface="Eras Bold ITC" panose="020B0907030504020204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Eras Bold ITC" panose="020B0907030504020204" pitchFamily="34" charset="0"/>
              </a:rPr>
              <a:t>University at Buffalo</a:t>
            </a:r>
            <a:endParaRPr lang="en-US" sz="3600" dirty="0"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37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057400"/>
            <a:ext cx="8077200" cy="4191000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n-US" sz="2800" dirty="0" smtClean="0">
                <a:latin typeface="Eras Bold ITC" panose="020B0907030504020204" pitchFamily="34" charset="0"/>
              </a:rPr>
              <a:t>Advanced Manufacturing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Eras Bold ITC" panose="020B0907030504020204" pitchFamily="34" charset="0"/>
              </a:rPr>
              <a:t>Buffalo </a:t>
            </a:r>
            <a:r>
              <a:rPr lang="en-US" sz="2800" dirty="0">
                <a:latin typeface="Eras Bold ITC" panose="020B0907030504020204" pitchFamily="34" charset="0"/>
              </a:rPr>
              <a:t>High-Tech Manufacturing Innovation Hub @ </a:t>
            </a:r>
            <a:r>
              <a:rPr lang="en-US" sz="2800" dirty="0" err="1">
                <a:latin typeface="Eras Bold ITC" panose="020B0907030504020204" pitchFamily="34" charset="0"/>
              </a:rPr>
              <a:t>RiverBend</a:t>
            </a:r>
            <a:r>
              <a:rPr lang="en-US" sz="2800" dirty="0">
                <a:latin typeface="Eras Bold ITC" panose="020B0907030504020204" pitchFamily="34" charset="0"/>
              </a:rPr>
              <a:t> </a:t>
            </a:r>
            <a:endParaRPr lang="en-US" sz="2800" dirty="0" smtClean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Eras Bold ITC" panose="020B0907030504020204" pitchFamily="34" charset="0"/>
              </a:rPr>
              <a:t>$1.7 </a:t>
            </a:r>
            <a:r>
              <a:rPr lang="en-US" sz="2800" dirty="0">
                <a:latin typeface="Eras Bold ITC" panose="020B0907030504020204" pitchFamily="34" charset="0"/>
              </a:rPr>
              <a:t>b</a:t>
            </a:r>
            <a:r>
              <a:rPr lang="en-US" sz="2800" dirty="0" smtClean="0">
                <a:latin typeface="Eras Bold ITC" panose="020B0907030504020204" pitchFamily="34" charset="0"/>
              </a:rPr>
              <a:t>illion </a:t>
            </a:r>
            <a:r>
              <a:rPr lang="en-US" sz="2800" dirty="0">
                <a:latin typeface="Eras Bold ITC" panose="020B0907030504020204" pitchFamily="34" charset="0"/>
              </a:rPr>
              <a:t>c</a:t>
            </a:r>
            <a:r>
              <a:rPr lang="en-US" sz="2800" dirty="0" smtClean="0">
                <a:latin typeface="Eras Bold ITC" panose="020B0907030504020204" pitchFamily="34" charset="0"/>
              </a:rPr>
              <a:t>lean energy campus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Eras Bold ITC" panose="020B0907030504020204" pitchFamily="34" charset="0"/>
              </a:rPr>
              <a:t>850 jobs within 3 years (5,000 in later years)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Eras Bold ITC" panose="020B0907030504020204" pitchFamily="34" charset="0"/>
              </a:rPr>
              <a:t>Soraa</a:t>
            </a:r>
            <a:r>
              <a:rPr lang="en-US" sz="2800" dirty="0" smtClean="0">
                <a:latin typeface="Eras Bold ITC" panose="020B0907030504020204" pitchFamily="34" charset="0"/>
              </a:rPr>
              <a:t> &amp; </a:t>
            </a:r>
            <a:r>
              <a:rPr lang="en-US" sz="2800" dirty="0" err="1" smtClean="0">
                <a:latin typeface="Eras Bold ITC" panose="020B0907030504020204" pitchFamily="34" charset="0"/>
              </a:rPr>
              <a:t>Silevo</a:t>
            </a:r>
            <a:r>
              <a:rPr lang="en-US" sz="2800" dirty="0" smtClean="0">
                <a:latin typeface="Eras Bold ITC" panose="020B0907030504020204" pitchFamily="34" charset="0"/>
              </a:rPr>
              <a:t> each investing $750 million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Eras Bold ITC" panose="020B0907030504020204" pitchFamily="34" charset="0"/>
              </a:rPr>
              <a:t>NYS investing $225 million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sz="2800" dirty="0" smtClean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sz="2800" dirty="0" smtClean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sz="2800" dirty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sz="2800" dirty="0" smtClean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sz="2800" dirty="0" smtClean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dirty="0" smtClean="0">
              <a:latin typeface="Eras Bold ITC" panose="020B0907030504020204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Eras Bold ITC" panose="020B0907030504020204" pitchFamily="34" charset="0"/>
              </a:rPr>
              <a:t>High Tech</a:t>
            </a:r>
            <a:endParaRPr lang="en-US" sz="3600" dirty="0"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99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8" b="16515"/>
          <a:stretch/>
        </p:blipFill>
        <p:spPr>
          <a:xfrm>
            <a:off x="6019800" y="5257800"/>
            <a:ext cx="2986221" cy="146858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057400"/>
            <a:ext cx="8077200" cy="4191000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n-US" sz="2800" dirty="0" smtClean="0">
                <a:latin typeface="Eras Bold ITC" panose="020B0907030504020204" pitchFamily="34" charset="0"/>
              </a:rPr>
              <a:t>Information Technology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Eras Bold ITC" panose="020B0907030504020204" pitchFamily="34" charset="0"/>
              </a:rPr>
              <a:t>IBM to bring 500 jobs to Downtown Buffalo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latin typeface="Eras Bold ITC" panose="020B0907030504020204" pitchFamily="34" charset="0"/>
              </a:rPr>
              <a:t>100,000 </a:t>
            </a:r>
            <a:r>
              <a:rPr lang="en-US" sz="2800" dirty="0" smtClean="0">
                <a:latin typeface="Eras Bold ITC" panose="020B0907030504020204" pitchFamily="34" charset="0"/>
              </a:rPr>
              <a:t>square-foot computer </a:t>
            </a:r>
            <a:r>
              <a:rPr lang="en-US" sz="2800" dirty="0">
                <a:latin typeface="Eras Bold ITC" panose="020B0907030504020204" pitchFamily="34" charset="0"/>
              </a:rPr>
              <a:t>information technology center </a:t>
            </a:r>
            <a:endParaRPr lang="en-US" sz="2800" dirty="0" smtClean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Eras Bold ITC" panose="020B0907030504020204" pitchFamily="34" charset="0"/>
              </a:rPr>
              <a:t>Will create cutting-edge </a:t>
            </a:r>
            <a:r>
              <a:rPr lang="en-US" sz="2800" dirty="0">
                <a:latin typeface="Eras Bold ITC" panose="020B0907030504020204" pitchFamily="34" charset="0"/>
              </a:rPr>
              <a:t>software for energy, health, defense and other </a:t>
            </a:r>
            <a:r>
              <a:rPr lang="en-US" sz="2800" dirty="0" smtClean="0">
                <a:latin typeface="Eras Bold ITC" panose="020B0907030504020204" pitchFamily="34" charset="0"/>
              </a:rPr>
              <a:t>industries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Eras Bold ITC" panose="020B0907030504020204" pitchFamily="34" charset="0"/>
              </a:rPr>
              <a:t>Expected to open in 2015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sz="2800" dirty="0" smtClean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sz="2800" dirty="0" smtClean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sz="2800" dirty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sz="2800" dirty="0" smtClean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sz="2800" dirty="0" smtClean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dirty="0" smtClean="0">
              <a:latin typeface="Eras Bold ITC" panose="020B0907030504020204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Eras Bold ITC" panose="020B0907030504020204" pitchFamily="34" charset="0"/>
              </a:rPr>
              <a:t>High Tech</a:t>
            </a:r>
            <a:endParaRPr lang="en-US" sz="3600" dirty="0"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42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7600" y="2667000"/>
            <a:ext cx="5182122" cy="403860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Eras Bold ITC" panose="020B0907030504020204" pitchFamily="34" charset="0"/>
              </a:rPr>
              <a:t>Canalside</a:t>
            </a:r>
            <a:endParaRPr lang="en-US" sz="3600" dirty="0" smtClean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Eras Bold ITC" panose="020B0907030504020204" pitchFamily="34" charset="0"/>
              </a:rPr>
              <a:t>HARBORCenter</a:t>
            </a:r>
            <a:endParaRPr lang="en-US" sz="3600" dirty="0" smtClean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Eras Bold ITC" panose="020B0907030504020204" pitchFamily="34" charset="0"/>
              </a:rPr>
              <a:t>Outer Harbor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Eras Bold ITC" panose="020B0907030504020204" pitchFamily="34" charset="0"/>
              </a:rPr>
              <a:t>Buffalo River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sz="2800" dirty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sz="2800" dirty="0" smtClean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sz="2800" dirty="0" smtClean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dirty="0" smtClean="0">
              <a:latin typeface="Eras Bold ITC" panose="020B0907030504020204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Eras Bold ITC" panose="020B0907030504020204" pitchFamily="34" charset="0"/>
              </a:rPr>
              <a:t>Waterfront Development</a:t>
            </a:r>
            <a:endParaRPr lang="en-US" sz="3600" dirty="0">
              <a:latin typeface="Eras Bold ITC" panose="020B09070305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21760"/>
            <a:ext cx="2743200" cy="431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06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374580"/>
            <a:ext cx="8077200" cy="3873819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2400"/>
              </a:spcBef>
              <a:buNone/>
            </a:pPr>
            <a:endParaRPr lang="en-US" sz="2800" dirty="0" smtClean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Eras Bold ITC" panose="020B0907030504020204" pitchFamily="34" charset="0"/>
              </a:rPr>
              <a:t>Blends public access with private development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Eras Bold ITC" panose="020B0907030504020204" pitchFamily="34" charset="0"/>
              </a:rPr>
              <a:t>Replica canals, wharf, restaurant, museum, pedestrian bridges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Eras Bold ITC" panose="020B0907030504020204" pitchFamily="34" charset="0"/>
              </a:rPr>
              <a:t>$30 renovation of former state office building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Eras Bold ITC" panose="020B0907030504020204" pitchFamily="34" charset="0"/>
              </a:rPr>
              <a:t>Already has leveraged $250 million in private development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sz="2800" dirty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sz="2800" dirty="0" smtClean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sz="2800" dirty="0" smtClean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dirty="0" smtClean="0">
              <a:latin typeface="Eras Bold ITC" panose="020B0907030504020204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Eras Bold ITC" panose="020B0907030504020204" pitchFamily="34" charset="0"/>
              </a:rPr>
              <a:t>Waterfront Development</a:t>
            </a:r>
            <a:endParaRPr lang="en-US" sz="3600" dirty="0">
              <a:latin typeface="Eras Bold ITC" panose="020B09070305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6"/>
          <a:stretch/>
        </p:blipFill>
        <p:spPr>
          <a:xfrm>
            <a:off x="406400" y="1893455"/>
            <a:ext cx="2784764" cy="96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Eras Bold ITC" panose="020B0907030504020204" pitchFamily="34" charset="0"/>
              </a:rPr>
              <a:t>Waterfront Development</a:t>
            </a:r>
            <a:endParaRPr lang="en-US" sz="3600" dirty="0">
              <a:latin typeface="Eras Bold ITC" panose="020B09070305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6"/>
          <a:stretch/>
        </p:blipFill>
        <p:spPr>
          <a:xfrm>
            <a:off x="406400" y="1893455"/>
            <a:ext cx="2784764" cy="9622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795" y="2743200"/>
            <a:ext cx="6204205" cy="39267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4572000"/>
            <a:ext cx="2743543" cy="18299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13" y="2844162"/>
            <a:ext cx="2767012" cy="164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0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399" y="1962950"/>
            <a:ext cx="8077200" cy="4038600"/>
          </a:xfrm>
        </p:spPr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n-US" sz="2800" dirty="0" err="1" smtClean="0">
                <a:latin typeface="Eras Bold ITC" panose="020B0907030504020204" pitchFamily="34" charset="0"/>
              </a:rPr>
              <a:t>HARBORCenter</a:t>
            </a:r>
            <a:endParaRPr lang="en-US" sz="2800" dirty="0" smtClean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Eras Bold ITC" panose="020B0907030504020204" pitchFamily="34" charset="0"/>
              </a:rPr>
              <a:t>$172 million project by Buffalo Sabres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Eras Bold ITC" panose="020B0907030504020204" pitchFamily="34" charset="0"/>
              </a:rPr>
              <a:t>Adjacent to </a:t>
            </a:r>
            <a:r>
              <a:rPr lang="en-US" sz="2800" dirty="0" err="1" smtClean="0">
                <a:latin typeface="Eras Bold ITC" panose="020B0907030504020204" pitchFamily="34" charset="0"/>
              </a:rPr>
              <a:t>Canalside</a:t>
            </a:r>
            <a:r>
              <a:rPr lang="en-US" sz="2800" dirty="0" smtClean="0">
                <a:latin typeface="Eras Bold ITC" panose="020B0907030504020204" pitchFamily="34" charset="0"/>
              </a:rPr>
              <a:t>, connects to FNC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sz="2800" dirty="0" smtClean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sz="2800" dirty="0" smtClean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dirty="0" smtClean="0">
              <a:latin typeface="Eras Bold ITC" panose="020B0907030504020204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Eras Bold ITC" panose="020B0907030504020204" pitchFamily="34" charset="0"/>
              </a:rPr>
              <a:t>Waterfront Development</a:t>
            </a:r>
            <a:endParaRPr lang="en-US" sz="3600" dirty="0">
              <a:latin typeface="Eras Bold ITC" panose="020B09070305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873" y="4267199"/>
            <a:ext cx="3362325" cy="20812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399" y="4114800"/>
            <a:ext cx="495300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2400"/>
              </a:spcBef>
              <a:buClr>
                <a:srgbClr val="31B6FD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73E87"/>
                </a:solidFill>
                <a:latin typeface="Eras Bold ITC" panose="020B0907030504020204" pitchFamily="34" charset="0"/>
              </a:rPr>
              <a:t>Two ice rinks, 200-room hotel, retail, and </a:t>
            </a:r>
            <a:r>
              <a:rPr lang="en-US" sz="2800" dirty="0" smtClean="0">
                <a:solidFill>
                  <a:srgbClr val="073E87"/>
                </a:solidFill>
                <a:latin typeface="Eras Bold ITC" panose="020B0907030504020204" pitchFamily="34" charset="0"/>
              </a:rPr>
              <a:t>sports </a:t>
            </a:r>
            <a:r>
              <a:rPr lang="en-US" sz="2800" dirty="0">
                <a:solidFill>
                  <a:srgbClr val="073E87"/>
                </a:solidFill>
                <a:latin typeface="Eras Bold ITC" panose="020B0907030504020204" pitchFamily="34" charset="0"/>
              </a:rPr>
              <a:t>bar &amp; grill</a:t>
            </a:r>
          </a:p>
          <a:p>
            <a:pPr marL="274320" lvl="0" indent="-274320">
              <a:spcBef>
                <a:spcPts val="2400"/>
              </a:spcBef>
              <a:buClr>
                <a:srgbClr val="31B6FD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73E87"/>
                </a:solidFill>
                <a:latin typeface="Eras Bold ITC" panose="020B0907030504020204" pitchFamily="34" charset="0"/>
              </a:rPr>
              <a:t>Opens in </a:t>
            </a:r>
            <a:r>
              <a:rPr lang="en-US" sz="2800" dirty="0" smtClean="0">
                <a:solidFill>
                  <a:srgbClr val="073E87"/>
                </a:solidFill>
                <a:latin typeface="Eras Bold ITC" panose="020B0907030504020204" pitchFamily="34" charset="0"/>
              </a:rPr>
              <a:t>fall 2014</a:t>
            </a:r>
            <a:r>
              <a:rPr lang="en-US" sz="2800" dirty="0">
                <a:solidFill>
                  <a:srgbClr val="073E87"/>
                </a:solidFill>
                <a:latin typeface="Eras Bold ITC" panose="020B0907030504020204" pitchFamily="34" charset="0"/>
              </a:rPr>
              <a:t>, Hotel in Spring 2015</a:t>
            </a:r>
          </a:p>
          <a:p>
            <a:pPr marL="274320" lvl="0" indent="-274320">
              <a:spcBef>
                <a:spcPts val="2400"/>
              </a:spcBef>
              <a:buClr>
                <a:srgbClr val="31B6FD"/>
              </a:buClr>
              <a:buSzPct val="100000"/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073E87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60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209800"/>
            <a:ext cx="8077200" cy="4038600"/>
          </a:xfrm>
        </p:spPr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n-US" sz="2800" dirty="0" smtClean="0">
                <a:latin typeface="Eras Bold ITC" panose="020B0907030504020204" pitchFamily="34" charset="0"/>
              </a:rPr>
              <a:t>Outer Harbor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Eras Bold ITC" panose="020B0907030504020204" pitchFamily="34" charset="0"/>
              </a:rPr>
              <a:t>Transfer from NFTA to Erie Canal Harbor Development(</a:t>
            </a:r>
            <a:r>
              <a:rPr lang="en-US" sz="2800" dirty="0" err="1" smtClean="0">
                <a:latin typeface="Eras Bold ITC" panose="020B0907030504020204" pitchFamily="34" charset="0"/>
              </a:rPr>
              <a:t>Canalside</a:t>
            </a:r>
            <a:r>
              <a:rPr lang="en-US" sz="2800" dirty="0" smtClean="0">
                <a:latin typeface="Eras Bold ITC" panose="020B0907030504020204" pitchFamily="34" charset="0"/>
              </a:rPr>
              <a:t>) and NYS Parks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Eras Bold ITC" panose="020B0907030504020204" pitchFamily="34" charset="0"/>
              </a:rPr>
              <a:t>Wilkeson</a:t>
            </a:r>
            <a:r>
              <a:rPr lang="en-US" sz="2800" dirty="0" smtClean="0">
                <a:latin typeface="Eras Bold ITC" panose="020B0907030504020204" pitchFamily="34" charset="0"/>
              </a:rPr>
              <a:t> Pointe Park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Eras Bold ITC" panose="020B0907030504020204" pitchFamily="34" charset="0"/>
              </a:rPr>
              <a:t>Gallagher Pier State Park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Eras Bold ITC" panose="020B0907030504020204" pitchFamily="34" charset="0"/>
              </a:rPr>
              <a:t>Small Boat Harbor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sz="2800" dirty="0" smtClean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sz="2800" dirty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sz="2800" dirty="0" smtClean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sz="2800" dirty="0" smtClean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dirty="0" smtClean="0">
              <a:latin typeface="Eras Bold ITC" panose="020B0907030504020204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Eras Bold ITC" panose="020B0907030504020204" pitchFamily="34" charset="0"/>
              </a:rPr>
              <a:t>Waterfront Development</a:t>
            </a:r>
            <a:endParaRPr lang="en-US" sz="3600" dirty="0"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07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362200"/>
            <a:ext cx="8077200" cy="4038600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n-US" sz="2800" dirty="0" smtClean="0">
                <a:latin typeface="Eras Bold ITC" panose="020B0907030504020204" pitchFamily="34" charset="0"/>
              </a:rPr>
              <a:t>Buffalo River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Eras Bold ITC" panose="020B0907030504020204" pitchFamily="34" charset="0"/>
              </a:rPr>
              <a:t>Riverfest</a:t>
            </a:r>
            <a:r>
              <a:rPr lang="en-US" sz="2800" dirty="0" smtClean="0">
                <a:latin typeface="Eras Bold ITC" panose="020B0907030504020204" pitchFamily="34" charset="0"/>
              </a:rPr>
              <a:t> Park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Eras Bold ITC" panose="020B0907030504020204" pitchFamily="34" charset="0"/>
              </a:rPr>
              <a:t>Mutuals</a:t>
            </a:r>
            <a:r>
              <a:rPr lang="en-US" sz="2800" dirty="0" smtClean="0">
                <a:latin typeface="Eras Bold ITC" panose="020B0907030504020204" pitchFamily="34" charset="0"/>
              </a:rPr>
              <a:t> Park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Eras Bold ITC" panose="020B0907030504020204" pitchFamily="34" charset="0"/>
              </a:rPr>
              <a:t>Riverworks</a:t>
            </a:r>
            <a:r>
              <a:rPr lang="en-US" sz="2800" dirty="0" smtClean="0">
                <a:latin typeface="Eras Bold ITC" panose="020B0907030504020204" pitchFamily="34" charset="0"/>
              </a:rPr>
              <a:t> 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Eras Bold ITC" panose="020B0907030504020204" pitchFamily="34" charset="0"/>
              </a:rPr>
              <a:t>Hydraulics (</a:t>
            </a:r>
            <a:r>
              <a:rPr lang="en-US" sz="2800" dirty="0" err="1" smtClean="0">
                <a:latin typeface="Eras Bold ITC" panose="020B0907030504020204" pitchFamily="34" charset="0"/>
              </a:rPr>
              <a:t>Larkinville</a:t>
            </a:r>
            <a:r>
              <a:rPr lang="en-US" sz="2800" dirty="0">
                <a:latin typeface="Eras Bold ITC" panose="020B0907030504020204" pitchFamily="34" charset="0"/>
              </a:rPr>
              <a:t>) </a:t>
            </a:r>
            <a:endParaRPr lang="en-US" sz="2800" dirty="0" smtClean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Eras Bold ITC" panose="020B0907030504020204" pitchFamily="34" charset="0"/>
              </a:rPr>
              <a:t>$</a:t>
            </a:r>
            <a:r>
              <a:rPr lang="en-US" sz="2800" dirty="0">
                <a:latin typeface="Eras Bold ITC" panose="020B0907030504020204" pitchFamily="34" charset="0"/>
              </a:rPr>
              <a:t>11 million Ohio Street Parkway (Connects to </a:t>
            </a:r>
            <a:r>
              <a:rPr lang="en-US" sz="2800" dirty="0" err="1">
                <a:latin typeface="Eras Bold ITC" panose="020B0907030504020204" pitchFamily="34" charset="0"/>
              </a:rPr>
              <a:t>Canalside</a:t>
            </a:r>
            <a:r>
              <a:rPr lang="en-US" sz="2800" dirty="0">
                <a:latin typeface="Eras Bold ITC" panose="020B0907030504020204" pitchFamily="34" charset="0"/>
              </a:rPr>
              <a:t> &amp; Outer Harbor)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sz="2800" dirty="0" smtClean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sz="2800" dirty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sz="2800" dirty="0" smtClean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sz="2800" dirty="0" smtClean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dirty="0" smtClean="0">
              <a:latin typeface="Eras Bold ITC" panose="020B0907030504020204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Eras Bold ITC" panose="020B0907030504020204" pitchFamily="34" charset="0"/>
              </a:rPr>
              <a:t>Waterfront Development</a:t>
            </a:r>
            <a:endParaRPr lang="en-US" sz="3600" dirty="0">
              <a:latin typeface="Eras Bold ITC" panose="020B09070305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348" y="2743200"/>
            <a:ext cx="3124200" cy="208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41848" y="4826000"/>
            <a:ext cx="274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latin typeface="Eras Bold ITC" panose="020B0907030504020204" pitchFamily="34" charset="0"/>
              </a:rPr>
              <a:t>Riverfest</a:t>
            </a:r>
            <a:r>
              <a:rPr lang="en-US" sz="1100" dirty="0" smtClean="0">
                <a:latin typeface="Eras Bold ITC" panose="020B0907030504020204" pitchFamily="34" charset="0"/>
              </a:rPr>
              <a:t> Park</a:t>
            </a:r>
            <a:endParaRPr lang="en-US" sz="1100" dirty="0"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67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24200" y="3048000"/>
            <a:ext cx="5867400" cy="3325091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Eras Bold ITC" panose="020B0907030504020204" pitchFamily="34" charset="0"/>
              </a:rPr>
              <a:t>Buffalo Comptroller Mark J.F. Schroeder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Eras Bold ITC" panose="020B0907030504020204" pitchFamily="34" charset="0"/>
              </a:rPr>
              <a:t>About Buffalo</a:t>
            </a:r>
          </a:p>
          <a:p>
            <a:endParaRPr lang="en-US" dirty="0" smtClean="0">
              <a:latin typeface="Eras Bold ITC" panose="020B0907030504020204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Eras Bold ITC" panose="020B0907030504020204" pitchFamily="34" charset="0"/>
              </a:rPr>
              <a:t>Introduction</a:t>
            </a:r>
            <a:endParaRPr lang="en-US" dirty="0">
              <a:latin typeface="Eras Bold ITC" panose="020B0907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57400"/>
            <a:ext cx="2597524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29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209800"/>
            <a:ext cx="8077200" cy="4038600"/>
          </a:xfrm>
        </p:spPr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n-US" sz="2800" dirty="0" smtClean="0">
                <a:latin typeface="Eras Bold ITC" panose="020B0907030504020204" pitchFamily="34" charset="0"/>
              </a:rPr>
              <a:t>Buffalo Area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Eras Bold ITC" panose="020B0907030504020204" pitchFamily="34" charset="0"/>
              </a:rPr>
              <a:t>16% increase in home prices since 2006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Eras Bold ITC" panose="020B0907030504020204" pitchFamily="34" charset="0"/>
              </a:rPr>
              <a:t>Highest increase among top 100 metros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Eras Bold ITC" panose="020B0907030504020204" pitchFamily="34" charset="0"/>
              </a:rPr>
              <a:t>Some neighborhoods increased up to 43%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Eras Bold ITC" panose="020B0907030504020204" pitchFamily="34" charset="0"/>
              </a:rPr>
              <a:t>7% increase in home prices in 2013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sz="2800" dirty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sz="2800" dirty="0" smtClean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sz="2800" dirty="0" smtClean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dirty="0" smtClean="0">
              <a:latin typeface="Eras Bold ITC" panose="020B0907030504020204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Eras Bold ITC" panose="020B0907030504020204" pitchFamily="34" charset="0"/>
              </a:rPr>
              <a:t>Housing</a:t>
            </a:r>
            <a:endParaRPr lang="en-US" sz="3600" dirty="0">
              <a:latin typeface="Eras Bold ITC" panose="020B09070305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6019800"/>
            <a:ext cx="4064776" cy="236105"/>
          </a:xfrm>
          <a:prstGeom prst="rect">
            <a:avLst/>
          </a:prstGeom>
          <a:noFill/>
        </p:spPr>
        <p:txBody>
          <a:bodyPr wrap="square" lIns="96661" tIns="48331" rIns="96661" bIns="48331">
            <a:spAutoFit/>
          </a:bodyPr>
          <a:lstStyle/>
          <a:p>
            <a:pPr>
              <a:defRPr/>
            </a:pPr>
            <a:r>
              <a:rPr lang="en-US" sz="900" dirty="0">
                <a:latin typeface="Eras Bold ITC" panose="020B0907030504020204" pitchFamily="34" charset="0"/>
              </a:rPr>
              <a:t>Source</a:t>
            </a:r>
            <a:r>
              <a:rPr lang="en-US" sz="900" dirty="0" smtClean="0">
                <a:latin typeface="Eras Bold ITC" panose="020B0907030504020204" pitchFamily="34" charset="0"/>
              </a:rPr>
              <a:t>: Clear Capital (1/14 issue of Kiplinger’s Personal Finance)</a:t>
            </a:r>
            <a:endParaRPr lang="en-US" sz="900" dirty="0"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9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209800"/>
            <a:ext cx="8077200" cy="4038600"/>
          </a:xfrm>
        </p:spPr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n-US" sz="2800" dirty="0" smtClean="0">
                <a:latin typeface="Eras Bold ITC" panose="020B0907030504020204" pitchFamily="34" charset="0"/>
              </a:rPr>
              <a:t>City of Buffalo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Eras Bold ITC" panose="020B0907030504020204" pitchFamily="34" charset="0"/>
              </a:rPr>
              <a:t>Private </a:t>
            </a:r>
            <a:r>
              <a:rPr lang="en-US" sz="2800" dirty="0">
                <a:latin typeface="Eras Bold ITC" panose="020B0907030504020204" pitchFamily="34" charset="0"/>
              </a:rPr>
              <a:t>sector jobs grew by .8% in 2013 (approx. 4,400 jobs</a:t>
            </a:r>
            <a:r>
              <a:rPr lang="en-US" sz="2800" dirty="0" smtClean="0">
                <a:latin typeface="Eras Bold ITC" panose="020B0907030504020204" pitchFamily="34" charset="0"/>
              </a:rPr>
              <a:t>)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Eras Bold ITC" panose="020B0907030504020204" pitchFamily="34" charset="0"/>
              </a:rPr>
              <a:t>Unemployment down from </a:t>
            </a:r>
            <a:r>
              <a:rPr lang="en-US" sz="2800" dirty="0">
                <a:latin typeface="Eras Bold ITC" panose="020B0907030504020204" pitchFamily="34" charset="0"/>
              </a:rPr>
              <a:t>11.1% in 2012 to 9.9% in 2013 </a:t>
            </a:r>
            <a:endParaRPr lang="en-US" sz="2800" dirty="0" smtClean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Eras Bold ITC" panose="020B0907030504020204" pitchFamily="34" charset="0"/>
              </a:rPr>
              <a:t>Median </a:t>
            </a:r>
            <a:r>
              <a:rPr lang="en-US" sz="2800" dirty="0">
                <a:latin typeface="Eras Bold ITC" panose="020B0907030504020204" pitchFamily="34" charset="0"/>
              </a:rPr>
              <a:t>Household Income increased 4.6% from </a:t>
            </a:r>
            <a:r>
              <a:rPr lang="en-US" sz="2800" dirty="0" smtClean="0">
                <a:latin typeface="Eras Bold ITC" panose="020B0907030504020204" pitchFamily="34" charset="0"/>
              </a:rPr>
              <a:t>2011-2012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sz="2800" dirty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sz="2800" dirty="0" smtClean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sz="2800" dirty="0" smtClean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dirty="0" smtClean="0">
              <a:latin typeface="Eras Bold ITC" panose="020B0907030504020204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Eras Bold ITC" panose="020B0907030504020204" pitchFamily="34" charset="0"/>
              </a:rPr>
              <a:t>Demographics</a:t>
            </a:r>
            <a:endParaRPr lang="en-US" sz="3600" dirty="0"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16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209800"/>
            <a:ext cx="8077200" cy="4038600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n-US" sz="2800" dirty="0" smtClean="0">
                <a:latin typeface="Eras Bold ITC" panose="020B0907030504020204" pitchFamily="34" charset="0"/>
              </a:rPr>
              <a:t>Economic Diversification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Eras Bold ITC" panose="020B0907030504020204" pitchFamily="34" charset="0"/>
              </a:rPr>
              <a:t>Transition from manufacturing based economy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Eras Bold ITC" panose="020B0907030504020204" pitchFamily="34" charset="0"/>
              </a:rPr>
              <a:t>Growth of other sectors</a:t>
            </a:r>
          </a:p>
          <a:p>
            <a:pPr lvl="1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600" dirty="0" smtClean="0">
                <a:latin typeface="Eras Bold ITC" panose="020B0907030504020204" pitchFamily="34" charset="0"/>
              </a:rPr>
              <a:t>High Tech</a:t>
            </a:r>
          </a:p>
          <a:p>
            <a:pPr lvl="1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600" dirty="0" smtClean="0">
                <a:latin typeface="Eras Bold ITC" panose="020B0907030504020204" pitchFamily="34" charset="0"/>
              </a:rPr>
              <a:t>Medical</a:t>
            </a:r>
          </a:p>
          <a:p>
            <a:pPr lvl="1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600" dirty="0" smtClean="0">
                <a:latin typeface="Eras Bold ITC" panose="020B0907030504020204" pitchFamily="34" charset="0"/>
              </a:rPr>
              <a:t>Education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sz="2800" dirty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sz="2800" dirty="0" smtClean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sz="2800" dirty="0" smtClean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dirty="0" smtClean="0">
              <a:latin typeface="Eras Bold ITC" panose="020B0907030504020204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Eras Bold ITC" panose="020B0907030504020204" pitchFamily="34" charset="0"/>
              </a:rPr>
              <a:t>Economic Rebirth</a:t>
            </a:r>
            <a:endParaRPr lang="en-US" sz="3600" dirty="0"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28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Eras Bold ITC" panose="020B0907030504020204" pitchFamily="34" charset="0"/>
              </a:rPr>
              <a:t>Economic Rebirth</a:t>
            </a:r>
            <a:endParaRPr lang="en-US" sz="3600" dirty="0">
              <a:latin typeface="Eras Bold ITC" panose="020B0907030504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600200"/>
            <a:ext cx="8323263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1752600" y="3922182"/>
            <a:ext cx="2314380" cy="4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61" tIns="48331" rIns="96661" bIns="4833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FFFF"/>
                </a:solidFill>
                <a:latin typeface="Arial" pitchFamily="34" charset="0"/>
              </a:rPr>
              <a:t>Manufacturing</a:t>
            </a: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5145165" y="4926629"/>
            <a:ext cx="2934742" cy="83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61" tIns="48331" rIns="96661" bIns="4833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000066"/>
                </a:solidFill>
                <a:latin typeface="Arial" pitchFamily="34" charset="0"/>
              </a:rPr>
              <a:t>Private Heath Care</a:t>
            </a:r>
          </a:p>
          <a:p>
            <a:pPr algn="ctr" eaLnBrk="1" hangingPunct="1"/>
            <a:r>
              <a:rPr lang="en-US" altLang="en-US" b="1" dirty="0">
                <a:solidFill>
                  <a:srgbClr val="000066"/>
                </a:solidFill>
                <a:latin typeface="Arial" pitchFamily="34" charset="0"/>
              </a:rPr>
              <a:t>&amp; Education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85713" y="5987468"/>
            <a:ext cx="7679294" cy="360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61" tIns="48331" rIns="96661" bIns="4833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700" b="1" dirty="0">
                <a:solidFill>
                  <a:srgbClr val="000000"/>
                </a:solidFill>
                <a:latin typeface="Arial" pitchFamily="34" charset="0"/>
              </a:rPr>
              <a:t>2002   2003   </a:t>
            </a:r>
            <a:r>
              <a:rPr lang="en-US" altLang="en-US" sz="1700" b="1" dirty="0" smtClean="0">
                <a:solidFill>
                  <a:srgbClr val="000000"/>
                </a:solidFill>
                <a:latin typeface="Arial" pitchFamily="34" charset="0"/>
              </a:rPr>
              <a:t>2004  </a:t>
            </a:r>
            <a:r>
              <a:rPr lang="en-US" altLang="en-US" sz="1700" b="1" dirty="0">
                <a:solidFill>
                  <a:srgbClr val="000000"/>
                </a:solidFill>
                <a:latin typeface="Arial" pitchFamily="34" charset="0"/>
              </a:rPr>
              <a:t>2005   2006   2007   2008   2009  2010   2011  </a:t>
            </a:r>
            <a:r>
              <a:rPr lang="en-US" altLang="en-US" sz="1700" b="1" dirty="0" smtClean="0">
                <a:solidFill>
                  <a:srgbClr val="000000"/>
                </a:solidFill>
                <a:latin typeface="Arial" pitchFamily="34" charset="0"/>
              </a:rPr>
              <a:t> 2012 ‘</a:t>
            </a:r>
            <a:r>
              <a:rPr lang="en-US" altLang="en-US" sz="1700" b="1" dirty="0">
                <a:solidFill>
                  <a:srgbClr val="000000"/>
                </a:solidFill>
                <a:latin typeface="Arial" pitchFamily="34" charset="0"/>
              </a:rPr>
              <a:t>13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011836" y="5762899"/>
            <a:ext cx="5600700" cy="23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5000"/>
              </a:spcBef>
            </a:pPr>
            <a:r>
              <a:rPr lang="en-US" altLang="en-US" sz="900" dirty="0" smtClean="0">
                <a:solidFill>
                  <a:srgbClr val="000000"/>
                </a:solidFill>
                <a:latin typeface="Arial" pitchFamily="34" charset="0"/>
              </a:rPr>
              <a:t>Source:  </a:t>
            </a:r>
            <a:r>
              <a:rPr lang="en-US" altLang="en-US" sz="900" dirty="0">
                <a:solidFill>
                  <a:srgbClr val="000000"/>
                </a:solidFill>
                <a:latin typeface="Arial" pitchFamily="34" charset="0"/>
              </a:rPr>
              <a:t>New York State Dept. of Labor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1836" y="6348149"/>
            <a:ext cx="34545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Eras Bold ITC" panose="020B0907030504020204" pitchFamily="34" charset="0"/>
              </a:rPr>
              <a:t>Courtesy M&amp;T Bank</a:t>
            </a:r>
            <a:endParaRPr lang="en-US" sz="1000" dirty="0">
              <a:latin typeface="Eras Bold ITC" panose="020B09070305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30937" y="2362200"/>
            <a:ext cx="554991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Eras Bold ITC" panose="020B0907030504020204" pitchFamily="34" charset="0"/>
              </a:rPr>
              <a:t>Buffalo Metro Area Payroll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Eras Bold ITC" panose="020B0907030504020204" pitchFamily="34" charset="0"/>
              </a:rPr>
              <a:t>Income</a:t>
            </a:r>
          </a:p>
          <a:p>
            <a:pPr algn="ctr"/>
            <a:r>
              <a:rPr lang="en-US" sz="1400" dirty="0" smtClean="0">
                <a:solidFill>
                  <a:schemeClr val="tx2"/>
                </a:solidFill>
                <a:latin typeface="Eras Bold ITC" panose="020B0907030504020204" pitchFamily="34" charset="0"/>
              </a:rPr>
              <a:t>(In Billions)</a:t>
            </a:r>
            <a:endParaRPr lang="en-US" sz="1400" dirty="0">
              <a:solidFill>
                <a:schemeClr val="tx2"/>
              </a:solidFill>
              <a:latin typeface="Eras Bold ITC" panose="020B0907030504020204" pitchFamily="34" charset="0"/>
            </a:endParaRPr>
          </a:p>
        </p:txBody>
      </p:sp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8348716" y="3581400"/>
            <a:ext cx="832229" cy="45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661" tIns="48331" rIns="96661" bIns="48331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n-US" sz="2100" b="1" dirty="0">
                <a:solidFill>
                  <a:srgbClr val="800000"/>
                </a:solidFill>
                <a:latin typeface="Arial" pitchFamily="34" charset="0"/>
              </a:rPr>
              <a:t>$</a:t>
            </a:r>
            <a:r>
              <a:rPr lang="en-US" altLang="en-US" sz="2700" b="1" dirty="0">
                <a:solidFill>
                  <a:srgbClr val="800000"/>
                </a:solidFill>
                <a:latin typeface="Arial" pitchFamily="34" charset="0"/>
              </a:rPr>
              <a:t>3.0</a:t>
            </a:r>
            <a:endParaRPr lang="en-US" altLang="en-US" dirty="0">
              <a:solidFill>
                <a:srgbClr val="800000"/>
              </a:solidFill>
              <a:latin typeface="Arial" pitchFamily="34" charset="0"/>
            </a:endParaRPr>
          </a:p>
        </p:txBody>
      </p:sp>
      <p:sp>
        <p:nvSpPr>
          <p:cNvPr id="13" name="Rectangle 26"/>
          <p:cNvSpPr>
            <a:spLocks noChangeArrowheads="1"/>
          </p:cNvSpPr>
          <p:nvPr/>
        </p:nvSpPr>
        <p:spPr bwMode="auto">
          <a:xfrm>
            <a:off x="8232307" y="3039308"/>
            <a:ext cx="911693" cy="45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661" tIns="48331" rIns="96661" bIns="48331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n-US" sz="2100" b="1" dirty="0">
                <a:solidFill>
                  <a:srgbClr val="000066"/>
                </a:solidFill>
                <a:latin typeface="Arial" pitchFamily="34" charset="0"/>
              </a:rPr>
              <a:t>$</a:t>
            </a:r>
            <a:r>
              <a:rPr lang="en-US" altLang="en-US" sz="2700" b="1" dirty="0" smtClean="0">
                <a:solidFill>
                  <a:srgbClr val="000066"/>
                </a:solidFill>
                <a:latin typeface="Arial" pitchFamily="34" charset="0"/>
              </a:rPr>
              <a:t>3.3</a:t>
            </a:r>
            <a:endParaRPr lang="en-US" altLang="en-US" dirty="0">
              <a:solidFill>
                <a:srgbClr val="000066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33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Eras Bold ITC" panose="020B0907030504020204" pitchFamily="34" charset="0"/>
              </a:rPr>
              <a:t>Economic Rebirth</a:t>
            </a:r>
            <a:endParaRPr lang="en-US" sz="3600" dirty="0">
              <a:latin typeface="Eras Bold ITC" panose="020B0907030504020204" pitchFamily="34" charset="0"/>
            </a:endParaRP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2000251" y="4389120"/>
            <a:ext cx="2314380" cy="4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61" tIns="48331" rIns="96661" bIns="4833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FFFF"/>
                </a:solidFill>
                <a:latin typeface="Arial" pitchFamily="34" charset="0"/>
              </a:rPr>
              <a:t>Manufacturing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5493" y="6464400"/>
            <a:ext cx="34545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Eras Bold ITC" panose="020B0907030504020204" pitchFamily="34" charset="0"/>
              </a:rPr>
              <a:t>Courtesy M&amp;T Bank</a:t>
            </a:r>
            <a:endParaRPr lang="en-US" sz="1000" dirty="0">
              <a:latin typeface="Eras Bold ITC" panose="020B0907030504020204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213830" y="2361211"/>
            <a:ext cx="6033347" cy="122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661" tIns="48331" rIns="96661" bIns="4833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000066"/>
                </a:solidFill>
                <a:latin typeface="Eras Bold ITC" panose="020B0907030504020204" pitchFamily="34" charset="0"/>
              </a:rPr>
              <a:t>Professional, Scientific, Technical and</a:t>
            </a:r>
          </a:p>
          <a:p>
            <a:pPr algn="ctr" eaLnBrk="1" hangingPunct="1"/>
            <a:r>
              <a:rPr lang="en-US" altLang="en-US" b="1" dirty="0" smtClean="0">
                <a:solidFill>
                  <a:srgbClr val="000066"/>
                </a:solidFill>
                <a:latin typeface="Eras Bold ITC" panose="020B0907030504020204" pitchFamily="34" charset="0"/>
              </a:rPr>
              <a:t>Business </a:t>
            </a:r>
            <a:r>
              <a:rPr lang="en-US" altLang="en-US" b="1" dirty="0">
                <a:solidFill>
                  <a:srgbClr val="000066"/>
                </a:solidFill>
                <a:latin typeface="Eras Bold ITC" panose="020B0907030504020204" pitchFamily="34" charset="0"/>
              </a:rPr>
              <a:t>Management Employment</a:t>
            </a:r>
            <a:endParaRPr lang="en-US" altLang="en-US" b="1" dirty="0">
              <a:solidFill>
                <a:srgbClr val="000066"/>
              </a:solidFill>
              <a:latin typeface="Eras Bold ITC" panose="020B0907030504020204" pitchFamily="34" charset="0"/>
              <a:cs typeface="Arial" charset="0"/>
            </a:endParaRPr>
          </a:p>
          <a:p>
            <a:pPr algn="ctr">
              <a:spcBef>
                <a:spcPts val="634"/>
              </a:spcBef>
            </a:pPr>
            <a:r>
              <a:rPr lang="en-US" altLang="en-US" sz="1800" b="1" dirty="0">
                <a:solidFill>
                  <a:srgbClr val="3333CC"/>
                </a:solidFill>
                <a:latin typeface="Eras Bold ITC" panose="020B0907030504020204" pitchFamily="34" charset="0"/>
                <a:cs typeface="Arial" charset="0"/>
              </a:rPr>
              <a:t>Buffalo Metro Area vs. United </a:t>
            </a:r>
            <a:r>
              <a:rPr lang="en-US" altLang="en-US" sz="1800" b="1" dirty="0" smtClean="0">
                <a:solidFill>
                  <a:srgbClr val="3333CC"/>
                </a:solidFill>
                <a:latin typeface="Eras Bold ITC" panose="020B0907030504020204" pitchFamily="34" charset="0"/>
                <a:cs typeface="Arial" charset="0"/>
              </a:rPr>
              <a:t>States</a:t>
            </a:r>
            <a:endParaRPr lang="en-US" altLang="en-US" sz="1800" b="1" dirty="0">
              <a:solidFill>
                <a:schemeClr val="accent2"/>
              </a:solidFill>
              <a:latin typeface="Eras Bold ITC" panose="020B0907030504020204" pitchFamily="34" charset="0"/>
            </a:endParaRPr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5605542"/>
              </p:ext>
            </p:extLst>
          </p:nvPr>
        </p:nvGraphicFramePr>
        <p:xfrm>
          <a:off x="198273" y="2132977"/>
          <a:ext cx="8241030" cy="4336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Chart" r:id="rId4" imgW="6010275" imgH="4038803" progId="MSGraph.Chart.8">
                  <p:embed followColorScheme="full"/>
                </p:oleObj>
              </mc:Choice>
              <mc:Fallback>
                <p:oleObj name="Chart" r:id="rId4" imgW="6010275" imgH="403880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273" y="2132977"/>
                        <a:ext cx="8241030" cy="43366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772400" y="3613171"/>
            <a:ext cx="1371600" cy="528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6661" tIns="48331" rIns="96661" bIns="4833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99"/>
                </a:solidFill>
                <a:latin typeface="Arial" charset="0"/>
              </a:rPr>
              <a:t>109.5</a:t>
            </a:r>
            <a:r>
              <a:rPr lang="en-US" altLang="en-US" sz="2100" b="1" dirty="0">
                <a:solidFill>
                  <a:srgbClr val="000099"/>
                </a:solidFill>
                <a:latin typeface="Arial" charset="0"/>
              </a:rPr>
              <a:t>%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556464" y="1355338"/>
            <a:ext cx="1406843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661" tIns="48331" rIns="96661" bIns="4833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000" b="1" dirty="0">
                <a:solidFill>
                  <a:srgbClr val="800000"/>
                </a:solidFill>
                <a:latin typeface="Arial" charset="0"/>
              </a:rPr>
              <a:t>113.0</a:t>
            </a:r>
            <a:r>
              <a:rPr lang="en-US" altLang="en-US" b="1" dirty="0">
                <a:solidFill>
                  <a:srgbClr val="800000"/>
                </a:solidFill>
                <a:latin typeface="Arial" charset="0"/>
              </a:rPr>
              <a:t>%</a:t>
            </a:r>
            <a:endParaRPr lang="en-US" altLang="en-US" sz="1700" b="1" dirty="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1040130" y="5831840"/>
            <a:ext cx="7229237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661" tIns="48331" rIns="96661" bIns="48331"/>
          <a:lstStyle/>
          <a:p>
            <a:endParaRPr lang="en-US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7915300" y="4092816"/>
            <a:ext cx="1048007" cy="614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661" tIns="48331" rIns="96661" bIns="4833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2100" b="1" dirty="0">
                <a:solidFill>
                  <a:srgbClr val="000099"/>
                </a:solidFill>
                <a:latin typeface="Lucida Sans Unicode" pitchFamily="34" charset="0"/>
              </a:rPr>
              <a:t>United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2100" b="1" dirty="0">
                <a:solidFill>
                  <a:srgbClr val="000099"/>
                </a:solidFill>
                <a:latin typeface="Lucida Sans Unicode" pitchFamily="34" charset="0"/>
              </a:rPr>
              <a:t>States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749052" y="4836160"/>
            <a:ext cx="3200400" cy="94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700" dirty="0">
                <a:solidFill>
                  <a:srgbClr val="800000"/>
                </a:solidFill>
                <a:latin typeface="Lucida Sans Unicode" pitchFamily="34" charset="0"/>
              </a:rPr>
              <a:t>Net Gain </a:t>
            </a:r>
            <a:r>
              <a:rPr lang="en-US" altLang="en-US" sz="1700" dirty="0" smtClean="0">
                <a:solidFill>
                  <a:srgbClr val="800000"/>
                </a:solidFill>
                <a:latin typeface="Lucida Sans Unicode" pitchFamily="34" charset="0"/>
              </a:rPr>
              <a:t>Since</a:t>
            </a:r>
          </a:p>
          <a:p>
            <a:pPr algn="ctr"/>
            <a:r>
              <a:rPr lang="en-US" altLang="en-US" sz="1700" dirty="0" smtClean="0">
                <a:solidFill>
                  <a:srgbClr val="800000"/>
                </a:solidFill>
                <a:latin typeface="Lucida Sans Unicode" pitchFamily="34" charset="0"/>
              </a:rPr>
              <a:t>January </a:t>
            </a:r>
            <a:r>
              <a:rPr lang="en-US" altLang="en-US" sz="1700" dirty="0">
                <a:solidFill>
                  <a:srgbClr val="800000"/>
                </a:solidFill>
                <a:latin typeface="Lucida Sans Unicode" pitchFamily="34" charset="0"/>
              </a:rPr>
              <a:t>2007</a:t>
            </a:r>
          </a:p>
          <a:p>
            <a:pPr algn="ctr"/>
            <a:r>
              <a:rPr lang="en-US" altLang="en-US" sz="2100" b="1" dirty="0">
                <a:solidFill>
                  <a:srgbClr val="800000"/>
                </a:solidFill>
                <a:latin typeface="Lucida Sans Unicode" pitchFamily="34" charset="0"/>
              </a:rPr>
              <a:t>4,700 jobs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943050" y="5820109"/>
            <a:ext cx="6990873" cy="374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6661" tIns="48331" rIns="96661" bIns="4833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900" dirty="0">
                <a:latin typeface="Arial" charset="0"/>
              </a:rPr>
              <a:t>Sources:  U.S. Bureau of Labor Statistics,</a:t>
            </a:r>
          </a:p>
          <a:p>
            <a:pPr eaLnBrk="1" hangingPunct="1"/>
            <a:r>
              <a:rPr lang="en-US" altLang="en-US" sz="900" dirty="0">
                <a:latin typeface="Arial" charset="0"/>
              </a:rPr>
              <a:t>                New York State Department of Labor                       </a:t>
            </a:r>
            <a:r>
              <a:rPr lang="en-US" altLang="en-US" sz="900" dirty="0" smtClean="0">
                <a:latin typeface="Arial" charset="0"/>
              </a:rPr>
              <a:t>                          </a:t>
            </a:r>
            <a:r>
              <a:rPr lang="en-US" altLang="en-US" sz="900" dirty="0">
                <a:latin typeface="Arial" charset="0"/>
              </a:rPr>
              <a:t>Note:    Buffalo data seasonally </a:t>
            </a:r>
            <a:r>
              <a:rPr lang="en-US" altLang="en-US" sz="900" dirty="0" smtClean="0">
                <a:latin typeface="Arial" charset="0"/>
              </a:rPr>
              <a:t>adjusted</a:t>
            </a:r>
            <a:endParaRPr lang="en-US" altLang="en-US" sz="900" dirty="0">
              <a:latin typeface="Arial" charset="0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633497" y="4233664"/>
            <a:ext cx="1673180" cy="620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661" tIns="48331" rIns="96661" bIns="4833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400" b="1" dirty="0">
                <a:solidFill>
                  <a:srgbClr val="800000"/>
                </a:solidFill>
                <a:latin typeface="Lucida Sans Unicode" pitchFamily="34" charset="0"/>
              </a:rPr>
              <a:t>Buffalo</a:t>
            </a:r>
            <a:endParaRPr lang="en-US" altLang="en-US" sz="1900" b="1" dirty="0">
              <a:solidFill>
                <a:srgbClr val="800000"/>
              </a:solidFill>
              <a:latin typeface="Lucida Sans Unicode" pitchFamily="34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015493" y="6120573"/>
            <a:ext cx="7189753" cy="46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661" tIns="48331" rIns="96661" bIns="4833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dirty="0">
                <a:latin typeface="Arial" charset="0"/>
              </a:rPr>
              <a:t>2007  </a:t>
            </a:r>
            <a:r>
              <a:rPr lang="en-US" altLang="en-US" b="1" dirty="0" smtClean="0">
                <a:latin typeface="Arial" charset="0"/>
              </a:rPr>
              <a:t>  </a:t>
            </a:r>
            <a:r>
              <a:rPr lang="en-US" altLang="en-US" b="1" dirty="0">
                <a:latin typeface="Arial" charset="0"/>
              </a:rPr>
              <a:t>2008   </a:t>
            </a:r>
            <a:r>
              <a:rPr lang="en-US" altLang="en-US" b="1" dirty="0" smtClean="0">
                <a:latin typeface="Arial" charset="0"/>
              </a:rPr>
              <a:t>  </a:t>
            </a:r>
            <a:r>
              <a:rPr lang="en-US" altLang="en-US" b="1" dirty="0">
                <a:latin typeface="Arial" charset="0"/>
              </a:rPr>
              <a:t>2009    2010   </a:t>
            </a:r>
            <a:r>
              <a:rPr lang="en-US" altLang="en-US" b="1" dirty="0" smtClean="0"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2011   </a:t>
            </a:r>
            <a:r>
              <a:rPr lang="en-US" altLang="en-US" b="1" dirty="0" smtClean="0">
                <a:latin typeface="Arial" charset="0"/>
              </a:rPr>
              <a:t>  </a:t>
            </a:r>
            <a:r>
              <a:rPr lang="en-US" altLang="en-US" b="1" dirty="0">
                <a:latin typeface="Arial" charset="0"/>
              </a:rPr>
              <a:t>2012    2013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720090" y="4313219"/>
            <a:ext cx="1120140" cy="497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661" tIns="48331" rIns="96661" bIns="4833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300" b="1" dirty="0">
                <a:solidFill>
                  <a:srgbClr val="800000"/>
                </a:solidFill>
                <a:latin typeface="Arial" charset="0"/>
              </a:rPr>
              <a:t>36,300</a:t>
            </a:r>
          </a:p>
          <a:p>
            <a:pPr algn="ctr" eaLnBrk="1" hangingPunct="1"/>
            <a:r>
              <a:rPr lang="en-US" altLang="en-US" sz="1300" b="1" dirty="0">
                <a:solidFill>
                  <a:srgbClr val="800000"/>
                </a:solidFill>
                <a:latin typeface="Arial" charset="0"/>
              </a:rPr>
              <a:t>Jobs</a:t>
            </a:r>
            <a:endParaRPr lang="en-US" altLang="en-US" sz="1300" dirty="0">
              <a:solidFill>
                <a:srgbClr val="800000"/>
              </a:solidFill>
              <a:latin typeface="Arial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975475" y="4826924"/>
            <a:ext cx="240030" cy="4927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7669292" y="1884120"/>
            <a:ext cx="1280160" cy="497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6661" tIns="48331" rIns="96661" bIns="4833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300" b="1" dirty="0">
                <a:solidFill>
                  <a:srgbClr val="800000"/>
                </a:solidFill>
                <a:latin typeface="Arial" charset="0"/>
              </a:rPr>
              <a:t>Dec 2013</a:t>
            </a:r>
          </a:p>
          <a:p>
            <a:pPr algn="ctr" eaLnBrk="1" hangingPunct="1"/>
            <a:r>
              <a:rPr lang="en-US" altLang="en-US" sz="1300" b="1" dirty="0">
                <a:solidFill>
                  <a:srgbClr val="800000"/>
                </a:solidFill>
                <a:latin typeface="Arial" charset="0"/>
              </a:rPr>
              <a:t>41,000 </a:t>
            </a:r>
            <a:r>
              <a:rPr lang="en-US" altLang="en-US" sz="1300" b="1" dirty="0" smtClean="0">
                <a:solidFill>
                  <a:srgbClr val="800000"/>
                </a:solidFill>
                <a:latin typeface="Arial" charset="0"/>
              </a:rPr>
              <a:t>Jobs</a:t>
            </a:r>
            <a:endParaRPr lang="en-US" altLang="en-US" sz="1300" dirty="0">
              <a:solidFill>
                <a:srgbClr val="800000"/>
              </a:solidFill>
              <a:latin typeface="Arial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8226028" y="2380831"/>
            <a:ext cx="120015" cy="3640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3712" y="2172554"/>
            <a:ext cx="960120" cy="65160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900" dirty="0">
                <a:solidFill>
                  <a:srgbClr val="000000"/>
                </a:solidFill>
                <a:latin typeface="Arial" charset="0"/>
              </a:rPr>
              <a:t>Job Count as Percentage of January 2007 Total</a:t>
            </a: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7191380" y="914400"/>
            <a:ext cx="1673180" cy="620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661" tIns="48331" rIns="96661" bIns="4833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400" b="1" dirty="0">
                <a:solidFill>
                  <a:srgbClr val="800000"/>
                </a:solidFill>
                <a:latin typeface="Lucida Sans Unicode" pitchFamily="34" charset="0"/>
              </a:rPr>
              <a:t>Buffalo</a:t>
            </a:r>
            <a:endParaRPr lang="en-US" altLang="en-US" sz="1900" b="1" dirty="0">
              <a:solidFill>
                <a:srgbClr val="800000"/>
              </a:solidFill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7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Eras Bold ITC" panose="020B0907030504020204" pitchFamily="34" charset="0"/>
              </a:rPr>
              <a:t>Economic Rebirth</a:t>
            </a:r>
            <a:endParaRPr lang="en-US" sz="3600" dirty="0">
              <a:latin typeface="Eras Bold ITC" panose="020B0907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5493" y="6464400"/>
            <a:ext cx="34545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Eras Bold ITC" panose="020B0907030504020204" pitchFamily="34" charset="0"/>
              </a:rPr>
              <a:t>Courtesy M&amp;T Bank</a:t>
            </a:r>
            <a:endParaRPr lang="en-US" sz="1000" dirty="0">
              <a:latin typeface="Eras Bold ITC" panose="020B0907030504020204" pitchFamily="34" charset="0"/>
            </a:endParaRP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11545" y="1981133"/>
            <a:ext cx="5482472" cy="1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661" tIns="48331" rIns="96661" bIns="4833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634"/>
              </a:spcBef>
            </a:pPr>
            <a:r>
              <a:rPr lang="en-US" altLang="en-US" sz="3000" b="1" dirty="0" smtClean="0">
                <a:solidFill>
                  <a:srgbClr val="000066"/>
                </a:solidFill>
                <a:latin typeface="Eras Bold ITC" panose="020B0907030504020204" pitchFamily="34" charset="0"/>
                <a:cs typeface="Arial" charset="0"/>
              </a:rPr>
              <a:t>WNY Population </a:t>
            </a:r>
          </a:p>
          <a:p>
            <a:pPr algn="ctr">
              <a:spcBef>
                <a:spcPts val="634"/>
              </a:spcBef>
            </a:pPr>
            <a:r>
              <a:rPr lang="en-US" altLang="en-US" sz="3000" b="1" dirty="0" smtClean="0">
                <a:solidFill>
                  <a:srgbClr val="000066"/>
                </a:solidFill>
                <a:latin typeface="Eras Bold ITC" panose="020B0907030504020204" pitchFamily="34" charset="0"/>
                <a:cs typeface="Arial" charset="0"/>
              </a:rPr>
              <a:t>Ages 20-34</a:t>
            </a:r>
          </a:p>
          <a:p>
            <a:pPr algn="ctr">
              <a:spcBef>
                <a:spcPts val="634"/>
              </a:spcBef>
            </a:pPr>
            <a:r>
              <a:rPr lang="en-US" altLang="en-US" sz="2000" b="1" dirty="0" smtClean="0">
                <a:solidFill>
                  <a:srgbClr val="000066"/>
                </a:solidFill>
                <a:latin typeface="Eras Bold ITC" panose="020B0907030504020204" pitchFamily="34" charset="0"/>
                <a:cs typeface="Arial" charset="0"/>
              </a:rPr>
              <a:t>Percent Increase/decrease</a:t>
            </a:r>
            <a:endParaRPr lang="en-US" altLang="en-US" sz="2000" b="1" dirty="0">
              <a:solidFill>
                <a:srgbClr val="000066"/>
              </a:solidFill>
              <a:latin typeface="Eras Bold ITC" panose="020B0907030504020204" pitchFamily="34" charset="0"/>
              <a:cs typeface="Arial" charset="0"/>
            </a:endParaRPr>
          </a:p>
        </p:txBody>
      </p:sp>
      <p:graphicFrame>
        <p:nvGraphicFramePr>
          <p:cNvPr id="4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170550"/>
              </p:ext>
            </p:extLst>
          </p:nvPr>
        </p:nvGraphicFramePr>
        <p:xfrm>
          <a:off x="33779" y="2201323"/>
          <a:ext cx="8372326" cy="4642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Chart" r:id="rId4" imgW="6096000" imgH="4067251" progId="MSGraph.Chart.8">
                  <p:embed followColorScheme="full"/>
                </p:oleObj>
              </mc:Choice>
              <mc:Fallback>
                <p:oleObj name="Chart" r:id="rId4" imgW="6096000" imgH="406725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79" y="2201323"/>
                        <a:ext cx="8372326" cy="46422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 Box 9"/>
          <p:cNvSpPr txBox="1">
            <a:spLocks noChangeArrowheads="1"/>
          </p:cNvSpPr>
          <p:nvPr/>
        </p:nvSpPr>
        <p:spPr bwMode="auto">
          <a:xfrm>
            <a:off x="454926" y="5997462"/>
            <a:ext cx="7951179" cy="46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661" tIns="48331" rIns="96661" bIns="4833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  <a:latin typeface="Arial" charset="0"/>
              </a:rPr>
              <a:t>00</a:t>
            </a:r>
            <a:r>
              <a:rPr lang="en-US" altLang="en-US" b="1" dirty="0" smtClean="0">
                <a:solidFill>
                  <a:srgbClr val="000000"/>
                </a:solidFill>
                <a:latin typeface="Arial" charset="0"/>
              </a:rPr>
              <a:t>   01    02   </a:t>
            </a:r>
            <a:r>
              <a:rPr lang="en-US" altLang="en-US" b="1" dirty="0">
                <a:solidFill>
                  <a:srgbClr val="000000"/>
                </a:solidFill>
                <a:latin typeface="Arial" charset="0"/>
              </a:rPr>
              <a:t>03 </a:t>
            </a:r>
            <a:r>
              <a:rPr lang="en-US" altLang="en-US" b="1" dirty="0" smtClean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en-US" altLang="en-US" b="1" dirty="0">
                <a:solidFill>
                  <a:srgbClr val="000000"/>
                </a:solidFill>
                <a:latin typeface="Arial" charset="0"/>
              </a:rPr>
              <a:t>04  </a:t>
            </a:r>
            <a:r>
              <a:rPr lang="en-US" altLang="en-US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latin typeface="Arial" charset="0"/>
              </a:rPr>
              <a:t>05  </a:t>
            </a:r>
            <a:r>
              <a:rPr lang="en-US" altLang="en-US" b="1" dirty="0" smtClean="0">
                <a:solidFill>
                  <a:srgbClr val="000000"/>
                </a:solidFill>
                <a:latin typeface="Arial" charset="0"/>
              </a:rPr>
              <a:t> 06    </a:t>
            </a:r>
            <a:r>
              <a:rPr lang="en-US" altLang="en-US" b="1" dirty="0">
                <a:solidFill>
                  <a:srgbClr val="000000"/>
                </a:solidFill>
                <a:latin typeface="Arial" charset="0"/>
              </a:rPr>
              <a:t>07  </a:t>
            </a:r>
            <a:r>
              <a:rPr lang="en-US" altLang="en-US" b="1" dirty="0" smtClean="0">
                <a:solidFill>
                  <a:srgbClr val="000000"/>
                </a:solidFill>
                <a:latin typeface="Arial" charset="0"/>
              </a:rPr>
              <a:t> 08    </a:t>
            </a:r>
            <a:r>
              <a:rPr lang="en-US" altLang="en-US" b="1" dirty="0">
                <a:solidFill>
                  <a:srgbClr val="000000"/>
                </a:solidFill>
                <a:latin typeface="Arial" charset="0"/>
              </a:rPr>
              <a:t>09  </a:t>
            </a:r>
            <a:r>
              <a:rPr lang="en-US" altLang="en-US" b="1" dirty="0" smtClean="0">
                <a:solidFill>
                  <a:srgbClr val="000000"/>
                </a:solidFill>
                <a:latin typeface="Arial" charset="0"/>
              </a:rPr>
              <a:t> 10   </a:t>
            </a:r>
            <a:r>
              <a:rPr lang="en-US" altLang="en-US" b="1" dirty="0">
                <a:solidFill>
                  <a:srgbClr val="000000"/>
                </a:solidFill>
                <a:latin typeface="Arial" charset="0"/>
              </a:rPr>
              <a:t>11   </a:t>
            </a:r>
            <a:r>
              <a:rPr lang="en-US" altLang="en-US" b="1" dirty="0" smtClean="0">
                <a:solidFill>
                  <a:srgbClr val="000000"/>
                </a:solidFill>
                <a:latin typeface="Arial" charset="0"/>
              </a:rPr>
              <a:t>12</a:t>
            </a:r>
            <a:endParaRPr lang="en-US" altLang="en-US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" name="Rectangle 11"/>
          <p:cNvSpPr>
            <a:spLocks noChangeArrowheads="1"/>
          </p:cNvSpPr>
          <p:nvPr/>
        </p:nvSpPr>
        <p:spPr bwMode="auto">
          <a:xfrm>
            <a:off x="8100078" y="2279168"/>
            <a:ext cx="1068847" cy="4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61" tIns="48331" rIns="96661" bIns="48331">
            <a:spAutoFit/>
          </a:bodyPr>
          <a:lstStyle/>
          <a:p>
            <a:r>
              <a:rPr lang="en-US" altLang="en-US" sz="2400" b="1" dirty="0">
                <a:solidFill>
                  <a:srgbClr val="800000"/>
                </a:solidFill>
                <a:latin typeface="Arial" charset="0"/>
              </a:rPr>
              <a:t>10.1%</a:t>
            </a:r>
          </a:p>
        </p:txBody>
      </p:sp>
      <p:sp>
        <p:nvSpPr>
          <p:cNvPr id="44" name="Rectangle 11"/>
          <p:cNvSpPr>
            <a:spLocks noChangeArrowheads="1"/>
          </p:cNvSpPr>
          <p:nvPr/>
        </p:nvSpPr>
        <p:spPr bwMode="auto">
          <a:xfrm>
            <a:off x="8187469" y="2892579"/>
            <a:ext cx="897325" cy="4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61" tIns="48331" rIns="96661" bIns="48331">
            <a:spAutoFit/>
          </a:bodyPr>
          <a:lstStyle/>
          <a:p>
            <a:r>
              <a:rPr lang="en-US" altLang="en-US" sz="2400" b="1" dirty="0">
                <a:solidFill>
                  <a:srgbClr val="000066"/>
                </a:solidFill>
                <a:latin typeface="Arial" charset="0"/>
              </a:rPr>
              <a:t>7.4%</a:t>
            </a:r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4481487" y="2611505"/>
            <a:ext cx="3040380" cy="61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661" tIns="48331" rIns="96661" bIns="4833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ts val="2008"/>
              </a:lnSpc>
              <a:defRPr/>
            </a:pPr>
            <a:r>
              <a:rPr lang="en-US" sz="2800" b="1" dirty="0" smtClean="0">
                <a:solidFill>
                  <a:srgbClr val="800000"/>
                </a:solidFill>
                <a:latin typeface="Eras Bold ITC" panose="020B0907030504020204" pitchFamily="34" charset="0"/>
                <a:cs typeface="Lucida Sans Unicode" panose="020B0602030504020204" pitchFamily="34" charset="0"/>
              </a:rPr>
              <a:t>Buffalo Area</a:t>
            </a:r>
          </a:p>
          <a:p>
            <a:pPr algn="ctr">
              <a:lnSpc>
                <a:spcPts val="2008"/>
              </a:lnSpc>
              <a:defRPr/>
            </a:pPr>
            <a:r>
              <a:rPr lang="en-US" sz="1800" b="1" dirty="0" smtClean="0">
                <a:solidFill>
                  <a:srgbClr val="8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(Erie </a:t>
            </a:r>
            <a:r>
              <a:rPr lang="en-US" sz="1800" b="1" dirty="0">
                <a:solidFill>
                  <a:srgbClr val="8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&amp; Niagara </a:t>
            </a:r>
            <a:r>
              <a:rPr lang="en-US" sz="1800" b="1" dirty="0" smtClean="0">
                <a:solidFill>
                  <a:srgbClr val="8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Counties)</a:t>
            </a:r>
            <a:endParaRPr lang="en-US" sz="1800" b="1" dirty="0">
              <a:solidFill>
                <a:srgbClr val="80000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8134130" y="3361421"/>
            <a:ext cx="1040130" cy="618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661" tIns="48331" rIns="96661" bIns="4833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ts val="2008"/>
              </a:lnSpc>
              <a:defRPr/>
            </a:pPr>
            <a:r>
              <a:rPr lang="en-US" sz="2100" b="1" dirty="0">
                <a:solidFill>
                  <a:srgbClr val="00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United</a:t>
            </a:r>
          </a:p>
          <a:p>
            <a:pPr algn="ctr">
              <a:lnSpc>
                <a:spcPts val="2008"/>
              </a:lnSpc>
              <a:defRPr/>
            </a:pPr>
            <a:r>
              <a:rPr lang="en-US" sz="2100" b="1" dirty="0">
                <a:solidFill>
                  <a:srgbClr val="0000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States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7386353" y="2606428"/>
            <a:ext cx="640080" cy="232011"/>
          </a:xfrm>
          <a:prstGeom prst="straightConnector1">
            <a:avLst/>
          </a:prstGeom>
          <a:ln w="889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1216122" y="3786658"/>
            <a:ext cx="640080" cy="0"/>
          </a:xfrm>
          <a:prstGeom prst="straightConnector1">
            <a:avLst/>
          </a:prstGeom>
          <a:ln w="889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11"/>
          <p:cNvSpPr>
            <a:spLocks noChangeArrowheads="1"/>
          </p:cNvSpPr>
          <p:nvPr/>
        </p:nvSpPr>
        <p:spPr bwMode="auto">
          <a:xfrm>
            <a:off x="8205532" y="4002559"/>
            <a:ext cx="897325" cy="4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61" tIns="48331" rIns="96661" bIns="48331">
            <a:spAutoFit/>
          </a:bodyPr>
          <a:lstStyle/>
          <a:p>
            <a:r>
              <a:rPr lang="en-US" altLang="en-US" sz="2400" b="1" dirty="0">
                <a:solidFill>
                  <a:srgbClr val="FF0000"/>
                </a:solidFill>
                <a:latin typeface="Arial" charset="0"/>
              </a:rPr>
              <a:t>3.2%</a:t>
            </a:r>
          </a:p>
        </p:txBody>
      </p:sp>
      <p:cxnSp>
        <p:nvCxnSpPr>
          <p:cNvPr id="52" name="Straight Connector 51"/>
          <p:cNvCxnSpPr/>
          <p:nvPr/>
        </p:nvCxnSpPr>
        <p:spPr>
          <a:xfrm>
            <a:off x="680817" y="6399048"/>
            <a:ext cx="75009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945624" y="6464400"/>
            <a:ext cx="2056924" cy="236105"/>
          </a:xfrm>
          <a:prstGeom prst="rect">
            <a:avLst/>
          </a:prstGeom>
          <a:noFill/>
        </p:spPr>
        <p:txBody>
          <a:bodyPr lIns="96661" tIns="48331" rIns="96661" bIns="48331">
            <a:spAutoFit/>
          </a:bodyPr>
          <a:lstStyle/>
          <a:p>
            <a:pPr>
              <a:defRPr/>
            </a:pPr>
            <a:r>
              <a:rPr lang="en-US" sz="900" dirty="0"/>
              <a:t>Source:  U.S. Census Bureau</a:t>
            </a:r>
          </a:p>
        </p:txBody>
      </p:sp>
      <p:sp>
        <p:nvSpPr>
          <p:cNvPr id="55" name="Text Box 6"/>
          <p:cNvSpPr txBox="1">
            <a:spLocks noChangeArrowheads="1"/>
          </p:cNvSpPr>
          <p:nvPr/>
        </p:nvSpPr>
        <p:spPr bwMode="auto">
          <a:xfrm>
            <a:off x="1606171" y="3613727"/>
            <a:ext cx="4330541" cy="618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661" tIns="48331" rIns="96661" bIns="4833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ts val="2008"/>
              </a:lnSpc>
              <a:defRPr/>
            </a:pPr>
            <a:r>
              <a:rPr lang="en-US" sz="1700" b="1" dirty="0">
                <a:solidFill>
                  <a:srgbClr val="FF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Allegany, Cattaraugus, Chautauqua</a:t>
            </a:r>
          </a:p>
          <a:p>
            <a:pPr algn="ctr">
              <a:lnSpc>
                <a:spcPts val="2008"/>
              </a:lnSpc>
              <a:defRPr/>
            </a:pPr>
            <a:r>
              <a:rPr lang="en-US" sz="1700" b="1" dirty="0">
                <a:solidFill>
                  <a:srgbClr val="FF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Genesee, Orleans &amp; Wyoming Counties</a:t>
            </a:r>
          </a:p>
        </p:txBody>
      </p:sp>
      <p:cxnSp>
        <p:nvCxnSpPr>
          <p:cNvPr id="56" name="Straight Arrow Connector 55"/>
          <p:cNvCxnSpPr>
            <a:stCxn id="55" idx="3"/>
          </p:cNvCxnSpPr>
          <p:nvPr/>
        </p:nvCxnSpPr>
        <p:spPr>
          <a:xfrm>
            <a:off x="5936712" y="3922760"/>
            <a:ext cx="2089721" cy="420640"/>
          </a:xfrm>
          <a:prstGeom prst="straightConnector1">
            <a:avLst/>
          </a:prstGeom>
          <a:ln w="889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42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209800"/>
            <a:ext cx="8077200" cy="4038600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n-US" sz="2800" dirty="0" smtClean="0">
                <a:latin typeface="Eras Bold ITC" panose="020B0907030504020204" pitchFamily="34" charset="0"/>
              </a:rPr>
              <a:t>Path Forward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Eras Bold ITC" panose="020B0907030504020204" pitchFamily="34" charset="0"/>
              </a:rPr>
              <a:t>Continued Fiscal Discipline by City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Eras Bold ITC" panose="020B0907030504020204" pitchFamily="34" charset="0"/>
              </a:rPr>
              <a:t>Continued Investment in Technology, Medical, and Higher Education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Eras Bold ITC" panose="020B0907030504020204" pitchFamily="34" charset="0"/>
              </a:rPr>
              <a:t>Smart Growth, Reduce Sprawl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Eras Bold ITC" panose="020B0907030504020204" pitchFamily="34" charset="0"/>
              </a:rPr>
              <a:t>Leverage City’s Natural Assets (Waterfront, Educated Workforce, Infrastructure, Cultural Attractions, Proximity to Canada)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sz="2800" dirty="0" smtClean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sz="2800" dirty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sz="2800" dirty="0" smtClean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sz="2800" dirty="0" smtClean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dirty="0" smtClean="0">
              <a:latin typeface="Eras Bold ITC" panose="020B0907030504020204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Eras Bold ITC" panose="020B0907030504020204" pitchFamily="34" charset="0"/>
              </a:rPr>
              <a:t>Economic Rebirth</a:t>
            </a:r>
            <a:endParaRPr lang="en-US" sz="3600" dirty="0"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29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286000"/>
            <a:ext cx="8077200" cy="4038600"/>
          </a:xfrm>
        </p:spPr>
        <p:txBody>
          <a:bodyPr>
            <a:normAutofit fontScale="85000" lnSpcReduction="20000"/>
          </a:bodyPr>
          <a:lstStyle/>
          <a:p>
            <a:pPr marL="274320" lvl="1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Eras Bold ITC" panose="020B0907030504020204" pitchFamily="34" charset="0"/>
              </a:rPr>
              <a:t>$33 million issuance</a:t>
            </a:r>
          </a:p>
          <a:p>
            <a:pPr marL="553720" lvl="2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Eras Bold ITC" panose="020B0907030504020204" pitchFamily="34" charset="0"/>
              </a:rPr>
              <a:t>$25.6 million General Improvement Serial Bonds</a:t>
            </a:r>
          </a:p>
          <a:p>
            <a:pPr marL="553720" lvl="2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Eras Bold ITC" panose="020B0907030504020204" pitchFamily="34" charset="0"/>
              </a:rPr>
              <a:t>$7.4 million Bond Anticipation Notes (BAN)</a:t>
            </a:r>
          </a:p>
          <a:p>
            <a:pPr marL="553720" lvl="2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3200" dirty="0">
                <a:latin typeface="Eras Bold ITC" panose="020B0907030504020204" pitchFamily="34" charset="0"/>
              </a:rPr>
              <a:t>Moody’s: A1, S&amp;P: </a:t>
            </a:r>
            <a:r>
              <a:rPr lang="en-US" sz="3200" dirty="0" smtClean="0">
                <a:latin typeface="Eras Bold ITC" panose="020B0907030504020204" pitchFamily="34" charset="0"/>
              </a:rPr>
              <a:t>A+, </a:t>
            </a:r>
            <a:r>
              <a:rPr lang="en-US" sz="3200" dirty="0">
                <a:latin typeface="Eras Bold ITC" panose="020B0907030504020204" pitchFamily="34" charset="0"/>
              </a:rPr>
              <a:t>Fitch: A+</a:t>
            </a:r>
          </a:p>
          <a:p>
            <a:pPr marL="553720" lvl="2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Eras Bold ITC" panose="020B0907030504020204" pitchFamily="34" charset="0"/>
              </a:rPr>
              <a:t>Issuances </a:t>
            </a:r>
            <a:r>
              <a:rPr lang="en-US" sz="3200" dirty="0">
                <a:latin typeface="Eras Bold ITC" panose="020B0907030504020204" pitchFamily="34" charset="0"/>
              </a:rPr>
              <a:t>expected to price via competitive sale on April 16th</a:t>
            </a:r>
            <a:endParaRPr lang="en-US" sz="3200" dirty="0" smtClean="0">
              <a:latin typeface="Eras Bold ITC" panose="020B0907030504020204" pitchFamily="34" charset="0"/>
            </a:endParaRPr>
          </a:p>
          <a:p>
            <a:pPr marL="553720" lvl="2"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sz="2600" dirty="0" smtClean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sz="2800" dirty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sz="2800" dirty="0" smtClean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sz="2800" dirty="0" smtClean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dirty="0" smtClean="0">
              <a:latin typeface="Eras Bold ITC" panose="020B0907030504020204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Eras Bold ITC" panose="020B0907030504020204" pitchFamily="34" charset="0"/>
              </a:rPr>
              <a:t>Buffalo: A Smart Investment</a:t>
            </a:r>
            <a:endParaRPr lang="en-US" sz="3600" dirty="0"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48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52800" y="2895600"/>
            <a:ext cx="5410200" cy="3450696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Eras Bold ITC" panose="020B0907030504020204" pitchFamily="34" charset="0"/>
              </a:rPr>
              <a:t>Stabilization of the City’s Finances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Eras Bold ITC" panose="020B0907030504020204" pitchFamily="34" charset="0"/>
              </a:rPr>
              <a:t>Revitalization of the Economy</a:t>
            </a:r>
          </a:p>
          <a:p>
            <a:endParaRPr lang="en-US" dirty="0" smtClean="0">
              <a:latin typeface="Eras Bold ITC" panose="020B0907030504020204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Eras Bold ITC" panose="020B0907030504020204" pitchFamily="34" charset="0"/>
              </a:rPr>
              <a:t>Buffalo’s Story</a:t>
            </a:r>
            <a:endParaRPr lang="en-US" dirty="0">
              <a:latin typeface="Eras Bold ITC" panose="020B09070305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09800"/>
            <a:ext cx="2642758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485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905000"/>
            <a:ext cx="7467600" cy="4114800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n-US" sz="4000" dirty="0" smtClean="0">
                <a:latin typeface="Eras Bold ITC" panose="020B0907030504020204" pitchFamily="34" charset="0"/>
              </a:rPr>
              <a:t>2003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Eras Bold ITC" panose="020B0907030504020204" pitchFamily="34" charset="0"/>
              </a:rPr>
              <a:t>Fund Balance: $36 million</a:t>
            </a:r>
            <a:endParaRPr lang="en-US" sz="2800" dirty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Eras Bold ITC" panose="020B0907030504020204" pitchFamily="34" charset="0"/>
              </a:rPr>
              <a:t>88% of Constitutional Tax Limit exhausted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Eras Bold ITC" panose="020B0907030504020204" pitchFamily="34" charset="0"/>
              </a:rPr>
              <a:t>$435 million debt burden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Eras Bold ITC" panose="020B0907030504020204" pitchFamily="34" charset="0"/>
              </a:rPr>
              <a:t>State-imposed Hard </a:t>
            </a:r>
            <a:r>
              <a:rPr lang="en-US" sz="2800" dirty="0">
                <a:latin typeface="Eras Bold ITC" panose="020B0907030504020204" pitchFamily="34" charset="0"/>
              </a:rPr>
              <a:t>Control </a:t>
            </a:r>
            <a:r>
              <a:rPr lang="en-US" sz="2800" dirty="0" smtClean="0">
                <a:latin typeface="Eras Bold ITC" panose="020B0907030504020204" pitchFamily="34" charset="0"/>
              </a:rPr>
              <a:t>Board, Buffalo Fiscal Stability Authority (BFSA)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Eras Bold ITC" panose="020B0907030504020204" pitchFamily="34" charset="0"/>
              </a:rPr>
              <a:t>Ratings</a:t>
            </a:r>
            <a:r>
              <a:rPr lang="en-US" sz="2800" dirty="0">
                <a:latin typeface="Eras Bold ITC" panose="020B0907030504020204" pitchFamily="34" charset="0"/>
              </a:rPr>
              <a:t>=</a:t>
            </a:r>
            <a:r>
              <a:rPr lang="en-US" sz="2800" dirty="0" smtClean="0">
                <a:latin typeface="Eras Bold ITC" panose="020B0907030504020204" pitchFamily="34" charset="0"/>
              </a:rPr>
              <a:t> Moody’s: Baa3, S&amp;P: BBB-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sz="2800" dirty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sz="2800" dirty="0" smtClean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sz="2800" dirty="0" smtClean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dirty="0" smtClean="0">
              <a:latin typeface="Eras Bold ITC" panose="020B0907030504020204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Eras Bold ITC" panose="020B0907030504020204" pitchFamily="34" charset="0"/>
              </a:rPr>
              <a:t>City Finances</a:t>
            </a:r>
            <a:endParaRPr lang="en-US" dirty="0"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64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905000"/>
            <a:ext cx="7315200" cy="4114800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n-US" sz="4000" dirty="0" smtClean="0">
                <a:latin typeface="Eras Bold ITC" panose="020B0907030504020204" pitchFamily="34" charset="0"/>
              </a:rPr>
              <a:t>2013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Eras Bold ITC" panose="020B0907030504020204" pitchFamily="34" charset="0"/>
              </a:rPr>
              <a:t>Fund Balance: $166 million</a:t>
            </a:r>
            <a:endParaRPr lang="en-US" sz="2800" dirty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Eras Bold ITC" panose="020B0907030504020204" pitchFamily="34" charset="0"/>
              </a:rPr>
              <a:t>68% of Constitutional Tax Limit exhausted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Eras Bold ITC" panose="020B0907030504020204" pitchFamily="34" charset="0"/>
              </a:rPr>
              <a:t>$288 million debt burden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Eras Bold ITC" panose="020B0907030504020204" pitchFamily="34" charset="0"/>
              </a:rPr>
              <a:t>Buffalo Fiscal Stability Authority (BFSA) currently in advisory status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Eras Bold ITC" panose="020B0907030504020204" pitchFamily="34" charset="0"/>
              </a:rPr>
              <a:t>Ratings</a:t>
            </a:r>
            <a:r>
              <a:rPr lang="en-US" sz="2800" dirty="0">
                <a:latin typeface="Eras Bold ITC" panose="020B0907030504020204" pitchFamily="34" charset="0"/>
              </a:rPr>
              <a:t>=</a:t>
            </a:r>
            <a:r>
              <a:rPr lang="en-US" sz="2800" dirty="0" smtClean="0">
                <a:latin typeface="Eras Bold ITC" panose="020B0907030504020204" pitchFamily="34" charset="0"/>
              </a:rPr>
              <a:t> Moody’s: A1, S&amp;P: A+, Fitch: A+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sz="2800" dirty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sz="2800" dirty="0" smtClean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sz="2800" dirty="0" smtClean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dirty="0" smtClean="0">
              <a:latin typeface="Eras Bold ITC" panose="020B0907030504020204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Eras Bold ITC" panose="020B0907030504020204" pitchFamily="34" charset="0"/>
              </a:rPr>
              <a:t>City Finances</a:t>
            </a:r>
            <a:endParaRPr lang="en-US" dirty="0"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49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2057400"/>
            <a:ext cx="8001000" cy="4191000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n-US" sz="4000" dirty="0" smtClean="0">
                <a:latin typeface="Eras Bold ITC" panose="020B0907030504020204" pitchFamily="34" charset="0"/>
              </a:rPr>
              <a:t>Recent Initiatives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Eras Bold ITC" panose="020B0907030504020204" pitchFamily="34" charset="0"/>
              </a:rPr>
              <a:t>Amend City Charter to require 4-year financial plan 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3200" dirty="0">
                <a:latin typeface="Eras Bold ITC" panose="020B0907030504020204" pitchFamily="34" charset="0"/>
              </a:rPr>
              <a:t>Debt policy </a:t>
            </a:r>
            <a:r>
              <a:rPr lang="en-US" sz="3200" dirty="0" smtClean="0">
                <a:latin typeface="Eras Bold ITC" panose="020B0907030504020204" pitchFamily="34" charset="0"/>
              </a:rPr>
              <a:t>to issue less debt than is retired each year</a:t>
            </a:r>
            <a:endParaRPr lang="en-US" sz="3200" dirty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Eras Bold ITC" panose="020B0907030504020204" pitchFamily="34" charset="0"/>
              </a:rPr>
              <a:t>Debt refinancing yielded $62 million in savings since 2012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Eras Bold ITC" panose="020B0907030504020204" pitchFamily="34" charset="0"/>
              </a:rPr>
              <a:t>Establishment of Emergency Stabilization (Rainy Day) Fund for unanticipated, non-recurring expenses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Eras Bold ITC" panose="020B0907030504020204" pitchFamily="34" charset="0"/>
              </a:rPr>
              <a:t>Investment of Idle Funds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Eras Bold ITC" panose="020B0907030504020204" pitchFamily="34" charset="0"/>
              </a:rPr>
              <a:t>Published Popular Annual Financial Report (PAFR)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sz="2800" dirty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sz="2800" dirty="0" smtClean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sz="2800" dirty="0" smtClean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dirty="0" smtClean="0">
              <a:latin typeface="Eras Bold ITC" panose="020B0907030504020204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Eras Bold ITC" panose="020B0907030504020204" pitchFamily="34" charset="0"/>
              </a:rPr>
              <a:t>City Finances</a:t>
            </a:r>
            <a:endParaRPr lang="en-US" dirty="0"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54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2133600"/>
            <a:ext cx="7315200" cy="4114800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n-US" sz="4000" dirty="0" smtClean="0">
                <a:latin typeface="Eras Bold ITC" panose="020B0907030504020204" pitchFamily="34" charset="0"/>
              </a:rPr>
              <a:t>Highlights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Eras Bold ITC" panose="020B0907030504020204" pitchFamily="34" charset="0"/>
              </a:rPr>
              <a:t>Buffalo Niagara Medical Campus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latin typeface="Eras Bold ITC" panose="020B0907030504020204" pitchFamily="34" charset="0"/>
              </a:rPr>
              <a:t>Higher Education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Eras Bold ITC" panose="020B0907030504020204" pitchFamily="34" charset="0"/>
              </a:rPr>
              <a:t>High-Tech Industry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Eras Bold ITC" panose="020B0907030504020204" pitchFamily="34" charset="0"/>
              </a:rPr>
              <a:t>Waterfront Development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Eras Bold ITC" panose="020B0907030504020204" pitchFamily="34" charset="0"/>
              </a:rPr>
              <a:t>Improved Housing Market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sz="2800" dirty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sz="2800" dirty="0" smtClean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sz="2800" dirty="0" smtClean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dirty="0" smtClean="0">
              <a:latin typeface="Eras Bold ITC" panose="020B0907030504020204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Eras Bold ITC" panose="020B0907030504020204" pitchFamily="34" charset="0"/>
              </a:rPr>
              <a:t>Economic Rebirth</a:t>
            </a:r>
            <a:endParaRPr lang="en-US" dirty="0">
              <a:latin typeface="Eras Bold ITC" panose="020B09070305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898" y="3581400"/>
            <a:ext cx="3162877" cy="1921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9800" y="5503163"/>
            <a:ext cx="274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latin typeface="Eras Bold ITC" panose="020B0907030504020204" pitchFamily="34" charset="0"/>
              </a:rPr>
              <a:t>HARBORCenter</a:t>
            </a:r>
            <a:r>
              <a:rPr lang="en-US" sz="1100" dirty="0" smtClean="0">
                <a:latin typeface="Eras Bold ITC" panose="020B0907030504020204" pitchFamily="34" charset="0"/>
              </a:rPr>
              <a:t> construction</a:t>
            </a:r>
            <a:endParaRPr lang="en-US" sz="1100" dirty="0"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69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777836"/>
            <a:ext cx="7315200" cy="3927764"/>
          </a:xfrm>
        </p:spPr>
        <p:txBody>
          <a:bodyPr>
            <a:normAutofit fontScale="92500"/>
          </a:bodyPr>
          <a:lstStyle/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Eras Bold ITC" panose="020B0907030504020204" pitchFamily="34" charset="0"/>
              </a:rPr>
              <a:t>120-acre site adjacent to downtown</a:t>
            </a:r>
            <a:endParaRPr lang="en-US" sz="2800" dirty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Eras Bold ITC" panose="020B0907030504020204" pitchFamily="34" charset="0"/>
              </a:rPr>
              <a:t>Consortium of region’s top health care, education, and research institutions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Eras Bold ITC" panose="020B0907030504020204" pitchFamily="34" charset="0"/>
              </a:rPr>
              <a:t>7,000 employees in 2002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Eras Bold ITC" panose="020B0907030504020204" pitchFamily="34" charset="0"/>
              </a:rPr>
              <a:t>12,000 employees currently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Eras Bold ITC" panose="020B0907030504020204" pitchFamily="34" charset="0"/>
              </a:rPr>
              <a:t>17,000 employees by 2016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sz="2800" dirty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sz="2800" dirty="0" smtClean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sz="2800" dirty="0" smtClean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dirty="0" smtClean="0">
              <a:latin typeface="Eras Bold ITC" panose="020B0907030504020204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Eras Bold ITC" panose="020B0907030504020204" pitchFamily="34" charset="0"/>
              </a:rPr>
              <a:t>Buffalo Niagara Medical Campus</a:t>
            </a:r>
            <a:endParaRPr lang="en-US" sz="3600" dirty="0">
              <a:latin typeface="Eras Bold ITC" panose="020B09070305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78000"/>
            <a:ext cx="1606296" cy="8839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487062"/>
            <a:ext cx="2895600" cy="182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1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981200"/>
            <a:ext cx="5715000" cy="4495800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n-US" sz="2800" dirty="0" smtClean="0">
                <a:latin typeface="Eras Bold ITC" panose="020B0907030504020204" pitchFamily="34" charset="0"/>
              </a:rPr>
              <a:t>Major Projects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Eras Bold ITC" panose="020B0907030504020204" pitchFamily="34" charset="0"/>
              </a:rPr>
              <a:t>Gates Vascular Institute - $292 million (Completed)</a:t>
            </a:r>
            <a:endParaRPr lang="en-US" sz="2800" dirty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Eras Bold ITC" panose="020B0907030504020204" pitchFamily="34" charset="0"/>
              </a:rPr>
              <a:t>University at Buffalo Medical School  - $375 million (Under construction – completed by 2016)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Eras Bold ITC" panose="020B0907030504020204" pitchFamily="34" charset="0"/>
              </a:rPr>
              <a:t>Kaleida</a:t>
            </a:r>
            <a:r>
              <a:rPr lang="en-US" sz="2800" dirty="0" smtClean="0">
                <a:latin typeface="Eras Bold ITC" panose="020B0907030504020204" pitchFamily="34" charset="0"/>
              </a:rPr>
              <a:t> ‘s Children’s Hospital - $250 million (Groundbreaking this spring – completed by 2016)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Eras Bold ITC" panose="020B0907030504020204" pitchFamily="34" charset="0"/>
              </a:rPr>
              <a:t>Conventus</a:t>
            </a:r>
            <a:r>
              <a:rPr lang="en-US" sz="2800" dirty="0" smtClean="0">
                <a:latin typeface="Eras Bold ITC" panose="020B0907030504020204" pitchFamily="34" charset="0"/>
              </a:rPr>
              <a:t> medical offices - $100 million (Under construction – completed by 2015)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Eras Bold ITC" panose="020B0907030504020204" pitchFamily="34" charset="0"/>
              </a:rPr>
              <a:t>Genomic Medicine &amp; Supercomputing Center - $105 million (Announced in January)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sz="2800" dirty="0" smtClean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sz="2800" dirty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sz="2800" dirty="0" smtClean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sz="2800" dirty="0" smtClean="0">
              <a:latin typeface="Eras Bold ITC" panose="020B0907030504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dirty="0" smtClean="0">
              <a:latin typeface="Eras Bold ITC" panose="020B0907030504020204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Eras Bold ITC" panose="020B0907030504020204" pitchFamily="34" charset="0"/>
              </a:rPr>
              <a:t>Buffalo Niagara Medical Campus</a:t>
            </a:r>
            <a:endParaRPr lang="en-US" sz="3600" dirty="0">
              <a:latin typeface="Eras Bold ITC" panose="020B09070305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572000"/>
            <a:ext cx="2322830" cy="17822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614" y="2743200"/>
            <a:ext cx="2743200" cy="15758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90615" y="4306788"/>
            <a:ext cx="274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Eras Bold ITC" panose="020B0907030504020204" pitchFamily="34" charset="0"/>
              </a:rPr>
              <a:t>University at Buffalo Medical School</a:t>
            </a:r>
            <a:endParaRPr lang="en-US" sz="1100" dirty="0">
              <a:latin typeface="Eras Bold ITC" panose="020B0907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799" y="6351636"/>
            <a:ext cx="23228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latin typeface="Eras Bold ITC" panose="020B0907030504020204" pitchFamily="34" charset="0"/>
              </a:rPr>
              <a:t>Kaleida’s</a:t>
            </a:r>
            <a:r>
              <a:rPr lang="en-US" sz="1100" dirty="0" smtClean="0">
                <a:latin typeface="Eras Bold ITC" panose="020B0907030504020204" pitchFamily="34" charset="0"/>
              </a:rPr>
              <a:t> Children’s Hospital</a:t>
            </a:r>
            <a:endParaRPr lang="en-US" sz="1100" dirty="0"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03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796</TotalTime>
  <Words>1139</Words>
  <Application>Microsoft Macintosh PowerPoint</Application>
  <PresentationFormat>On-screen Show (4:3)</PresentationFormat>
  <Paragraphs>312</Paragraphs>
  <Slides>27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Waveform</vt:lpstr>
      <vt:lpstr>Chart</vt:lpstr>
      <vt:lpstr>Buffalo</vt:lpstr>
      <vt:lpstr>Introduction</vt:lpstr>
      <vt:lpstr>Buffalo’s Story</vt:lpstr>
      <vt:lpstr>City Finances</vt:lpstr>
      <vt:lpstr>City Finances</vt:lpstr>
      <vt:lpstr>City Finances</vt:lpstr>
      <vt:lpstr>Economic Rebirth</vt:lpstr>
      <vt:lpstr>Buffalo Niagara Medical Campus</vt:lpstr>
      <vt:lpstr>Buffalo Niagara Medical Campus</vt:lpstr>
      <vt:lpstr>Higher Education</vt:lpstr>
      <vt:lpstr>University at Buffalo</vt:lpstr>
      <vt:lpstr>High Tech</vt:lpstr>
      <vt:lpstr>High Tech</vt:lpstr>
      <vt:lpstr>Waterfront Development</vt:lpstr>
      <vt:lpstr>Waterfront Development</vt:lpstr>
      <vt:lpstr>Waterfront Development</vt:lpstr>
      <vt:lpstr>Waterfront Development</vt:lpstr>
      <vt:lpstr>Waterfront Development</vt:lpstr>
      <vt:lpstr>Waterfront Development</vt:lpstr>
      <vt:lpstr>Housing</vt:lpstr>
      <vt:lpstr>Demographics</vt:lpstr>
      <vt:lpstr>Economic Rebirth</vt:lpstr>
      <vt:lpstr>Economic Rebirth</vt:lpstr>
      <vt:lpstr>Economic Rebirth</vt:lpstr>
      <vt:lpstr>Economic Rebirth</vt:lpstr>
      <vt:lpstr>Economic Rebirth</vt:lpstr>
      <vt:lpstr>Buffalo: A Smart Investment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Buffalo</dc:title>
  <dc:creator>Curry,Patrick J.</dc:creator>
  <cp:lastModifiedBy>Betsy Hill</cp:lastModifiedBy>
  <cp:revision>67</cp:revision>
  <cp:lastPrinted>2014-03-05T20:48:48Z</cp:lastPrinted>
  <dcterms:created xsi:type="dcterms:W3CDTF">2014-02-25T21:37:02Z</dcterms:created>
  <dcterms:modified xsi:type="dcterms:W3CDTF">2014-03-10T13:23:59Z</dcterms:modified>
</cp:coreProperties>
</file>