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34"/>
  </p:notesMasterIdLst>
  <p:handoutMasterIdLst>
    <p:handoutMasterId r:id="rId35"/>
  </p:handoutMasterIdLst>
  <p:sldIdLst>
    <p:sldId id="286" r:id="rId5"/>
    <p:sldId id="281" r:id="rId6"/>
    <p:sldId id="276" r:id="rId7"/>
    <p:sldId id="259" r:id="rId8"/>
    <p:sldId id="260" r:id="rId9"/>
    <p:sldId id="282" r:id="rId10"/>
    <p:sldId id="287" r:id="rId11"/>
    <p:sldId id="288" r:id="rId12"/>
    <p:sldId id="290" r:id="rId13"/>
    <p:sldId id="289" r:id="rId14"/>
    <p:sldId id="292" r:id="rId15"/>
    <p:sldId id="266" r:id="rId16"/>
    <p:sldId id="267" r:id="rId17"/>
    <p:sldId id="268" r:id="rId18"/>
    <p:sldId id="269" r:id="rId19"/>
    <p:sldId id="270" r:id="rId20"/>
    <p:sldId id="271" r:id="rId21"/>
    <p:sldId id="273" r:id="rId22"/>
    <p:sldId id="274" r:id="rId23"/>
    <p:sldId id="278" r:id="rId24"/>
    <p:sldId id="293" r:id="rId25"/>
    <p:sldId id="294" r:id="rId26"/>
    <p:sldId id="301" r:id="rId27"/>
    <p:sldId id="295" r:id="rId28"/>
    <p:sldId id="296" r:id="rId29"/>
    <p:sldId id="297" r:id="rId30"/>
    <p:sldId id="298" r:id="rId31"/>
    <p:sldId id="299" r:id="rId32"/>
    <p:sldId id="300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76" autoAdjust="0"/>
    <p:restoredTop sz="94660"/>
  </p:normalViewPr>
  <p:slideViewPr>
    <p:cSldViewPr>
      <p:cViewPr varScale="1">
        <p:scale>
          <a:sx n="69" d="100"/>
          <a:sy n="69" d="100"/>
        </p:scale>
        <p:origin x="-16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rb.win.frb.org\B1\Shared\REDATA\SHARE\drf\Chris_Jauregui\Jim%20Orr\Puerto%20Rico\WhitePaper%20Presentation%20Archives\finalized\Labor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43346386703313"/>
          <c:y val="0.10718952409559912"/>
          <c:w val="0.8005045006958027"/>
          <c:h val="0.8234321212360994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0070C0"/>
              </a:solidFill>
              <a:ln>
                <a:solidFill>
                  <a:prstClr val="black"/>
                </a:solidFill>
              </a:ln>
            </c:spPr>
          </c:marker>
          <c:trendline>
            <c:spPr>
              <a:ln w="15875"/>
            </c:spPr>
            <c:trendlineType val="linear"/>
            <c:dispRSqr val="0"/>
            <c:dispEq val="0"/>
          </c:trendline>
          <c:xVal>
            <c:numRef>
              <c:f>'Fig 10 Data'!$G$2:$G$51</c:f>
              <c:numCache>
                <c:formatCode>0.0</c:formatCode>
                <c:ptCount val="50"/>
                <c:pt idx="0">
                  <c:v>14.142470000000001</c:v>
                </c:pt>
                <c:pt idx="1">
                  <c:v>13.963560000000006</c:v>
                </c:pt>
                <c:pt idx="2">
                  <c:v>13.96031</c:v>
                </c:pt>
                <c:pt idx="3">
                  <c:v>13.93599</c:v>
                </c:pt>
                <c:pt idx="4">
                  <c:v>13.933760000000001</c:v>
                </c:pt>
                <c:pt idx="5">
                  <c:v>13.92656</c:v>
                </c:pt>
                <c:pt idx="6">
                  <c:v>13.910410000000002</c:v>
                </c:pt>
                <c:pt idx="7">
                  <c:v>13.899830000000026</c:v>
                </c:pt>
                <c:pt idx="8">
                  <c:v>13.888160000000001</c:v>
                </c:pt>
                <c:pt idx="9">
                  <c:v>13.84158</c:v>
                </c:pt>
                <c:pt idx="10">
                  <c:v>13.80631</c:v>
                </c:pt>
                <c:pt idx="11">
                  <c:v>13.74091</c:v>
                </c:pt>
                <c:pt idx="12">
                  <c:v>13.716850000000001</c:v>
                </c:pt>
                <c:pt idx="13">
                  <c:v>13.71345</c:v>
                </c:pt>
                <c:pt idx="14">
                  <c:v>13.68566</c:v>
                </c:pt>
                <c:pt idx="15">
                  <c:v>13.674860000000001</c:v>
                </c:pt>
                <c:pt idx="16">
                  <c:v>13.662570000000002</c:v>
                </c:pt>
                <c:pt idx="17">
                  <c:v>13.63678</c:v>
                </c:pt>
                <c:pt idx="18">
                  <c:v>13.635020000000001</c:v>
                </c:pt>
                <c:pt idx="19">
                  <c:v>13.634399999999999</c:v>
                </c:pt>
                <c:pt idx="20">
                  <c:v>13.62349</c:v>
                </c:pt>
                <c:pt idx="21">
                  <c:v>13.60783</c:v>
                </c:pt>
                <c:pt idx="22">
                  <c:v>13.599430000000035</c:v>
                </c:pt>
                <c:pt idx="23">
                  <c:v>13.57301</c:v>
                </c:pt>
                <c:pt idx="24">
                  <c:v>13.55912</c:v>
                </c:pt>
                <c:pt idx="25">
                  <c:v>13.556930000000024</c:v>
                </c:pt>
                <c:pt idx="26">
                  <c:v>13.53298</c:v>
                </c:pt>
                <c:pt idx="27">
                  <c:v>13.513030000000002</c:v>
                </c:pt>
                <c:pt idx="28">
                  <c:v>13.47296</c:v>
                </c:pt>
                <c:pt idx="29">
                  <c:v>13.465210000000004</c:v>
                </c:pt>
                <c:pt idx="30">
                  <c:v>13.46077</c:v>
                </c:pt>
                <c:pt idx="31">
                  <c:v>13.34857</c:v>
                </c:pt>
                <c:pt idx="32">
                  <c:v>13.33784</c:v>
                </c:pt>
                <c:pt idx="33">
                  <c:v>13.317550000000002</c:v>
                </c:pt>
                <c:pt idx="34">
                  <c:v>13.28166</c:v>
                </c:pt>
                <c:pt idx="35">
                  <c:v>13.27567</c:v>
                </c:pt>
                <c:pt idx="36">
                  <c:v>13.26507</c:v>
                </c:pt>
                <c:pt idx="37">
                  <c:v>13.23911</c:v>
                </c:pt>
                <c:pt idx="38">
                  <c:v>13.21364</c:v>
                </c:pt>
                <c:pt idx="39">
                  <c:v>13.203010000000001</c:v>
                </c:pt>
                <c:pt idx="40">
                  <c:v>13.164850000000001</c:v>
                </c:pt>
                <c:pt idx="41">
                  <c:v>13.102460000000002</c:v>
                </c:pt>
                <c:pt idx="42">
                  <c:v>13.09135</c:v>
                </c:pt>
                <c:pt idx="43">
                  <c:v>13.058450000000002</c:v>
                </c:pt>
                <c:pt idx="44">
                  <c:v>12.993480000000035</c:v>
                </c:pt>
                <c:pt idx="45">
                  <c:v>12.971070000000001</c:v>
                </c:pt>
                <c:pt idx="46">
                  <c:v>12.96031</c:v>
                </c:pt>
                <c:pt idx="47">
                  <c:v>12.94007</c:v>
                </c:pt>
                <c:pt idx="48">
                  <c:v>12.93571</c:v>
                </c:pt>
                <c:pt idx="49">
                  <c:v>12.92445</c:v>
                </c:pt>
              </c:numCache>
            </c:numRef>
          </c:xVal>
          <c:yVal>
            <c:numRef>
              <c:f>'Fig 10 Data'!$H$2:$H$51</c:f>
              <c:numCache>
                <c:formatCode>_(* #,##0_);_(* \(#,##0\);_(* "-"??_);_(@_)</c:formatCode>
                <c:ptCount val="50"/>
                <c:pt idx="0">
                  <c:v>51302</c:v>
                </c:pt>
                <c:pt idx="1">
                  <c:v>43586</c:v>
                </c:pt>
                <c:pt idx="2">
                  <c:v>54877</c:v>
                </c:pt>
                <c:pt idx="3">
                  <c:v>40098</c:v>
                </c:pt>
                <c:pt idx="4">
                  <c:v>49070</c:v>
                </c:pt>
                <c:pt idx="5">
                  <c:v>42847</c:v>
                </c:pt>
                <c:pt idx="6">
                  <c:v>42226</c:v>
                </c:pt>
                <c:pt idx="7">
                  <c:v>42764</c:v>
                </c:pt>
                <c:pt idx="8">
                  <c:v>35068</c:v>
                </c:pt>
                <c:pt idx="9">
                  <c:v>51167</c:v>
                </c:pt>
                <c:pt idx="10">
                  <c:v>44246</c:v>
                </c:pt>
                <c:pt idx="11">
                  <c:v>44205</c:v>
                </c:pt>
                <c:pt idx="12">
                  <c:v>39593</c:v>
                </c:pt>
                <c:pt idx="13">
                  <c:v>41661</c:v>
                </c:pt>
                <c:pt idx="14">
                  <c:v>44861</c:v>
                </c:pt>
                <c:pt idx="15">
                  <c:v>42570</c:v>
                </c:pt>
                <c:pt idx="16">
                  <c:v>39674</c:v>
                </c:pt>
                <c:pt idx="17">
                  <c:v>32473</c:v>
                </c:pt>
                <c:pt idx="18">
                  <c:v>42057</c:v>
                </c:pt>
                <c:pt idx="19">
                  <c:v>39005</c:v>
                </c:pt>
                <c:pt idx="20">
                  <c:v>36717</c:v>
                </c:pt>
                <c:pt idx="21">
                  <c:v>48450</c:v>
                </c:pt>
                <c:pt idx="22">
                  <c:v>38177</c:v>
                </c:pt>
                <c:pt idx="23">
                  <c:v>36427</c:v>
                </c:pt>
                <c:pt idx="24">
                  <c:v>38084</c:v>
                </c:pt>
                <c:pt idx="25">
                  <c:v>40599</c:v>
                </c:pt>
                <c:pt idx="26">
                  <c:v>34691</c:v>
                </c:pt>
                <c:pt idx="27">
                  <c:v>39664</c:v>
                </c:pt>
                <c:pt idx="28">
                  <c:v>36965</c:v>
                </c:pt>
                <c:pt idx="29">
                  <c:v>36180</c:v>
                </c:pt>
                <c:pt idx="30">
                  <c:v>42095</c:v>
                </c:pt>
                <c:pt idx="31">
                  <c:v>34977</c:v>
                </c:pt>
                <c:pt idx="32">
                  <c:v>31986</c:v>
                </c:pt>
                <c:pt idx="33">
                  <c:v>34800</c:v>
                </c:pt>
                <c:pt idx="34">
                  <c:v>38222</c:v>
                </c:pt>
                <c:pt idx="35">
                  <c:v>34042</c:v>
                </c:pt>
                <c:pt idx="36">
                  <c:v>34553</c:v>
                </c:pt>
                <c:pt idx="37">
                  <c:v>32460</c:v>
                </c:pt>
                <c:pt idx="38">
                  <c:v>35396</c:v>
                </c:pt>
                <c:pt idx="39">
                  <c:v>34955</c:v>
                </c:pt>
                <c:pt idx="40">
                  <c:v>33368</c:v>
                </c:pt>
                <c:pt idx="41">
                  <c:v>42578</c:v>
                </c:pt>
                <c:pt idx="42">
                  <c:v>33516</c:v>
                </c:pt>
                <c:pt idx="43">
                  <c:v>32376</c:v>
                </c:pt>
                <c:pt idx="44">
                  <c:v>31046</c:v>
                </c:pt>
                <c:pt idx="45">
                  <c:v>37021</c:v>
                </c:pt>
                <c:pt idx="46">
                  <c:v>36919</c:v>
                </c:pt>
                <c:pt idx="47">
                  <c:v>37706</c:v>
                </c:pt>
                <c:pt idx="48">
                  <c:v>32678</c:v>
                </c:pt>
                <c:pt idx="49">
                  <c:v>31999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603008"/>
        <c:axId val="232641664"/>
      </c:scatterChart>
      <c:valAx>
        <c:axId val="232603008"/>
        <c:scaling>
          <c:orientation val="minMax"/>
          <c:max val="14.5"/>
          <c:min val="12"/>
        </c:scaling>
        <c:delete val="0"/>
        <c:axPos val="b"/>
        <c:numFmt formatCode="0.0" sourceLinked="0"/>
        <c:majorTickMark val="in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32641664"/>
        <c:crosses val="autoZero"/>
        <c:crossBetween val="midCat"/>
        <c:majorUnit val="0.5"/>
      </c:valAx>
      <c:valAx>
        <c:axId val="232641664"/>
        <c:scaling>
          <c:orientation val="minMax"/>
          <c:max val="70000"/>
        </c:scaling>
        <c:delete val="0"/>
        <c:axPos val="l"/>
        <c:majorGridlines>
          <c:spPr>
            <a:ln w="12700">
              <a:prstDash val="sysDash"/>
            </a:ln>
          </c:spPr>
        </c:majorGridlines>
        <c:numFmt formatCode="#,##0" sourceLinked="0"/>
        <c:majorTickMark val="in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32603008"/>
        <c:crosses val="autoZero"/>
        <c:crossBetween val="midCat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0.30631</cdr:x>
      <cdr:y>0.71233</cdr:y>
    </cdr:from>
    <cdr:to>
      <cdr:x>0.3195</cdr:x>
      <cdr:y>0.73123</cdr:y>
    </cdr:to>
    <cdr:sp macro="" textlink="">
      <cdr:nvSpPr>
        <cdr:cNvPr id="2" name="Oval 1"/>
        <cdr:cNvSpPr/>
      </cdr:nvSpPr>
      <cdr:spPr>
        <a:xfrm xmlns:a="http://schemas.openxmlformats.org/drawingml/2006/main" flipH="1" flipV="1">
          <a:off x="2590800" y="3962400"/>
          <a:ext cx="111563" cy="105133"/>
        </a:xfrm>
        <a:prstGeom xmlns:a="http://schemas.openxmlformats.org/drawingml/2006/main" prst="ellipse">
          <a:avLst/>
        </a:prstGeom>
        <a:solidFill xmlns:a="http://schemas.openxmlformats.org/drawingml/2006/main">
          <a:srgbClr val="C00000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0.22857</cdr:x>
      <cdr:y>0.5303</cdr:y>
    </cdr:from>
    <cdr:to>
      <cdr:x>0.46111</cdr:x>
      <cdr:y>0.61955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1828800" y="2667000"/>
          <a:ext cx="1860553" cy="44885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Text" lastClr="000000"/>
          </a:solidFill>
          <a:prstDash val="dash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0.72381</cdr:x>
      <cdr:y>0.12857</cdr:y>
    </cdr:from>
    <cdr:to>
      <cdr:x>0.96262</cdr:x>
      <cdr:y>0.3703</cdr:y>
    </cdr:to>
    <cdr:sp macro="" textlink="">
      <cdr:nvSpPr>
        <cdr:cNvPr id="4" name="_C0_2_SR1" descr="normLeft=0.1179884;normTop=-2.195869E-02;left=140.2995;top=91.882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91200" y="646604"/>
          <a:ext cx="1910723" cy="12157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r>
            <a:rPr lang="en-US" sz="1700" b="1" dirty="0" smtClean="0"/>
            <a:t>Massachusetts</a:t>
          </a: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2000" dirty="0" smtClean="0">
            <a:solidFill>
              <a:srgbClr val="FF0000"/>
            </a:solidFill>
          </a:endParaRP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0.31193</cdr:x>
      <cdr:y>0.22857</cdr:y>
    </cdr:from>
    <cdr:to>
      <cdr:x>0.42202</cdr:x>
      <cdr:y>0.4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90800" y="1219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0.3578</cdr:x>
      <cdr:y>0.55714</cdr:y>
    </cdr:from>
    <cdr:to>
      <cdr:x>0.52294</cdr:x>
      <cdr:y>0.84477</cdr:y>
    </cdr:to>
    <cdr:sp macro="" textlink="">
      <cdr:nvSpPr>
        <cdr:cNvPr id="8" name="_C0_2_SR1" descr="normLeft=0.1179884;normTop=-2.195869E-02;left=140.2995;top=91.882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62758" y="2801968"/>
          <a:ext cx="1321285" cy="14465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r>
            <a:rPr lang="en-US" sz="1700" b="1" dirty="0" smtClean="0"/>
            <a:t>West Virginia</a:t>
          </a: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2000" dirty="0" smtClean="0">
            <a:solidFill>
              <a:srgbClr val="FF0000"/>
            </a:solidFill>
          </a:endParaRP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0.62857</cdr:x>
      <cdr:y>0.19697</cdr:y>
    </cdr:from>
    <cdr:to>
      <cdr:x>0.8671</cdr:x>
      <cdr:y>0.43258</cdr:y>
    </cdr:to>
    <cdr:sp macro="" textlink="">
      <cdr:nvSpPr>
        <cdr:cNvPr id="9" name="_C0_2_SR1" descr="normLeft=0.1179884;normTop=-2.195869E-02;left=140.2995;top=91.882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29200" y="990600"/>
          <a:ext cx="1908479" cy="11849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r>
            <a:rPr lang="en-US" sz="1700" b="1" dirty="0" smtClean="0"/>
            <a:t>Connecticut</a:t>
          </a: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2000" dirty="0" smtClean="0">
            <a:solidFill>
              <a:srgbClr val="FF0000"/>
            </a:solidFill>
          </a:endParaRP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0.45714</cdr:x>
      <cdr:y>0.24242</cdr:y>
    </cdr:from>
    <cdr:to>
      <cdr:x>0.69567</cdr:x>
      <cdr:y>0.47804</cdr:y>
    </cdr:to>
    <cdr:sp macro="" textlink="">
      <cdr:nvSpPr>
        <cdr:cNvPr id="10" name="_C0_2_SR1" descr="normLeft=0.1179884;normTop=-2.195869E-02;left=140.2995;top=91.882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7600" y="1219200"/>
          <a:ext cx="1908478" cy="11849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r>
            <a:rPr lang="en-US" sz="1700" b="1" dirty="0" smtClean="0"/>
            <a:t>New Jersey</a:t>
          </a: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2000" dirty="0" smtClean="0">
            <a:solidFill>
              <a:srgbClr val="FF0000"/>
            </a:solidFill>
          </a:endParaRPr>
        </a:p>
        <a:p xmlns:a="http://schemas.openxmlformats.org/drawingml/2006/main">
          <a:pPr algn="ctr" eaLnBrk="0" fontAlgn="base" hangingPunct="0">
            <a:spcBef>
              <a:spcPct val="50000"/>
            </a:spcBef>
            <a:spcAft>
              <a:spcPct val="0"/>
            </a:spcAft>
          </a:pPr>
          <a:endParaRPr lang="en-US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0.65714</cdr:x>
      <cdr:y>0.28788</cdr:y>
    </cdr:from>
    <cdr:to>
      <cdr:x>0.73333</cdr:x>
      <cdr:y>0.30303</cdr:y>
    </cdr:to>
    <cdr:sp macro="" textlink="">
      <cdr:nvSpPr>
        <cdr:cNvPr id="12" name="Straight Arrow Connector 11"/>
        <cdr:cNvSpPr/>
      </cdr:nvSpPr>
      <cdr:spPr>
        <a:xfrm xmlns:a="http://schemas.openxmlformats.org/drawingml/2006/main">
          <a:off x="5257800" y="1447800"/>
          <a:ext cx="609600" cy="76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0.84762</cdr:x>
      <cdr:y>0.19697</cdr:y>
    </cdr:from>
    <cdr:to>
      <cdr:x>0.86631</cdr:x>
      <cdr:y>0.28788</cdr:y>
    </cdr:to>
    <cdr:sp macro="" textlink="">
      <cdr:nvSpPr>
        <cdr:cNvPr id="14" name="Straight Arrow Connector 13"/>
        <cdr:cNvSpPr/>
      </cdr:nvSpPr>
      <cdr:spPr>
        <a:xfrm xmlns:a="http://schemas.openxmlformats.org/drawingml/2006/main" flipH="1">
          <a:off x="6781799" y="990600"/>
          <a:ext cx="149539" cy="457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DA972-14F1-41A3-BB01-541B1C09B4F0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91EAB-E9A9-4F02-A8D9-2FD0BBB66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08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9DDBBA-F24F-46DC-A7D2-2F6FC2C85F02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6DF07B-F970-4FCC-990F-771B57F1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8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1774">
              <a:spcBef>
                <a:spcPct val="0"/>
              </a:spcBef>
              <a:defRPr/>
            </a:pPr>
            <a:r>
              <a:rPr lang="en-US" b="1" dirty="0" smtClean="0"/>
              <a:t>Updated on 4/23/2013 by Chris </a:t>
            </a:r>
            <a:r>
              <a:rPr lang="en-US" b="1" dirty="0" err="1" smtClean="0"/>
              <a:t>Jauregui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6EE758-523C-468D-8AEA-351637613D20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/>
              <a:t>Previous</a:t>
            </a:r>
            <a:r>
              <a:rPr lang="en-US" b="1" baseline="0" dirty="0" smtClean="0"/>
              <a:t> slide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C96886-990A-47DA-AB2A-19EC2A010C9A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Checked on 8/25/2011 by Chris </a:t>
            </a: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258F9EE-6906-4D5A-A38E-66F7EA7F7F14}" type="slidenum">
              <a:rPr lang="en-US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="1" smtClean="0"/>
          </a:p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BEAD5A8-3028-4A6D-805B-9FDA8DE9174B}" type="slidenum">
              <a:rPr lang="en-US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1774">
              <a:spcBef>
                <a:spcPct val="0"/>
              </a:spcBef>
              <a:defRPr/>
            </a:pPr>
            <a:r>
              <a:rPr lang="en-US" b="1" dirty="0" smtClean="0"/>
              <a:t>Updated on 4/23/2013 by Chris </a:t>
            </a:r>
            <a:r>
              <a:rPr lang="en-US" b="1" dirty="0" err="1" smtClean="0"/>
              <a:t>Jauregui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2E5212-1878-4B7B-A632-C078D023F9A5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1774">
              <a:defRPr/>
            </a:pPr>
            <a:r>
              <a:rPr lang="en-US" b="1" dirty="0" smtClean="0"/>
              <a:t>Updated on 4/23/2013 by Chris </a:t>
            </a:r>
            <a:r>
              <a:rPr lang="en-US" b="1" dirty="0" err="1" smtClean="0"/>
              <a:t>Jauregui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62B417-23F4-4849-B52E-2C0AF82F57CD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1774">
              <a:spcBef>
                <a:spcPct val="0"/>
              </a:spcBef>
              <a:defRPr/>
            </a:pPr>
            <a:r>
              <a:rPr lang="en-US" b="1" dirty="0" smtClean="0"/>
              <a:t>Updated on 4/23/2013 by Chris </a:t>
            </a:r>
            <a:r>
              <a:rPr lang="en-US" b="1" dirty="0" err="1" smtClean="0"/>
              <a:t>Jauregui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6EE758-523C-468D-8AEA-351637613D20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Previous</a:t>
            </a:r>
            <a:r>
              <a:rPr lang="en-US" b="1" baseline="0" dirty="0" smtClean="0"/>
              <a:t> slide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4234B07-B59D-4295-96C0-7C6D3E04CC68}" type="slidenum">
              <a:rPr lang="en-US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Previous</a:t>
            </a:r>
            <a:r>
              <a:rPr lang="en-US" b="1" baseline="0" dirty="0" smtClean="0"/>
              <a:t> slide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4E5FB6-A33C-4BCE-95A7-8B00E8C740F8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Previous</a:t>
            </a:r>
            <a:r>
              <a:rPr lang="en-US" b="1" baseline="0" dirty="0" smtClean="0"/>
              <a:t> slide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50A49-BBB9-4D5A-A3A8-3CD614E8143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Previous</a:t>
            </a:r>
            <a:r>
              <a:rPr lang="en-US" b="1" baseline="0" dirty="0" smtClean="0"/>
              <a:t> slide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C5F0CD-2631-416C-B8E6-8A3E18CF4D8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Previous</a:t>
            </a:r>
            <a:r>
              <a:rPr lang="en-US" b="1" baseline="0" dirty="0" smtClean="0"/>
              <a:t> slide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DF07B-F970-4FCC-990F-771B57F1A65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6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C646995-E406-461B-B2A9-7CCEECD24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B9C485-8FEE-4CD3-8960-4E8828E9C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5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97E136-AB1A-4602-8646-7705E4132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14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8886B-E4FA-46EC-B9E8-40AEDBB27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9BD7B-216C-48B2-B1A8-D33A6D2B1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28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D1D2-C3F8-4EED-85CA-B6036584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10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EA22C-2E72-475D-BA8F-34D5F7F32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91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7F809-4902-4063-BDA2-615F564B6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09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3D36-5F57-452D-A87F-71C1EBC4F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20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A51DA-7562-4EAC-9168-9051B8548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0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22F24-2C05-4978-946D-DCE796E53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3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2FBAF9-2FD4-4989-9135-DB779692F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41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126E4-61C0-4538-963E-714381069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5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B6E5-B22F-4B02-9E1C-3E29D2408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39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931E4-D48A-4C19-8F79-5F94162E4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27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4DDDEBE-AC7B-4C09-8AA7-264F1B1C1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41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F3132D4-4866-4583-A0AE-7D5DC7A5D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02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C70CB68-8CEF-44F9-A22A-411CAAB78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721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5F61AC2-EAA3-4265-968A-E42BFCEE9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132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83D310E-3349-48D3-BBEE-624CD5B3A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92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E9B8204-49FB-4D9C-BEA1-993939E6E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970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D6E9E7B-0B8C-41CF-9AA4-AA3BF20E6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8F73A3-1928-48BD-9BAC-1892156EB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980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CC080CA-7475-412F-815B-4F4FAC00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18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F45100A-5BB0-413D-8723-A7FDE399E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765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C6391F7-CC9C-43C3-8C98-2C959B0E3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197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37A0AC9-6D34-4603-93CF-DA0CD37A5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125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235A7-EBB3-4519-94C0-F099E5F6D63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1E55E-A2A3-4233-81B9-BFD563827F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17729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16FC5-B3C0-4DC0-AA1D-749D031E9D0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9E3DD-AB9C-42C1-935B-11F82233FA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380769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B35A5-05B0-4768-BD47-9DD8E73F942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5254E-7988-4CB2-B637-5BF2DCF977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946675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67581-10CC-401B-9C51-334C4CDB54E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B2DC0-CAF6-455F-966F-BA4E90BCE5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92617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77BF6-9A1C-4DDF-A191-56D3685D1249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171CD-1E5A-4B40-A914-724DB69A5A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73376"/>
      </p:ext>
    </p:extLst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7CFE7-F611-4FB7-BE30-25B3361BA02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5271C-2A05-401B-B17D-E6C4F2909A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8157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ECE2088-ACB9-4FD4-958B-82681A0D2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172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D91B-8DC5-4F4F-B8B3-C2918758755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0D3ED-C573-47FD-83C5-093E21A481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53422"/>
      </p:ext>
    </p:extLst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89B21-C861-495D-A7F0-7B3745127A9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F7994-AD21-44F7-8F21-34FFC636F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0238"/>
      </p:ext>
    </p:extLst>
  </p:cSld>
  <p:clrMapOvr>
    <a:masterClrMapping/>
  </p:clrMapOvr>
  <p:hf hd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53E14-C672-40B9-A24B-8EEF4A3663E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2C55B-E548-4C2C-A36F-9F4872464F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107937"/>
      </p:ext>
    </p:extLst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82B04-81E5-4A1C-85A1-43C841D01A4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3879-E8F8-4275-8047-4351832051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118139"/>
      </p:ext>
    </p:extLst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0080-6F2A-436E-B494-DE0072A3295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D00E8-A89C-4791-8B4A-7DCC015D96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299223"/>
      </p:ext>
    </p:extLst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DD2E7-C83E-44E2-94B7-203A59ABB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2F2EA-CB69-4E71-8441-52C31C4B10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481270"/>
      </p:ext>
    </p:extLst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9B19F-B86C-416C-A1BF-EBF86BA9C9C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77D4-4A99-4CE6-A765-C33B57EAE3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28007"/>
      </p:ext>
    </p:extLst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26414-F923-4F45-B201-B43DCD0AA49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100" b="0"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E7EAD-E41E-4CCE-88BC-0F14B9B39B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042630"/>
      </p:ext>
    </p:extLst>
  </p:cSld>
  <p:clrMapOvr>
    <a:masterClrMapping/>
  </p:clrMapOvr>
  <p:hf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3184-R14-FedPPT_3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6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93192" y="6341364"/>
            <a:ext cx="7303008" cy="28803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lnSpc>
                <a:spcPts val="2500"/>
              </a:lnSpc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93192" y="4224528"/>
            <a:ext cx="7379208" cy="1298448"/>
          </a:xfrm>
        </p:spPr>
        <p:txBody>
          <a:bodyPr lIns="0" tIns="0" rIns="0" bIns="45720">
            <a:noAutofit/>
          </a:bodyPr>
          <a:lstStyle>
            <a:lvl1pPr algn="l">
              <a:lnSpc>
                <a:spcPts val="3500"/>
              </a:lnSpc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Insert Title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3192" y="5753290"/>
            <a:ext cx="8293608" cy="576072"/>
          </a:xfrm>
        </p:spPr>
        <p:txBody>
          <a:bodyPr lIns="0" tIns="0" rIns="0" bIns="0">
            <a:noAutofit/>
          </a:bodyPr>
          <a:lstStyle>
            <a:lvl1pPr marL="0">
              <a:lnSpc>
                <a:spcPts val="2000"/>
              </a:lnSpc>
              <a:spcBef>
                <a:spcPts val="0"/>
              </a:spcBef>
              <a:buNone/>
              <a:defRPr sz="1700">
                <a:solidFill>
                  <a:srgbClr val="FFFFFF"/>
                </a:solidFill>
              </a:defRPr>
            </a:lvl1pPr>
            <a:lvl2pPr marL="0" indent="0">
              <a:lnSpc>
                <a:spcPts val="2500"/>
              </a:lnSpc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 dirty="0" smtClean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66193837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DFB16D3-F3D0-4847-9652-F0526CF97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0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E07705-2089-4C11-9280-8D37C6C40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7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A14AD1-A272-47F9-9D13-072AB1891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F00765A-CE23-4420-8CE0-4E698963E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AA3BC2-01CD-4ED2-9FB5-F5CB6B911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9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362D80-ACC4-478A-9A78-32AA967E4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2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D173F5-0F05-4CBF-A742-444A00ACE6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C5D572-E938-4027-B438-08D7B41194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4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E5A6B5F-942B-496C-B1D0-E33393DADB38}" type="datetimeFigureOut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5/9/2013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100" b="0">
                <a:solidFill>
                  <a:srgbClr val="000000"/>
                </a:solidFill>
                <a:latin typeface="calibri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Internal FR</a:t>
            </a:r>
            <a:endParaRPr lang="en-US"/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9F8AB76-14C4-447D-9939-5D2CD8885E42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0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24252" y="4245794"/>
            <a:ext cx="8100568" cy="1298448"/>
          </a:xfrm>
        </p:spPr>
        <p:txBody>
          <a:bodyPr lIns="0" tIns="0" rIns="0" bIns="45720">
            <a:noAutofit/>
          </a:bodyPr>
          <a:lstStyle>
            <a:lvl1pPr algn="l">
              <a:lnSpc>
                <a:spcPts val="3500"/>
              </a:lnSpc>
              <a:defRPr sz="2800" b="1"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Report on the Competitiveness of Puerto Rico’s Economy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James Orr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Federal Reserve Bank of New York 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May 10, 2013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93192" y="6390005"/>
            <a:ext cx="7379208" cy="430911"/>
          </a:xfrm>
        </p:spPr>
        <p:txBody>
          <a:bodyPr/>
          <a:lstStyle/>
          <a:p>
            <a:pPr lvl="0" defTabSz="914400">
              <a:spcBef>
                <a:spcPts val="300"/>
              </a:spcBef>
              <a:buClrTx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views expressed here are those of the presenter and do not necessarily represent the views  of the Federal Reserve Bank of New York or the Federal Reserve System.</a:t>
            </a:r>
          </a:p>
        </p:txBody>
      </p:sp>
    </p:spTree>
    <p:extLst>
      <p:ext uri="{BB962C8B-B14F-4D97-AF65-F5344CB8AC3E}">
        <p14:creationId xmlns:p14="http://schemas.microsoft.com/office/powerpoint/2010/main" val="149216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Challenges facing Puerto Rico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Improving Labor Market Opportunities</a:t>
            </a:r>
          </a:p>
          <a:p>
            <a:r>
              <a:rPr lang="en-US" sz="2800" dirty="0" smtClean="0"/>
              <a:t>Developing Human Capital</a:t>
            </a:r>
          </a:p>
          <a:p>
            <a:r>
              <a:rPr lang="en-US" sz="2800" dirty="0" smtClean="0"/>
              <a:t>Reducing the Costs of Doing Business</a:t>
            </a:r>
          </a:p>
          <a:p>
            <a:r>
              <a:rPr lang="en-US" sz="2800" dirty="0" smtClean="0"/>
              <a:t>Mobilizing Finance for Business Development and Growth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Challenges facing Puerto Rico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Improving Labor Market Opportunities</a:t>
            </a:r>
          </a:p>
          <a:p>
            <a:r>
              <a:rPr lang="en-US" sz="2800" dirty="0" smtClean="0"/>
              <a:t>Developing Human Capital</a:t>
            </a:r>
          </a:p>
          <a:p>
            <a:r>
              <a:rPr lang="en-US" sz="2800" dirty="0" smtClean="0"/>
              <a:t>Reducing the Costs of Doing Business</a:t>
            </a:r>
          </a:p>
          <a:p>
            <a:r>
              <a:rPr lang="en-US" sz="2800" dirty="0" smtClean="0"/>
              <a:t>Mobilizing Finance for Business Development and Growth</a:t>
            </a:r>
          </a:p>
          <a:p>
            <a:r>
              <a:rPr lang="en-US" sz="2800" dirty="0" smtClean="0"/>
              <a:t>Lowering Dependence on a Shrinking Industry</a:t>
            </a:r>
          </a:p>
          <a:p>
            <a:endParaRPr lang="en-US" sz="2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291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142996"/>
          <a:ext cx="8610601" cy="4965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1"/>
                <a:gridCol w="1905000"/>
                <a:gridCol w="1676400"/>
                <a:gridCol w="1524000"/>
              </a:tblGrid>
              <a:tr h="6337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2010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United States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Puerto Rico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Difference</a:t>
                      </a:r>
                    </a:p>
                  </a:txBody>
                  <a:tcPr marL="9525" marR="9525" marT="9525" marB="0" anchor="ctr"/>
                </a:tc>
              </a:tr>
              <a:tr h="569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Total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10.7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19.2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8.4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24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By age cohort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950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16-24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18.7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25-34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35-44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45-54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6.4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4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55-64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62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By 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education level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(ages 25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64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Less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than high 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High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Some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college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1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Bachelor's degree or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more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1034" name="_C0_2_TITLE"/>
          <p:cNvSpPr txBox="1">
            <a:spLocks noChangeArrowheads="1"/>
          </p:cNvSpPr>
          <p:nvPr/>
        </p:nvSpPr>
        <p:spPr bwMode="auto">
          <a:xfrm>
            <a:off x="38100" y="-28575"/>
            <a:ext cx="9448800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Figure 6. Unemployment Rates: Puerto Rico 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and the United States</a:t>
            </a:r>
          </a:p>
        </p:txBody>
      </p:sp>
      <p:sp>
        <p:nvSpPr>
          <p:cNvPr id="41035" name="_C0_2_SOURCE"/>
          <p:cNvSpPr txBox="1">
            <a:spLocks noChangeArrowheads="1"/>
          </p:cNvSpPr>
          <p:nvPr/>
        </p:nvSpPr>
        <p:spPr bwMode="auto">
          <a:xfrm>
            <a:off x="-57150" y="6419850"/>
            <a:ext cx="9448800" cy="3770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50" dirty="0" smtClean="0">
                <a:solidFill>
                  <a:srgbClr val="000000"/>
                </a:solidFill>
              </a:rPr>
              <a:t>Sources: 2010 Census (American Community Survey); Puerto Rico Community Survey.</a:t>
            </a:r>
            <a:endParaRPr lang="en-US" sz="1850" dirty="0">
              <a:solidFill>
                <a:srgbClr val="000000"/>
              </a:solidFill>
            </a:endParaRPr>
          </a:p>
        </p:txBody>
      </p:sp>
      <p:sp>
        <p:nvSpPr>
          <p:cNvPr id="5" name="_C0_2_YAXISLEFT"/>
          <p:cNvSpPr txBox="1">
            <a:spLocks noChangeArrowheads="1"/>
          </p:cNvSpPr>
          <p:nvPr/>
        </p:nvSpPr>
        <p:spPr bwMode="auto">
          <a:xfrm>
            <a:off x="-19050" y="723900"/>
            <a:ext cx="4419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 Percent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1" y="1142999"/>
          <a:ext cx="8610598" cy="4953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/>
                <a:gridCol w="1676399"/>
                <a:gridCol w="1676399"/>
                <a:gridCol w="1524001"/>
              </a:tblGrid>
              <a:tr h="6161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2010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United States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Puerto Rico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Difference</a:t>
                      </a:r>
                    </a:p>
                  </a:txBody>
                  <a:tcPr marL="9525" marR="9525" marT="9525" marB="0" anchor="ctr"/>
                </a:tc>
              </a:tr>
              <a:tr h="5877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65.4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47.5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17.9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05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By age cohort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1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16-24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58.2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22.7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25-34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83.9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35-44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84.0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75.0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45-54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81.7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62.7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19.0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49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55-64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64.8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29.7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9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By 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education level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(ages 25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64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Less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than high 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62.9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High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75.8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56.5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Some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college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81.6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11.4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1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Bachelor's degree or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more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86.3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81.2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5.2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2058" name="_C0_2_TITLE"/>
          <p:cNvSpPr txBox="1">
            <a:spLocks noChangeArrowheads="1"/>
          </p:cNvSpPr>
          <p:nvPr/>
        </p:nvSpPr>
        <p:spPr bwMode="auto">
          <a:xfrm>
            <a:off x="28575" y="-28575"/>
            <a:ext cx="9296400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Figure 7. Labor Force Participation Rates: Puerto Rico                              and the United States</a:t>
            </a:r>
          </a:p>
        </p:txBody>
      </p:sp>
      <p:sp>
        <p:nvSpPr>
          <p:cNvPr id="5" name="_C0_2_SOURCE"/>
          <p:cNvSpPr txBox="1">
            <a:spLocks noChangeArrowheads="1"/>
          </p:cNvSpPr>
          <p:nvPr/>
        </p:nvSpPr>
        <p:spPr bwMode="auto">
          <a:xfrm>
            <a:off x="-47625" y="6433349"/>
            <a:ext cx="9448800" cy="3770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50" dirty="0" smtClean="0">
                <a:solidFill>
                  <a:srgbClr val="000000"/>
                </a:solidFill>
              </a:rPr>
              <a:t>Sources: 2010 Census (American Community Survey); Puerto Rico Community Survey.</a:t>
            </a:r>
            <a:endParaRPr lang="en-US" sz="1850" dirty="0">
              <a:solidFill>
                <a:srgbClr val="000000"/>
              </a:solidFill>
            </a:endParaRPr>
          </a:p>
        </p:txBody>
      </p:sp>
      <p:sp>
        <p:nvSpPr>
          <p:cNvPr id="6" name="_C0_2_YAXISLEFT"/>
          <p:cNvSpPr txBox="1">
            <a:spLocks noChangeArrowheads="1"/>
          </p:cNvSpPr>
          <p:nvPr/>
        </p:nvSpPr>
        <p:spPr bwMode="auto">
          <a:xfrm>
            <a:off x="-28575" y="723900"/>
            <a:ext cx="4419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 Percent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4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066800"/>
          <a:ext cx="8534401" cy="5109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0758"/>
                <a:gridCol w="1661565"/>
                <a:gridCol w="1661565"/>
                <a:gridCol w="1510513"/>
              </a:tblGrid>
              <a:tr h="60704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2010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United States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Puerto Rico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Difference</a:t>
                      </a:r>
                    </a:p>
                  </a:txBody>
                  <a:tcPr marL="9525" marR="9525" marT="9525" marB="0" anchor="ctr"/>
                </a:tc>
              </a:tr>
              <a:tr h="60249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Average 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years of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education </a:t>
                      </a:r>
                    </a:p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(ages 25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64)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latin typeface="Arial"/>
                        </a:rPr>
                        <a:t>13.5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latin typeface="Arial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</a:tr>
              <a:tr h="462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Percentage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istribution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endParaRPr lang="en-U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by education 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level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Less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than high 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10.9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21.0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High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35.0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30.4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Some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college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24.2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23.3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Bachelor's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degree or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more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29.9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latin typeface="Arial"/>
                        </a:rPr>
                        <a:t>25.3</a:t>
                      </a:r>
                      <a:endParaRPr lang="en-US" sz="15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51316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9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Average years of education, 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by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education level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Less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than high 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latin typeface="Arial"/>
                        </a:rPr>
                        <a:t>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latin typeface="Arial"/>
                        </a:rPr>
                        <a:t>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High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school graduate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latin typeface="Arial"/>
                        </a:rPr>
                        <a:t>12.1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latin typeface="Arial"/>
                        </a:rPr>
                        <a:t>12.0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Some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college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latin typeface="Arial"/>
                        </a:rPr>
                        <a:t>13.7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latin typeface="Arial"/>
                        </a:rPr>
                        <a:t>13.7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</a:tr>
              <a:tr h="30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Bachelor's degree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or more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latin typeface="Arial"/>
                        </a:rPr>
                        <a:t>16.8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latin typeface="Arial"/>
                        </a:rPr>
                        <a:t>16.7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3082" name="_C0_2_TITLE"/>
          <p:cNvSpPr txBox="1">
            <a:spLocks noChangeArrowheads="1"/>
          </p:cNvSpPr>
          <p:nvPr/>
        </p:nvSpPr>
        <p:spPr bwMode="auto">
          <a:xfrm>
            <a:off x="0" y="0"/>
            <a:ext cx="9296400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500" dirty="0">
                <a:solidFill>
                  <a:srgbClr val="000000"/>
                </a:solidFill>
              </a:rPr>
              <a:t>Figure </a:t>
            </a:r>
            <a:r>
              <a:rPr lang="en-US" sz="2500" dirty="0" smtClean="0">
                <a:solidFill>
                  <a:srgbClr val="000000"/>
                </a:solidFill>
              </a:rPr>
              <a:t>8. </a:t>
            </a:r>
            <a:r>
              <a:rPr lang="en-US" sz="2500" dirty="0">
                <a:solidFill>
                  <a:srgbClr val="000000"/>
                </a:solidFill>
              </a:rPr>
              <a:t>Educational </a:t>
            </a:r>
            <a:r>
              <a:rPr lang="en-US" sz="2500" dirty="0" smtClean="0">
                <a:solidFill>
                  <a:srgbClr val="000000"/>
                </a:solidFill>
              </a:rPr>
              <a:t>Attainment: Puerto </a:t>
            </a:r>
            <a:r>
              <a:rPr lang="en-US" sz="2500" dirty="0">
                <a:solidFill>
                  <a:srgbClr val="000000"/>
                </a:solidFill>
              </a:rPr>
              <a:t>Rico </a:t>
            </a:r>
            <a:endParaRPr lang="en-US" sz="25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2500" dirty="0" smtClean="0">
                <a:solidFill>
                  <a:srgbClr val="000000"/>
                </a:solidFill>
              </a:rPr>
              <a:t>and </a:t>
            </a:r>
            <a:r>
              <a:rPr lang="en-US" sz="2500" dirty="0">
                <a:solidFill>
                  <a:srgbClr val="000000"/>
                </a:solidFill>
              </a:rPr>
              <a:t>the </a:t>
            </a:r>
            <a:r>
              <a:rPr lang="en-US" sz="2500" dirty="0" smtClean="0">
                <a:solidFill>
                  <a:srgbClr val="000000"/>
                </a:solidFill>
              </a:rPr>
              <a:t>United States</a:t>
            </a: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5" name="_C0_2_SOURCE"/>
          <p:cNvSpPr txBox="1">
            <a:spLocks noChangeArrowheads="1"/>
          </p:cNvSpPr>
          <p:nvPr/>
        </p:nvSpPr>
        <p:spPr bwMode="auto">
          <a:xfrm>
            <a:off x="-57150" y="6438900"/>
            <a:ext cx="9601200" cy="3770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50" dirty="0" smtClean="0">
                <a:solidFill>
                  <a:srgbClr val="000000"/>
                </a:solidFill>
              </a:rPr>
              <a:t>Sources: 2010 Census (American Community Survey); Puerto Rico Community Survey.</a:t>
            </a:r>
            <a:endParaRPr lang="en-US" sz="18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5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_C0_2_TITLE"/>
          <p:cNvSpPr txBox="1">
            <a:spLocks noChangeArrowheads="1"/>
          </p:cNvSpPr>
          <p:nvPr/>
        </p:nvSpPr>
        <p:spPr bwMode="auto">
          <a:xfrm>
            <a:off x="0" y="-28574"/>
            <a:ext cx="9372600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500" dirty="0">
                <a:solidFill>
                  <a:srgbClr val="000000"/>
                </a:solidFill>
              </a:rPr>
              <a:t>Figure </a:t>
            </a:r>
            <a:r>
              <a:rPr lang="en-US" sz="2500" dirty="0" smtClean="0">
                <a:solidFill>
                  <a:srgbClr val="000000"/>
                </a:solidFill>
              </a:rPr>
              <a:t>9. </a:t>
            </a:r>
            <a:r>
              <a:rPr lang="en-US" sz="2500" dirty="0">
                <a:solidFill>
                  <a:srgbClr val="000000"/>
                </a:solidFill>
              </a:rPr>
              <a:t>Human Capital and </a:t>
            </a:r>
            <a:r>
              <a:rPr lang="en-US" sz="2500" dirty="0" smtClean="0">
                <a:solidFill>
                  <a:srgbClr val="000000"/>
                </a:solidFill>
              </a:rPr>
              <a:t>Income Per Capita:                    Puerto Rico and the Fifty States</a:t>
            </a: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14" name="_C0_2_SOURCE"/>
          <p:cNvSpPr txBox="1">
            <a:spLocks noChangeArrowheads="1"/>
          </p:cNvSpPr>
          <p:nvPr/>
        </p:nvSpPr>
        <p:spPr bwMode="auto">
          <a:xfrm>
            <a:off x="0" y="6229350"/>
            <a:ext cx="8991600" cy="9079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Sources: 2010 Census (American Community Survey); U.S. Bureau of Economic Analysis; Puerto Rico Planning Board.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       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43825" y="1114425"/>
            <a:ext cx="889987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70,000</a:t>
            </a:r>
          </a:p>
          <a:p>
            <a:pPr>
              <a:spcAft>
                <a:spcPts val="10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60,000</a:t>
            </a:r>
          </a:p>
          <a:p>
            <a:pPr>
              <a:spcAft>
                <a:spcPts val="10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50,000</a:t>
            </a:r>
          </a:p>
          <a:p>
            <a:pPr>
              <a:spcAft>
                <a:spcPts val="10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40,000</a:t>
            </a:r>
          </a:p>
          <a:p>
            <a:pPr>
              <a:spcAft>
                <a:spcPts val="10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30,000</a:t>
            </a:r>
          </a:p>
          <a:p>
            <a:pPr>
              <a:spcAft>
                <a:spcPts val="10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20,000</a:t>
            </a:r>
          </a:p>
          <a:p>
            <a:pPr>
              <a:spcAft>
                <a:spcPts val="10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dirty="0" smtClean="0">
                <a:solidFill>
                  <a:srgbClr val="000000"/>
                </a:solidFill>
              </a:rPr>
              <a:t>10,000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8225" y="5809417"/>
            <a:ext cx="696261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Average years of education of adult working age population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0" y="7620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_C0_2_YAXISLEFT"/>
          <p:cNvSpPr txBox="1">
            <a:spLocks noChangeArrowheads="1"/>
          </p:cNvSpPr>
          <p:nvPr/>
        </p:nvSpPr>
        <p:spPr bwMode="auto">
          <a:xfrm>
            <a:off x="4280648" y="762000"/>
            <a:ext cx="44196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Income (dollars)</a:t>
            </a: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18" name="_C0_2_YAXISLEFT"/>
          <p:cNvSpPr txBox="1">
            <a:spLocks noChangeArrowheads="1"/>
          </p:cNvSpPr>
          <p:nvPr/>
        </p:nvSpPr>
        <p:spPr bwMode="auto">
          <a:xfrm>
            <a:off x="216273" y="733425"/>
            <a:ext cx="4419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Income (dollars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4800600" y="3733800"/>
            <a:ext cx="228600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700" b="1" dirty="0" smtClean="0">
                <a:solidFill>
                  <a:srgbClr val="000000"/>
                </a:solidFill>
              </a:rPr>
              <a:t>Correlation: 0.71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2209800" y="4267200"/>
            <a:ext cx="198120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700" b="1" dirty="0" smtClean="0">
                <a:solidFill>
                  <a:srgbClr val="000000"/>
                </a:solidFill>
              </a:rPr>
              <a:t>Puerto Rico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9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C0_2_TITLE"/>
          <p:cNvSpPr txBox="1">
            <a:spLocks noChangeArrowheads="1"/>
          </p:cNvSpPr>
          <p:nvPr/>
        </p:nvSpPr>
        <p:spPr bwMode="auto">
          <a:xfrm>
            <a:off x="28575" y="19050"/>
            <a:ext cx="9144000" cy="4693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50" dirty="0" smtClean="0">
                <a:solidFill>
                  <a:srgbClr val="000000"/>
                </a:solidFill>
              </a:rPr>
              <a:t>Figure 10. Types of Financial Institutions: Puerto Rico</a:t>
            </a:r>
          </a:p>
        </p:txBody>
      </p:sp>
      <p:sp>
        <p:nvSpPr>
          <p:cNvPr id="3" name="_C0_2_YAXISLEFT"/>
          <p:cNvSpPr txBox="1">
            <a:spLocks noChangeArrowheads="1"/>
          </p:cNvSpPr>
          <p:nvPr/>
        </p:nvSpPr>
        <p:spPr bwMode="auto">
          <a:xfrm>
            <a:off x="0" y="457200"/>
            <a:ext cx="6705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Percentage of System Assets, Except As Noted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" name="_C0_2_SOURCE"/>
          <p:cNvSpPr txBox="1">
            <a:spLocks noChangeArrowheads="1"/>
          </p:cNvSpPr>
          <p:nvPr/>
        </p:nvSpPr>
        <p:spPr bwMode="auto">
          <a:xfrm>
            <a:off x="0" y="6488113"/>
            <a:ext cx="68580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Source: </a:t>
            </a:r>
            <a:r>
              <a:rPr lang="en-US" sz="1900" dirty="0" smtClean="0">
                <a:solidFill>
                  <a:srgbClr val="000000"/>
                </a:solidFill>
                <a:cs typeface="Arial" pitchFamily="34" charset="0"/>
              </a:rPr>
              <a:t>Office of the Commissioner of Financial Institutions.</a:t>
            </a:r>
            <a:endParaRPr lang="en-US" sz="1900" dirty="0" smtClean="0">
              <a:solidFill>
                <a:srgbClr val="000000"/>
              </a:solidFill>
            </a:endParaRPr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869668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5" name="Straight Connector 44"/>
          <p:cNvCxnSpPr/>
          <p:nvPr/>
        </p:nvCxnSpPr>
        <p:spPr>
          <a:xfrm>
            <a:off x="804866" y="4822029"/>
            <a:ext cx="45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3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_C0_2_CHART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400" y="1219200"/>
          <a:ext cx="89916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Chart" r:id="rId5" imgW="9229632" imgH="5533920" progId="MSGraph.Chart.8">
                  <p:embed followColorScheme="full"/>
                </p:oleObj>
              </mc:Choice>
              <mc:Fallback>
                <p:oleObj name="Chart" r:id="rId5" imgW="9229632" imgH="553392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8991600" cy="510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_C0_2_TITLE"/>
          <p:cNvSpPr txBox="1">
            <a:spLocks noChangeArrowheads="1"/>
          </p:cNvSpPr>
          <p:nvPr/>
        </p:nvSpPr>
        <p:spPr bwMode="auto">
          <a:xfrm>
            <a:off x="-9525" y="0"/>
            <a:ext cx="929640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Figure 13. Commercial Bank Nonperforming Loans: Puerto Rico </a:t>
            </a:r>
          </a:p>
        </p:txBody>
      </p:sp>
      <p:sp>
        <p:nvSpPr>
          <p:cNvPr id="15364" name="_C0_2_SUBTITLE" hidden="1"/>
          <p:cNvSpPr txBox="1">
            <a:spLocks noChangeArrowheads="1"/>
          </p:cNvSpPr>
          <p:nvPr/>
        </p:nvSpPr>
        <p:spPr bwMode="auto">
          <a:xfrm>
            <a:off x="0" y="381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</a:rPr>
              <a:t>Subtitle Text</a:t>
            </a:r>
          </a:p>
        </p:txBody>
      </p:sp>
      <p:sp>
        <p:nvSpPr>
          <p:cNvPr id="15365" name="_C0_2_XAXIS" hidden="1"/>
          <p:cNvSpPr txBox="1">
            <a:spLocks noChangeArrowheads="1"/>
          </p:cNvSpPr>
          <p:nvPr/>
        </p:nvSpPr>
        <p:spPr bwMode="auto">
          <a:xfrm>
            <a:off x="0" y="621665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</a:rPr>
              <a:t>X-Axis Text</a:t>
            </a:r>
          </a:p>
        </p:txBody>
      </p:sp>
      <p:sp>
        <p:nvSpPr>
          <p:cNvPr id="15366" name="_C0_2_YAXISLEFT"/>
          <p:cNvSpPr txBox="1">
            <a:spLocks noChangeArrowheads="1"/>
          </p:cNvSpPr>
          <p:nvPr/>
        </p:nvSpPr>
        <p:spPr bwMode="auto">
          <a:xfrm>
            <a:off x="161925" y="914400"/>
            <a:ext cx="44196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Percent</a:t>
            </a:r>
          </a:p>
        </p:txBody>
      </p:sp>
      <p:sp>
        <p:nvSpPr>
          <p:cNvPr id="15367" name="_C0_2_YAXISRIGHT"/>
          <p:cNvSpPr txBox="1">
            <a:spLocks noChangeArrowheads="1"/>
          </p:cNvSpPr>
          <p:nvPr/>
        </p:nvSpPr>
        <p:spPr bwMode="auto">
          <a:xfrm>
            <a:off x="4352925" y="914400"/>
            <a:ext cx="47244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Percent</a:t>
            </a:r>
          </a:p>
        </p:txBody>
      </p:sp>
      <p:sp>
        <p:nvSpPr>
          <p:cNvPr id="15368" name="_C0_2_CONTACT" hidden="1"/>
          <p:cNvSpPr txBox="1">
            <a:spLocks noChangeArrowheads="1"/>
          </p:cNvSpPr>
          <p:nvPr/>
        </p:nvSpPr>
        <p:spPr bwMode="auto">
          <a:xfrm>
            <a:off x="0" y="6248400"/>
            <a:ext cx="2362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Contact Person Text</a:t>
            </a:r>
          </a:p>
        </p:txBody>
      </p:sp>
      <p:sp>
        <p:nvSpPr>
          <p:cNvPr id="15369" name="_C0_2_SOURCE"/>
          <p:cNvSpPr txBox="1">
            <a:spLocks noChangeArrowheads="1"/>
          </p:cNvSpPr>
          <p:nvPr/>
        </p:nvSpPr>
        <p:spPr bwMode="auto">
          <a:xfrm>
            <a:off x="0" y="6459538"/>
            <a:ext cx="68580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Source: </a:t>
            </a:r>
            <a:r>
              <a:rPr lang="en-US" sz="1900" dirty="0" smtClean="0">
                <a:solidFill>
                  <a:srgbClr val="000000"/>
                </a:solidFill>
                <a:cs typeface="Arial" pitchFamily="34" charset="0"/>
              </a:rPr>
              <a:t>Office of the Commissioner of Financial Institutions.</a:t>
            </a:r>
            <a:endParaRPr lang="en-US" sz="1900" dirty="0" smtClean="0">
              <a:solidFill>
                <a:srgbClr val="000000"/>
              </a:solidFill>
            </a:endParaRPr>
          </a:p>
        </p:txBody>
      </p:sp>
      <p:sp>
        <p:nvSpPr>
          <p:cNvPr id="15370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7086600" y="3048000"/>
            <a:ext cx="12954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Total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15372" name="_C0_2_SR3" descr="normLeft=0.3360392;normTop=0.2294936;left=265.1686;top=180.7676"/>
          <p:cNvSpPr txBox="1">
            <a:spLocks noChangeArrowheads="1"/>
          </p:cNvSpPr>
          <p:nvPr/>
        </p:nvSpPr>
        <p:spPr bwMode="auto">
          <a:xfrm>
            <a:off x="4724400" y="3962400"/>
            <a:ext cx="1981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7E39"/>
                </a:solidFill>
              </a:rPr>
              <a:t>Individuals</a:t>
            </a:r>
          </a:p>
        </p:txBody>
      </p:sp>
      <p:sp>
        <p:nvSpPr>
          <p:cNvPr id="14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6553200" y="3429000"/>
            <a:ext cx="1981200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15" name="_C0_3_SR2" descr="normLeft=0.2270138;normTop=0.1037674;left=202.7341;top=136.3248"/>
          <p:cNvSpPr txBox="1">
            <a:spLocks noChangeArrowheads="1"/>
          </p:cNvSpPr>
          <p:nvPr/>
        </p:nvSpPr>
        <p:spPr bwMode="auto">
          <a:xfrm>
            <a:off x="5867400" y="2743200"/>
            <a:ext cx="1447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2D2D8A"/>
                </a:solidFill>
              </a:rPr>
              <a:t>Real estate</a:t>
            </a:r>
            <a:endParaRPr lang="en-US" sz="2000" dirty="0">
              <a:solidFill>
                <a:srgbClr val="2D2D8A"/>
              </a:solidFill>
            </a:endParaRPr>
          </a:p>
        </p:txBody>
      </p:sp>
      <p:sp>
        <p:nvSpPr>
          <p:cNvPr id="17" name="_C0_2_SR3" descr="normLeft=0.3360392;normTop=0.2294936;left=265.1686;top=180.7676"/>
          <p:cNvSpPr txBox="1">
            <a:spLocks noChangeArrowheads="1"/>
          </p:cNvSpPr>
          <p:nvPr/>
        </p:nvSpPr>
        <p:spPr bwMode="auto">
          <a:xfrm>
            <a:off x="2362200" y="3505200"/>
            <a:ext cx="19812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rgbClr val="7030A0"/>
                </a:solidFill>
              </a:rPr>
              <a:t>Commercial, industrial, and agricultural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18" name="_C0_2_YAXISLEFT"/>
          <p:cNvSpPr txBox="1">
            <a:spLocks noChangeArrowheads="1"/>
          </p:cNvSpPr>
          <p:nvPr/>
        </p:nvSpPr>
        <p:spPr bwMode="auto">
          <a:xfrm>
            <a:off x="0" y="419100"/>
            <a:ext cx="6248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As a Percentage of </a:t>
            </a:r>
            <a:r>
              <a:rPr lang="en-US" sz="2000" smtClean="0">
                <a:solidFill>
                  <a:srgbClr val="000000"/>
                </a:solidFill>
              </a:rPr>
              <a:t>Total Loans, </a:t>
            </a:r>
            <a:r>
              <a:rPr lang="en-US" sz="2000" dirty="0" smtClean="0">
                <a:solidFill>
                  <a:srgbClr val="000000"/>
                </a:solidFill>
              </a:rPr>
              <a:t>by Segment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0" name="Straight Arrow Connector 19"/>
          <p:cNvSpPr/>
          <p:nvPr/>
        </p:nvSpPr>
        <p:spPr>
          <a:xfrm>
            <a:off x="3581400" y="4572000"/>
            <a:ext cx="533400" cy="609600"/>
          </a:xfrm>
          <a:prstGeom prst="straightConnector1">
            <a:avLst/>
          </a:prstGeom>
          <a:noFill/>
          <a:ln w="9525" cap="flat" cmpd="sng" algn="ctr">
            <a:solidFill>
              <a:srgbClr val="8064A2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2" name="Straight Arrow Connector 21"/>
          <p:cNvSpPr/>
          <p:nvPr/>
        </p:nvSpPr>
        <p:spPr>
          <a:xfrm>
            <a:off x="6096000" y="4343400"/>
            <a:ext cx="457200" cy="914400"/>
          </a:xfrm>
          <a:prstGeom prst="straightConnector1">
            <a:avLst/>
          </a:prstGeom>
          <a:noFill/>
          <a:ln w="9525" cap="flat" cmpd="sng" algn="ctr">
            <a:solidFill>
              <a:srgbClr val="007E39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ker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1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_C0_2_CHART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23813" y="1143000"/>
          <a:ext cx="8939213" cy="518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Chart" r:id="rId5" imgW="9220177" imgH="5533920" progId="MSGraph.Chart.8">
                  <p:embed followColorScheme="full"/>
                </p:oleObj>
              </mc:Choice>
              <mc:Fallback>
                <p:oleObj name="Chart" r:id="rId5" imgW="9220177" imgH="553392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813" y="1143000"/>
                        <a:ext cx="8939213" cy="518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_C0_2_TITLE"/>
          <p:cNvSpPr txBox="1">
            <a:spLocks noChangeArrowheads="1"/>
          </p:cNvSpPr>
          <p:nvPr/>
        </p:nvSpPr>
        <p:spPr bwMode="auto">
          <a:xfrm>
            <a:off x="0" y="0"/>
            <a:ext cx="9144000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Figure 15. Employment within the Manufacturing Sector:  Puerto Rico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028" name="_C0_2_SUBTITLE" hidden="1"/>
          <p:cNvSpPr txBox="1">
            <a:spLocks noChangeArrowheads="1"/>
          </p:cNvSpPr>
          <p:nvPr/>
        </p:nvSpPr>
        <p:spPr bwMode="auto">
          <a:xfrm>
            <a:off x="0" y="381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</a:rPr>
              <a:t>Subtitle Text</a:t>
            </a:r>
          </a:p>
        </p:txBody>
      </p:sp>
      <p:sp>
        <p:nvSpPr>
          <p:cNvPr id="1029" name="_C0_2_XAXIS" hidden="1"/>
          <p:cNvSpPr txBox="1">
            <a:spLocks noChangeArrowheads="1"/>
          </p:cNvSpPr>
          <p:nvPr/>
        </p:nvSpPr>
        <p:spPr bwMode="auto">
          <a:xfrm>
            <a:off x="0" y="621665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</a:rPr>
              <a:t>X-Axis Text</a:t>
            </a:r>
          </a:p>
        </p:txBody>
      </p:sp>
      <p:sp>
        <p:nvSpPr>
          <p:cNvPr id="1030" name="_C0_2_YAXISLEFT"/>
          <p:cNvSpPr txBox="1">
            <a:spLocks noChangeArrowheads="1"/>
          </p:cNvSpPr>
          <p:nvPr/>
        </p:nvSpPr>
        <p:spPr bwMode="auto">
          <a:xfrm>
            <a:off x="9525" y="866775"/>
            <a:ext cx="4419600" cy="72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T</a:t>
            </a:r>
            <a:r>
              <a:rPr lang="en-US" sz="1900" dirty="0" smtClean="0">
                <a:solidFill>
                  <a:srgbClr val="000000"/>
                </a:solidFill>
              </a:rPr>
              <a:t>housands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031" name="_C0_2_YAXISRIGHT"/>
          <p:cNvSpPr txBox="1">
            <a:spLocks noChangeArrowheads="1"/>
          </p:cNvSpPr>
          <p:nvPr/>
        </p:nvSpPr>
        <p:spPr bwMode="auto">
          <a:xfrm>
            <a:off x="4257675" y="838200"/>
            <a:ext cx="47244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Thousands</a:t>
            </a:r>
          </a:p>
        </p:txBody>
      </p:sp>
      <p:sp>
        <p:nvSpPr>
          <p:cNvPr id="1032" name="_C0_2_SOURCE"/>
          <p:cNvSpPr txBox="1">
            <a:spLocks noChangeArrowheads="1"/>
          </p:cNvSpPr>
          <p:nvPr/>
        </p:nvSpPr>
        <p:spPr bwMode="auto">
          <a:xfrm>
            <a:off x="0" y="6172200"/>
            <a:ext cx="54102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850" dirty="0" smtClean="0">
                <a:solidFill>
                  <a:srgbClr val="000000"/>
                </a:solidFill>
              </a:rPr>
              <a:t>Source:  U.S. Bureau of Labor Statistics.</a:t>
            </a:r>
          </a:p>
        </p:txBody>
      </p:sp>
      <p:sp>
        <p:nvSpPr>
          <p:cNvPr id="1033" name="_C0_2_CONTACT" hidden="1"/>
          <p:cNvSpPr txBox="1">
            <a:spLocks noChangeArrowheads="1"/>
          </p:cNvSpPr>
          <p:nvPr/>
        </p:nvSpPr>
        <p:spPr bwMode="auto">
          <a:xfrm>
            <a:off x="0" y="6248400"/>
            <a:ext cx="2362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Contact Person Text</a:t>
            </a:r>
          </a:p>
        </p:txBody>
      </p:sp>
      <p:sp>
        <p:nvSpPr>
          <p:cNvPr id="1034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3124200" y="1676400"/>
            <a:ext cx="19812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0000"/>
                </a:solidFill>
              </a:rPr>
              <a:t>Chemical</a:t>
            </a:r>
          </a:p>
        </p:txBody>
      </p:sp>
      <p:sp>
        <p:nvSpPr>
          <p:cNvPr id="1035" name="_C0_2_SR4" descr="normLeft=0.4450648;normTop=0.3555522;left=327.6033;top=225.3278"/>
          <p:cNvSpPr txBox="1">
            <a:spLocks noChangeArrowheads="1"/>
          </p:cNvSpPr>
          <p:nvPr/>
        </p:nvSpPr>
        <p:spPr bwMode="auto">
          <a:xfrm>
            <a:off x="3200400" y="2819400"/>
            <a:ext cx="19812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00080"/>
                </a:solidFill>
              </a:rPr>
              <a:t>Apparel</a:t>
            </a:r>
          </a:p>
        </p:txBody>
      </p:sp>
      <p:sp>
        <p:nvSpPr>
          <p:cNvPr id="1036" name="_C0_2_SR3" descr="normLeft=0.3360392;normTop=0.2294936;left=265.1686;top=180.7676"/>
          <p:cNvSpPr txBox="1">
            <a:spLocks noChangeArrowheads="1"/>
          </p:cNvSpPr>
          <p:nvPr/>
        </p:nvSpPr>
        <p:spPr bwMode="auto">
          <a:xfrm>
            <a:off x="5638800" y="3352800"/>
            <a:ext cx="198120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8000"/>
                </a:solidFill>
              </a:rPr>
              <a:t>Computer and electronic production</a:t>
            </a:r>
          </a:p>
        </p:txBody>
      </p:sp>
      <p:sp>
        <p:nvSpPr>
          <p:cNvPr id="1037" name="_C0_2_SR5" descr="normLeft=0.5540901;normTop=0.4822761;left=390.0378;top=270.1232"/>
          <p:cNvSpPr txBox="1">
            <a:spLocks noChangeArrowheads="1"/>
          </p:cNvSpPr>
          <p:nvPr/>
        </p:nvSpPr>
        <p:spPr bwMode="auto">
          <a:xfrm>
            <a:off x="2743200" y="4191000"/>
            <a:ext cx="1981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6600"/>
                </a:solidFill>
              </a:rPr>
              <a:t>Fabricated metals</a:t>
            </a:r>
          </a:p>
        </p:txBody>
      </p:sp>
      <p:sp>
        <p:nvSpPr>
          <p:cNvPr id="1038" name="_C0_2_SR2" descr="normLeft=0.2270138;normTop=0.1037674;left=202.7341;top=136.3248"/>
          <p:cNvSpPr txBox="1">
            <a:spLocks noChangeArrowheads="1"/>
          </p:cNvSpPr>
          <p:nvPr/>
        </p:nvSpPr>
        <p:spPr bwMode="auto">
          <a:xfrm>
            <a:off x="762000" y="4419600"/>
            <a:ext cx="1981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333399"/>
                </a:solidFill>
              </a:rPr>
              <a:t>Plastics and rubber</a:t>
            </a:r>
          </a:p>
        </p:txBody>
      </p:sp>
      <p:sp>
        <p:nvSpPr>
          <p:cNvPr id="1039" name="_C0_2_NOTES"/>
          <p:cNvSpPr txBox="1">
            <a:spLocks noChangeArrowheads="1"/>
          </p:cNvSpPr>
          <p:nvPr/>
        </p:nvSpPr>
        <p:spPr bwMode="auto">
          <a:xfrm>
            <a:off x="0" y="6473279"/>
            <a:ext cx="41910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50" dirty="0" smtClean="0">
                <a:solidFill>
                  <a:srgbClr val="000000"/>
                </a:solidFill>
              </a:rPr>
              <a:t>Note: Data are annual.</a:t>
            </a:r>
          </a:p>
        </p:txBody>
      </p:sp>
    </p:spTree>
    <p:extLst>
      <p:ext uri="{BB962C8B-B14F-4D97-AF65-F5344CB8AC3E}">
        <p14:creationId xmlns:p14="http://schemas.microsoft.com/office/powerpoint/2010/main" val="32104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609600"/>
          <a:ext cx="7315200" cy="5867392"/>
        </p:xfrm>
        <a:graphic>
          <a:graphicData uri="http://schemas.openxmlformats.org/drawingml/2006/table">
            <a:tbl>
              <a:tblPr/>
              <a:tblGrid>
                <a:gridCol w="4876800"/>
                <a:gridCol w="2438400"/>
              </a:tblGrid>
              <a:tr h="336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Exports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latin typeface="Arial"/>
                        </a:rPr>
                        <a:t>73,739.2 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Merchandise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>
                          <a:latin typeface="Arial"/>
                        </a:rPr>
                        <a:t>66,077.6 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Transportation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</a:t>
                      </a:r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475.9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Visitors' expenditures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3,472.8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Miscellaneous services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2,554.3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Income on investments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1,158.6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Imports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latin typeface="Arial"/>
                        </a:rPr>
                        <a:t>87,629.8 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Merchandise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48,285.6 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Transportation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2,195.6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</a:t>
                      </a:r>
                      <a:r>
                        <a:rPr lang="en-US" sz="165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Travel </a:t>
                      </a:r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expenditures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1,106.1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Miscellaneous </a:t>
                      </a:r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1,226.5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Income </a:t>
                      </a:r>
                      <a:r>
                        <a:rPr lang="en-US" sz="1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on investments</a:t>
                      </a: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34,816.0 </a:t>
                      </a:r>
                      <a:endParaRPr lang="en-US" sz="16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46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Balance 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on 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merchandise</a:t>
                      </a:r>
                      <a:r>
                        <a:rPr lang="en-US" sz="17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ransactions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17,792.00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1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Balance on services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1,974.80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11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Balance</a:t>
                      </a:r>
                      <a:r>
                        <a:rPr lang="en-US" sz="17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on investment income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(33,657.40)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8121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8717" marR="8717" marT="8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8411" name="_C0_2_TITLE"/>
          <p:cNvSpPr txBox="1">
            <a:spLocks noChangeArrowheads="1"/>
          </p:cNvSpPr>
          <p:nvPr/>
        </p:nvSpPr>
        <p:spPr bwMode="auto">
          <a:xfrm>
            <a:off x="0" y="0"/>
            <a:ext cx="91440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Figure 16. Balance of Payments: Puerto Rico, 2009</a:t>
            </a:r>
          </a:p>
        </p:txBody>
      </p:sp>
      <p:sp>
        <p:nvSpPr>
          <p:cNvPr id="58412" name="_C0_2_SOURCE"/>
          <p:cNvSpPr txBox="1">
            <a:spLocks noChangeArrowheads="1"/>
          </p:cNvSpPr>
          <p:nvPr/>
        </p:nvSpPr>
        <p:spPr bwMode="auto">
          <a:xfrm>
            <a:off x="0" y="6488113"/>
            <a:ext cx="54102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000000"/>
                </a:solidFill>
              </a:rPr>
              <a:t>Source: Puerto Rico Planning Board.</a:t>
            </a:r>
          </a:p>
        </p:txBody>
      </p:sp>
    </p:spTree>
    <p:extLst>
      <p:ext uri="{BB962C8B-B14F-4D97-AF65-F5344CB8AC3E}">
        <p14:creationId xmlns:p14="http://schemas.microsoft.com/office/powerpoint/2010/main" val="31957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_C0_2_CHART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27616882"/>
              </p:ext>
            </p:extLst>
          </p:nvPr>
        </p:nvGraphicFramePr>
        <p:xfrm>
          <a:off x="0" y="1090951"/>
          <a:ext cx="9015413" cy="49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Chart" r:id="rId5" imgW="9210723" imgH="5553090" progId="MSGraph.Chart.8">
                  <p:embed followColorScheme="full"/>
                </p:oleObj>
              </mc:Choice>
              <mc:Fallback>
                <p:oleObj name="Chart" r:id="rId5" imgW="9210723" imgH="55530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90951"/>
                        <a:ext cx="9015413" cy="4989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_C0_2_TITLE"/>
          <p:cNvSpPr txBox="1">
            <a:spLocks noChangeArrowheads="1"/>
          </p:cNvSpPr>
          <p:nvPr/>
        </p:nvSpPr>
        <p:spPr bwMode="auto">
          <a:xfrm>
            <a:off x="0" y="0"/>
            <a:ext cx="9525000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sz="2500" dirty="0">
                <a:solidFill>
                  <a:srgbClr val="000000"/>
                </a:solidFill>
                <a:cs typeface="Arial" charset="0"/>
              </a:rPr>
              <a:t>Regional Economic 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Activity: </a:t>
            </a:r>
          </a:p>
          <a:p>
            <a:pPr fontAlgn="base"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  <a:cs typeface="Arial" pitchFamily="34" charset="0"/>
              </a:rPr>
              <a:t>Index of Coincident </a:t>
            </a:r>
            <a:r>
              <a:rPr lang="en-US" sz="2500" dirty="0">
                <a:solidFill>
                  <a:srgbClr val="000000"/>
                </a:solidFill>
                <a:cs typeface="Arial" pitchFamily="34" charset="0"/>
              </a:rPr>
              <a:t>Economic Indicators (CEI)</a:t>
            </a:r>
            <a:endParaRPr lang="en-US" sz="25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76" name="_C0_2_SUBTITLE" hidden="1"/>
          <p:cNvSpPr txBox="1">
            <a:spLocks noChangeArrowheads="1"/>
          </p:cNvSpPr>
          <p:nvPr/>
        </p:nvSpPr>
        <p:spPr bwMode="auto">
          <a:xfrm>
            <a:off x="0" y="381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Subtitle Text</a:t>
            </a:r>
          </a:p>
        </p:txBody>
      </p:sp>
      <p:sp>
        <p:nvSpPr>
          <p:cNvPr id="3077" name="_C0_2_XAXIS" hidden="1"/>
          <p:cNvSpPr txBox="1">
            <a:spLocks noChangeArrowheads="1"/>
          </p:cNvSpPr>
          <p:nvPr/>
        </p:nvSpPr>
        <p:spPr bwMode="auto">
          <a:xfrm>
            <a:off x="0" y="621665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X-Axis Text</a:t>
            </a:r>
          </a:p>
        </p:txBody>
      </p:sp>
      <p:sp>
        <p:nvSpPr>
          <p:cNvPr id="3078" name="_C0_2_YAXISLEFT"/>
          <p:cNvSpPr txBox="1">
            <a:spLocks noChangeArrowheads="1"/>
          </p:cNvSpPr>
          <p:nvPr/>
        </p:nvSpPr>
        <p:spPr bwMode="auto">
          <a:xfrm>
            <a:off x="57150" y="895290"/>
            <a:ext cx="4419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Index (Dec 2007=100)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079" name="_C0_2_YAXISRIGHT"/>
          <p:cNvSpPr txBox="1">
            <a:spLocks noChangeArrowheads="1"/>
          </p:cNvSpPr>
          <p:nvPr/>
        </p:nvSpPr>
        <p:spPr bwMode="auto">
          <a:xfrm>
            <a:off x="4177553" y="825312"/>
            <a:ext cx="4724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Index (Dec 2007=100)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080" name="_C0_2_SOURCE"/>
          <p:cNvSpPr txBox="1">
            <a:spLocks noChangeArrowheads="1"/>
          </p:cNvSpPr>
          <p:nvPr/>
        </p:nvSpPr>
        <p:spPr bwMode="auto">
          <a:xfrm>
            <a:off x="16809" y="5907287"/>
            <a:ext cx="9372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Source: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Federal Reserve Bank of New York;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Government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Development 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Bank for Puerto Rico </a:t>
            </a:r>
            <a:r>
              <a:rPr lang="en-US" sz="160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/>
            </a:r>
            <a:br>
              <a:rPr lang="en-US" sz="160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</a:b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081" name="_C0_2_NOTES"/>
          <p:cNvSpPr txBox="1">
            <a:spLocks noChangeArrowheads="1"/>
          </p:cNvSpPr>
          <p:nvPr/>
        </p:nvSpPr>
        <p:spPr bwMode="auto">
          <a:xfrm>
            <a:off x="3362" y="6176665"/>
            <a:ext cx="946785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Notes: 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The Puerto Rico composite index is based on a different methodology than the indexes produced by the FRBNY</a:t>
            </a:r>
            <a:r>
              <a:rPr lang="en-US" sz="1600" dirty="0" smtClean="0">
                <a:solidFill>
                  <a:srgbClr val="000000"/>
                </a:solidFill>
                <a:cs typeface="Arial" pitchFamily="34" charset="0"/>
              </a:rPr>
              <a:t>. 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82" name="_C0_2_CONTACT" hidden="1"/>
          <p:cNvSpPr txBox="1">
            <a:spLocks noChangeArrowheads="1"/>
          </p:cNvSpPr>
          <p:nvPr/>
        </p:nvSpPr>
        <p:spPr bwMode="auto">
          <a:xfrm>
            <a:off x="0" y="6248400"/>
            <a:ext cx="2362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Contact Person Text</a:t>
            </a:r>
          </a:p>
        </p:txBody>
      </p:sp>
      <p:sp>
        <p:nvSpPr>
          <p:cNvPr id="13" name="_C0_2_SR2" descr="normLeft=0.2270138;normTop=0.1037674;left=202.7341;top=136.3248"/>
          <p:cNvSpPr txBox="1">
            <a:spLocks noChangeArrowheads="1"/>
          </p:cNvSpPr>
          <p:nvPr/>
        </p:nvSpPr>
        <p:spPr bwMode="auto">
          <a:xfrm>
            <a:off x="5105400" y="2667000"/>
            <a:ext cx="1981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6600"/>
                </a:solidFill>
              </a:rPr>
              <a:t>New York City</a:t>
            </a:r>
            <a:endParaRPr lang="en-US" sz="2000" dirty="0">
              <a:solidFill>
                <a:srgbClr val="006600"/>
              </a:solidFill>
            </a:endParaRPr>
          </a:p>
        </p:txBody>
      </p:sp>
      <p:sp>
        <p:nvSpPr>
          <p:cNvPr id="14" name="_C0_2_SR2" descr="normLeft=0.2270138;normTop=0.1037674;left=202.7341;top=136.3248"/>
          <p:cNvSpPr txBox="1">
            <a:spLocks noChangeArrowheads="1"/>
          </p:cNvSpPr>
          <p:nvPr/>
        </p:nvSpPr>
        <p:spPr bwMode="auto">
          <a:xfrm>
            <a:off x="5562600" y="4300694"/>
            <a:ext cx="1981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7030A0"/>
                </a:solidFill>
              </a:rPr>
              <a:t>Puerto Rico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700836" y="4001705"/>
            <a:ext cx="512961" cy="184666"/>
          </a:xfrm>
          <a:prstGeom prst="rect">
            <a:avLst/>
          </a:prstGeom>
          <a:solidFill>
            <a:srgbClr val="006600"/>
          </a:solidFill>
          <a:ln w="9525">
            <a:solidFill>
              <a:srgbClr val="295B8E"/>
            </a:solidFill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Oct09 </a:t>
            </a:r>
            <a:endParaRPr lang="en-US" sz="12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187323" y="3244891"/>
            <a:ext cx="515269" cy="184666"/>
          </a:xfrm>
          <a:prstGeom prst="rect">
            <a:avLst/>
          </a:prstGeom>
          <a:solidFill>
            <a:srgbClr val="0066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Apr08 </a:t>
            </a:r>
            <a:endParaRPr lang="en-US" sz="12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74908" y="3244891"/>
            <a:ext cx="335328" cy="11687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259941" y="3281647"/>
            <a:ext cx="546625" cy="184666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Nov05 </a:t>
            </a:r>
            <a:endParaRPr lang="en-US" sz="1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50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282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</p:txBody>
      </p:sp>
    </p:spTree>
    <p:extLst>
      <p:ext uri="{BB962C8B-B14F-4D97-AF65-F5344CB8AC3E}">
        <p14:creationId xmlns:p14="http://schemas.microsoft.com/office/powerpoint/2010/main" val="17286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r>
              <a:rPr lang="en-US" sz="2400" dirty="0" smtClean="0"/>
              <a:t>Reform the Energy Industry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r>
              <a:rPr lang="en-US" sz="2400" dirty="0" smtClean="0"/>
              <a:t>Reform the Energy Industry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Regulatory commission</a:t>
            </a:r>
          </a:p>
        </p:txBody>
      </p:sp>
    </p:spTree>
    <p:extLst>
      <p:ext uri="{BB962C8B-B14F-4D97-AF65-F5344CB8AC3E}">
        <p14:creationId xmlns:p14="http://schemas.microsoft.com/office/powerpoint/2010/main" val="40050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r>
              <a:rPr lang="en-US" sz="2400" dirty="0" smtClean="0"/>
              <a:t>Reform the Energy Industry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Regulatory commission</a:t>
            </a:r>
          </a:p>
          <a:p>
            <a:r>
              <a:rPr lang="en-US" sz="2400" dirty="0" smtClean="0"/>
              <a:t>Lower the Costs of Doing Business</a:t>
            </a:r>
          </a:p>
        </p:txBody>
      </p:sp>
    </p:spTree>
    <p:extLst>
      <p:ext uri="{BB962C8B-B14F-4D97-AF65-F5344CB8AC3E}">
        <p14:creationId xmlns:p14="http://schemas.microsoft.com/office/powerpoint/2010/main" val="29343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r>
              <a:rPr lang="en-US" sz="2400" dirty="0" smtClean="0"/>
              <a:t>Reform the Energy Industry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Regulatory commission</a:t>
            </a:r>
          </a:p>
          <a:p>
            <a:r>
              <a:rPr lang="en-US" sz="2400" dirty="0" smtClean="0"/>
              <a:t>Lower the Costs of Doing Business</a:t>
            </a:r>
          </a:p>
          <a:p>
            <a:r>
              <a:rPr lang="en-US" sz="2400" dirty="0" smtClean="0"/>
              <a:t>Foster Partnerships between Industry and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9343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r>
              <a:rPr lang="en-US" sz="2400" dirty="0" smtClean="0"/>
              <a:t>Reform the Energy Industry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Regulatory commission</a:t>
            </a:r>
          </a:p>
          <a:p>
            <a:r>
              <a:rPr lang="en-US" sz="2400" dirty="0" smtClean="0"/>
              <a:t>Lower the Costs of Doing Business</a:t>
            </a:r>
          </a:p>
          <a:p>
            <a:r>
              <a:rPr lang="en-US" sz="2400" dirty="0" smtClean="0"/>
              <a:t>Foster Partnerships between Industry and Higher Education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promote innovation and commercialization of research</a:t>
            </a:r>
            <a:r>
              <a:rPr lang="en-US" sz="2000" dirty="0"/>
              <a:t>	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140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Recommendations: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dirty="0" smtClean="0"/>
              <a:t>Reduce Barriers to Job Creation and Labor Force Participation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youth sub-minimum wage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design of benefit programs</a:t>
            </a:r>
          </a:p>
          <a:p>
            <a:r>
              <a:rPr lang="en-US" sz="2400" dirty="0" smtClean="0"/>
              <a:t>Reform the Energy Industry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Regulatory commission</a:t>
            </a:r>
          </a:p>
          <a:p>
            <a:r>
              <a:rPr lang="en-US" sz="2400" dirty="0" smtClean="0"/>
              <a:t>Lower the Costs of Doing Business</a:t>
            </a:r>
          </a:p>
          <a:p>
            <a:r>
              <a:rPr lang="en-US" sz="2400" dirty="0" smtClean="0"/>
              <a:t>Foster Partnerships between Industry and Higher Education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promote innovation and commercialization of research</a:t>
            </a:r>
            <a:r>
              <a:rPr lang="en-US" sz="2000" dirty="0"/>
              <a:t>	</a:t>
            </a:r>
            <a:endParaRPr lang="en-US" sz="2000" dirty="0" smtClean="0"/>
          </a:p>
          <a:p>
            <a:r>
              <a:rPr lang="en-US" sz="2400" dirty="0" smtClean="0"/>
              <a:t>Promote Independent Policy 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0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_C0_2_CHART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3585553"/>
              </p:ext>
            </p:extLst>
          </p:nvPr>
        </p:nvGraphicFramePr>
        <p:xfrm>
          <a:off x="-23813" y="914400"/>
          <a:ext cx="9015413" cy="5170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Chart" r:id="rId5" imgW="9220177" imgH="5533920" progId="MSGraph.Chart.8">
                  <p:embed followColorScheme="full"/>
                </p:oleObj>
              </mc:Choice>
              <mc:Fallback>
                <p:oleObj name="Chart" r:id="rId5" imgW="9220177" imgH="553392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813" y="914400"/>
                        <a:ext cx="9015413" cy="51703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_C0_2_TITLE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Real </a:t>
            </a:r>
            <a:r>
              <a:rPr lang="en-US" sz="2500" dirty="0">
                <a:solidFill>
                  <a:srgbClr val="000000"/>
                </a:solidFill>
              </a:rPr>
              <a:t>GNP Growth: Puerto Rico and the United States </a:t>
            </a:r>
            <a:r>
              <a:rPr lang="en-US" sz="28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028" name="_C0_2_SUBTITLE" hidden="1"/>
          <p:cNvSpPr txBox="1">
            <a:spLocks noChangeArrowheads="1"/>
          </p:cNvSpPr>
          <p:nvPr/>
        </p:nvSpPr>
        <p:spPr bwMode="auto">
          <a:xfrm>
            <a:off x="0" y="381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Subtitle Text</a:t>
            </a:r>
          </a:p>
        </p:txBody>
      </p:sp>
      <p:sp>
        <p:nvSpPr>
          <p:cNvPr id="1029" name="_C0_2_XAXIS" hidden="1"/>
          <p:cNvSpPr txBox="1">
            <a:spLocks noChangeArrowheads="1"/>
          </p:cNvSpPr>
          <p:nvPr/>
        </p:nvSpPr>
        <p:spPr bwMode="auto">
          <a:xfrm>
            <a:off x="0" y="621665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X-Axis Text</a:t>
            </a:r>
          </a:p>
        </p:txBody>
      </p:sp>
      <p:sp>
        <p:nvSpPr>
          <p:cNvPr id="1030" name="_C0_2_YAXISLEFT"/>
          <p:cNvSpPr txBox="1">
            <a:spLocks noChangeArrowheads="1"/>
          </p:cNvSpPr>
          <p:nvPr/>
        </p:nvSpPr>
        <p:spPr bwMode="auto">
          <a:xfrm>
            <a:off x="57150" y="628650"/>
            <a:ext cx="4419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Percent</a:t>
            </a:r>
          </a:p>
        </p:txBody>
      </p:sp>
      <p:sp>
        <p:nvSpPr>
          <p:cNvPr id="1031" name="_C0_2_YAXISRIGHT"/>
          <p:cNvSpPr txBox="1">
            <a:spLocks noChangeArrowheads="1"/>
          </p:cNvSpPr>
          <p:nvPr/>
        </p:nvSpPr>
        <p:spPr bwMode="auto">
          <a:xfrm>
            <a:off x="4314825" y="657225"/>
            <a:ext cx="4724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Percent</a:t>
            </a:r>
          </a:p>
        </p:txBody>
      </p:sp>
      <p:sp>
        <p:nvSpPr>
          <p:cNvPr id="1032" name="_C0_2_CONTACT" hidden="1"/>
          <p:cNvSpPr txBox="1">
            <a:spLocks noChangeArrowheads="1"/>
          </p:cNvSpPr>
          <p:nvPr/>
        </p:nvSpPr>
        <p:spPr bwMode="auto">
          <a:xfrm>
            <a:off x="0" y="6248400"/>
            <a:ext cx="2362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Contact Person Text</a:t>
            </a:r>
          </a:p>
        </p:txBody>
      </p:sp>
      <p:sp>
        <p:nvSpPr>
          <p:cNvPr id="1033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2057400" y="1752600"/>
            <a:ext cx="990600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0000"/>
                </a:solidFill>
              </a:rPr>
              <a:t>Puerto Rico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34" name="_C0_3_SR2" descr="normLeft=0.2270138;normTop=0.1037674;left=202.7341;top=136.3248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333399"/>
                </a:solidFill>
              </a:rPr>
              <a:t>United States</a:t>
            </a:r>
          </a:p>
        </p:txBody>
      </p:sp>
      <p:sp>
        <p:nvSpPr>
          <p:cNvPr id="1035" name="_C0_2_SOURCE"/>
          <p:cNvSpPr txBox="1">
            <a:spLocks noChangeArrowheads="1"/>
          </p:cNvSpPr>
          <p:nvPr/>
        </p:nvSpPr>
        <p:spPr bwMode="auto">
          <a:xfrm>
            <a:off x="0" y="6392862"/>
            <a:ext cx="8534400" cy="6617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50" dirty="0">
                <a:solidFill>
                  <a:srgbClr val="000000"/>
                </a:solidFill>
              </a:rPr>
              <a:t>Sources: Puerto Rico Planning Board; U.S. Bureau of Economic Analysis.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     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57912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1969  1973   1977  1981  </a:t>
            </a:r>
            <a:r>
              <a:rPr lang="en-US" sz="2000" dirty="0" smtClean="0">
                <a:solidFill>
                  <a:srgbClr val="000000"/>
                </a:solidFill>
              </a:rPr>
              <a:t>1985  </a:t>
            </a:r>
            <a:r>
              <a:rPr lang="en-US" sz="2000" dirty="0">
                <a:solidFill>
                  <a:srgbClr val="000000"/>
                </a:solidFill>
              </a:rPr>
              <a:t>1989   1993   1997  2001  2005  2009</a:t>
            </a:r>
          </a:p>
        </p:txBody>
      </p:sp>
    </p:spTree>
    <p:extLst>
      <p:ext uri="{BB962C8B-B14F-4D97-AF65-F5344CB8AC3E}">
        <p14:creationId xmlns:p14="http://schemas.microsoft.com/office/powerpoint/2010/main" val="409435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_C0_2_CHART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43690414"/>
              </p:ext>
            </p:extLst>
          </p:nvPr>
        </p:nvGraphicFramePr>
        <p:xfrm>
          <a:off x="-23813" y="914400"/>
          <a:ext cx="9167813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hart" r:id="rId5" imgW="9220177" imgH="5553090" progId="MSGraph.Chart.8">
                  <p:embed followColorScheme="full"/>
                </p:oleObj>
              </mc:Choice>
              <mc:Fallback>
                <p:oleObj name="Chart" r:id="rId5" imgW="9220177" imgH="55530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813" y="914400"/>
                        <a:ext cx="9167813" cy="525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_C0_2_TITLE"/>
          <p:cNvSpPr txBox="1">
            <a:spLocks noChangeArrowheads="1"/>
          </p:cNvSpPr>
          <p:nvPr/>
        </p:nvSpPr>
        <p:spPr bwMode="auto">
          <a:xfrm>
            <a:off x="0" y="0"/>
            <a:ext cx="91440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500" dirty="0" smtClean="0">
                <a:solidFill>
                  <a:srgbClr val="000000"/>
                </a:solidFill>
              </a:rPr>
              <a:t>Real </a:t>
            </a:r>
            <a:r>
              <a:rPr lang="en-US" sz="2500" dirty="0">
                <a:solidFill>
                  <a:srgbClr val="000000"/>
                </a:solidFill>
              </a:rPr>
              <a:t>GNP Per Capita: Puerto Rico 	</a:t>
            </a:r>
          </a:p>
        </p:txBody>
      </p:sp>
      <p:sp>
        <p:nvSpPr>
          <p:cNvPr id="14340" name="_C0_2_SUBTITLE" hidden="1"/>
          <p:cNvSpPr txBox="1">
            <a:spLocks noChangeArrowheads="1"/>
          </p:cNvSpPr>
          <p:nvPr/>
        </p:nvSpPr>
        <p:spPr bwMode="auto">
          <a:xfrm>
            <a:off x="0" y="381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Subtitle Text</a:t>
            </a:r>
          </a:p>
        </p:txBody>
      </p:sp>
      <p:sp>
        <p:nvSpPr>
          <p:cNvPr id="14341" name="_C0_2_XAXIS" hidden="1"/>
          <p:cNvSpPr txBox="1">
            <a:spLocks noChangeArrowheads="1"/>
          </p:cNvSpPr>
          <p:nvPr/>
        </p:nvSpPr>
        <p:spPr bwMode="auto">
          <a:xfrm>
            <a:off x="0" y="621665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X-Axis Text</a:t>
            </a:r>
          </a:p>
        </p:txBody>
      </p:sp>
      <p:sp>
        <p:nvSpPr>
          <p:cNvPr id="14342" name="_C0_2_YAXISLEFT"/>
          <p:cNvSpPr txBox="1">
            <a:spLocks noChangeArrowheads="1"/>
          </p:cNvSpPr>
          <p:nvPr/>
        </p:nvSpPr>
        <p:spPr bwMode="auto">
          <a:xfrm>
            <a:off x="28575" y="609600"/>
            <a:ext cx="4419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Index (1987=100)</a:t>
            </a:r>
          </a:p>
        </p:txBody>
      </p:sp>
      <p:sp>
        <p:nvSpPr>
          <p:cNvPr id="14343" name="_C0_2_YAXISRIGHT"/>
          <p:cNvSpPr txBox="1">
            <a:spLocks noChangeArrowheads="1"/>
          </p:cNvSpPr>
          <p:nvPr/>
        </p:nvSpPr>
        <p:spPr bwMode="auto">
          <a:xfrm>
            <a:off x="4381500" y="685800"/>
            <a:ext cx="4724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Index (1987=100)</a:t>
            </a:r>
          </a:p>
        </p:txBody>
      </p:sp>
      <p:sp>
        <p:nvSpPr>
          <p:cNvPr id="14344" name="_C0_2_CONTACT" hidden="1"/>
          <p:cNvSpPr txBox="1">
            <a:spLocks noChangeArrowheads="1"/>
          </p:cNvSpPr>
          <p:nvPr/>
        </p:nvSpPr>
        <p:spPr bwMode="auto">
          <a:xfrm>
            <a:off x="0" y="6248400"/>
            <a:ext cx="2362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Contact Person Text</a:t>
            </a:r>
          </a:p>
        </p:txBody>
      </p:sp>
      <p:sp>
        <p:nvSpPr>
          <p:cNvPr id="14348" name="_C0_2_SOURCE"/>
          <p:cNvSpPr txBox="1">
            <a:spLocks noChangeArrowheads="1"/>
          </p:cNvSpPr>
          <p:nvPr/>
        </p:nvSpPr>
        <p:spPr bwMode="auto">
          <a:xfrm>
            <a:off x="0" y="6421993"/>
            <a:ext cx="5410200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50" dirty="0">
                <a:solidFill>
                  <a:srgbClr val="000000"/>
                </a:solidFill>
              </a:rPr>
              <a:t>Source: Puerto Rico Planning Board. </a:t>
            </a:r>
          </a:p>
        </p:txBody>
      </p:sp>
    </p:spTree>
    <p:extLst>
      <p:ext uri="{BB962C8B-B14F-4D97-AF65-F5344CB8AC3E}">
        <p14:creationId xmlns:p14="http://schemas.microsoft.com/office/powerpoint/2010/main" val="19327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_C0_2_CHART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63450"/>
              </p:ext>
            </p:extLst>
          </p:nvPr>
        </p:nvGraphicFramePr>
        <p:xfrm>
          <a:off x="0" y="762000"/>
          <a:ext cx="9015413" cy="5170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Chart" r:id="rId5" imgW="9210723" imgH="5553090" progId="MSGraph.Chart.8">
                  <p:embed followColorScheme="full"/>
                </p:oleObj>
              </mc:Choice>
              <mc:Fallback>
                <p:oleObj name="Chart" r:id="rId5" imgW="9210723" imgH="55530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9015413" cy="51703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_C0_2_TITLE"/>
          <p:cNvSpPr txBox="1">
            <a:spLocks noChangeArrowheads="1"/>
          </p:cNvSpPr>
          <p:nvPr/>
        </p:nvSpPr>
        <p:spPr bwMode="auto">
          <a:xfrm>
            <a:off x="0" y="0"/>
            <a:ext cx="952500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50" dirty="0" smtClean="0">
                <a:solidFill>
                  <a:srgbClr val="000000"/>
                </a:solidFill>
              </a:rPr>
              <a:t>Unemployment </a:t>
            </a:r>
            <a:r>
              <a:rPr lang="en-US" sz="2450" dirty="0">
                <a:solidFill>
                  <a:srgbClr val="000000"/>
                </a:solidFill>
              </a:rPr>
              <a:t>Rate: Puerto Rico and the United States</a:t>
            </a:r>
          </a:p>
        </p:txBody>
      </p:sp>
      <p:sp>
        <p:nvSpPr>
          <p:cNvPr id="3076" name="_C0_2_SUBTITLE" hidden="1"/>
          <p:cNvSpPr txBox="1">
            <a:spLocks noChangeArrowheads="1"/>
          </p:cNvSpPr>
          <p:nvPr/>
        </p:nvSpPr>
        <p:spPr bwMode="auto">
          <a:xfrm>
            <a:off x="0" y="38100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Subtitle Text</a:t>
            </a:r>
          </a:p>
        </p:txBody>
      </p:sp>
      <p:sp>
        <p:nvSpPr>
          <p:cNvPr id="3077" name="_C0_2_XAXIS" hidden="1"/>
          <p:cNvSpPr txBox="1">
            <a:spLocks noChangeArrowheads="1"/>
          </p:cNvSpPr>
          <p:nvPr/>
        </p:nvSpPr>
        <p:spPr bwMode="auto">
          <a:xfrm>
            <a:off x="0" y="6216650"/>
            <a:ext cx="9144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X-Axis Text</a:t>
            </a:r>
          </a:p>
        </p:txBody>
      </p:sp>
      <p:sp>
        <p:nvSpPr>
          <p:cNvPr id="3078" name="_C0_2_YAXISLEFT"/>
          <p:cNvSpPr txBox="1">
            <a:spLocks noChangeArrowheads="1"/>
          </p:cNvSpPr>
          <p:nvPr/>
        </p:nvSpPr>
        <p:spPr bwMode="auto">
          <a:xfrm>
            <a:off x="57150" y="533400"/>
            <a:ext cx="4419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Percent</a:t>
            </a:r>
          </a:p>
        </p:txBody>
      </p:sp>
      <p:sp>
        <p:nvSpPr>
          <p:cNvPr id="3079" name="_C0_2_YAXISRIGHT"/>
          <p:cNvSpPr txBox="1">
            <a:spLocks noChangeArrowheads="1"/>
          </p:cNvSpPr>
          <p:nvPr/>
        </p:nvSpPr>
        <p:spPr bwMode="auto">
          <a:xfrm>
            <a:off x="4314825" y="542925"/>
            <a:ext cx="4724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Percent</a:t>
            </a:r>
          </a:p>
        </p:txBody>
      </p:sp>
      <p:sp>
        <p:nvSpPr>
          <p:cNvPr id="3080" name="_C0_2_SOURCE"/>
          <p:cNvSpPr txBox="1">
            <a:spLocks noChangeArrowheads="1"/>
          </p:cNvSpPr>
          <p:nvPr/>
        </p:nvSpPr>
        <p:spPr bwMode="auto">
          <a:xfrm>
            <a:off x="0" y="5768788"/>
            <a:ext cx="5410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Source: U.S. Bureau of Labor Statistics. </a:t>
            </a:r>
          </a:p>
        </p:txBody>
      </p:sp>
      <p:sp>
        <p:nvSpPr>
          <p:cNvPr id="3081" name="_C0_2_NOTES"/>
          <p:cNvSpPr txBox="1">
            <a:spLocks noChangeArrowheads="1"/>
          </p:cNvSpPr>
          <p:nvPr/>
        </p:nvSpPr>
        <p:spPr bwMode="auto">
          <a:xfrm>
            <a:off x="0" y="6012516"/>
            <a:ext cx="89916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Notes:  Data are seasonally adjusted. Shading indicates periods designated recessions by the National Bureau of Economic Research (mainland). Puerto Rico unemployment data unavailable prior to 1976.</a:t>
            </a:r>
          </a:p>
        </p:txBody>
      </p:sp>
      <p:sp>
        <p:nvSpPr>
          <p:cNvPr id="3082" name="_C0_2_CONTACT" hidden="1"/>
          <p:cNvSpPr txBox="1">
            <a:spLocks noChangeArrowheads="1"/>
          </p:cNvSpPr>
          <p:nvPr/>
        </p:nvSpPr>
        <p:spPr bwMode="auto">
          <a:xfrm>
            <a:off x="0" y="6248400"/>
            <a:ext cx="2362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Contact Person Text</a:t>
            </a:r>
          </a:p>
        </p:txBody>
      </p:sp>
      <p:sp>
        <p:nvSpPr>
          <p:cNvPr id="3083" name="_C0_2_SR1" descr="normLeft=0.1179884;normTop=-2.195869E-02;left=140.2995;top=91.88213"/>
          <p:cNvSpPr txBox="1">
            <a:spLocks noChangeArrowheads="1"/>
          </p:cNvSpPr>
          <p:nvPr/>
        </p:nvSpPr>
        <p:spPr bwMode="auto">
          <a:xfrm>
            <a:off x="4495800" y="2362200"/>
            <a:ext cx="1981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0000"/>
                </a:solidFill>
              </a:rPr>
              <a:t>Puerto Rico</a:t>
            </a:r>
          </a:p>
        </p:txBody>
      </p:sp>
      <p:sp>
        <p:nvSpPr>
          <p:cNvPr id="3084" name="_C0_2_SR2" descr="normLeft=0.2270138;normTop=0.1037674;left=202.7341;top=136.3248"/>
          <p:cNvSpPr txBox="1">
            <a:spLocks noChangeArrowheads="1"/>
          </p:cNvSpPr>
          <p:nvPr/>
        </p:nvSpPr>
        <p:spPr bwMode="auto">
          <a:xfrm>
            <a:off x="2819400" y="4572000"/>
            <a:ext cx="1981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333399"/>
                </a:solidFill>
              </a:rPr>
              <a:t>United States</a:t>
            </a:r>
          </a:p>
        </p:txBody>
      </p:sp>
    </p:spTree>
    <p:extLst>
      <p:ext uri="{BB962C8B-B14F-4D97-AF65-F5344CB8AC3E}">
        <p14:creationId xmlns:p14="http://schemas.microsoft.com/office/powerpoint/2010/main" val="31372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Challenges facing Puerto Rico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2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Challenges facing Puerto Rico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Improving Labor Market Opportunities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Challenges facing Puerto Rico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Improving Labor Market Opportunities</a:t>
            </a:r>
          </a:p>
          <a:p>
            <a:r>
              <a:rPr lang="en-US" sz="2800" dirty="0" smtClean="0"/>
              <a:t>Developing Human Capital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l"/>
            <a:r>
              <a:rPr lang="en-US" sz="3000" dirty="0" smtClean="0"/>
              <a:t>Challenges facing Puerto Rico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Improving Labor Market Opportunities</a:t>
            </a:r>
          </a:p>
          <a:p>
            <a:r>
              <a:rPr lang="en-US" sz="2800" dirty="0" smtClean="0"/>
              <a:t>Developing Human Capital</a:t>
            </a:r>
          </a:p>
          <a:p>
            <a:r>
              <a:rPr lang="en-US" sz="2800" dirty="0" smtClean="0"/>
              <a:t>Reducing the Costs of Doing Business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UPDATEDBY" val="b1txt02"/>
  <p:tag name="LASTUPDATED" val="1/28/2010 3:33:30 PM"/>
  <p:tag name="TITLE" val="Chart1"/>
  <p:tag name="DWB" val="S:\FOMC\Office 2007 Testing\Template Data.xls"/>
  <p:tag name="DS" val="Chart1"/>
  <p:tag name="PRODUCTITEM" val="_C0_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UPDATEDBY" val="b1txt02"/>
  <p:tag name="LASTUPDATED" val="1/28/2010 3:33:30 PM"/>
  <p:tag name="TITLE" val="Chart1"/>
  <p:tag name="DWB" val="S:\FOMC\Office 2007 Testing\Template Data.xls"/>
  <p:tag name="DS" val="Chart1"/>
  <p:tag name="PRODUCTITEM" val="_C0_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UPDATEDBY" val="b1txt02"/>
  <p:tag name="LASTUPDATED" val="1/28/2010 3:33:30 PM"/>
  <p:tag name="TITLE" val="Chart1"/>
  <p:tag name="DWB" val="S:\FOMC\Office 2007 Testing\Template Data.xls"/>
  <p:tag name="DS" val="Chart1"/>
  <p:tag name="PRODUCTITEM" val="_C0_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UPDATEDBY" val="b1txt02"/>
  <p:tag name="LASTUPDATED" val="1/28/2010 3:33:30 PM"/>
  <p:tag name="TITLE" val="Chart1"/>
  <p:tag name="DWB" val="S:\FOMC\Office 2007 Testing\Template Data.xls"/>
  <p:tag name="DS" val="Chart1"/>
  <p:tag name="PRODUCTITEM" val="_C0_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UPDATEDBY" val="b1txt02"/>
  <p:tag name="LASTUPDATED" val="1/28/2010 3:33:30 PM"/>
  <p:tag name="TITLE" val="Chart1"/>
  <p:tag name="DWB" val="S:\FOMC\Office 2007 Testing\Template Data.xls"/>
  <p:tag name="DS" val="Chart1"/>
  <p:tag name="PRODUCTITEM" val="_C0_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UPDATEDBY" val="b1txt02"/>
  <p:tag name="LASTUPDATED" val="1/28/2010 3:33:30 PM"/>
  <p:tag name="TITLE" val="Chart1"/>
  <p:tag name="DWB" val="S:\FOMC\Office 2007 Testing\Template Data.xls"/>
  <p:tag name="DS" val="Chart1"/>
  <p:tag name="PRODUCTITEM" val="_C0_2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</TotalTime>
  <Words>1281</Words>
  <Application>Microsoft Office PowerPoint</Application>
  <PresentationFormat>On-screen Show (4:3)</PresentationFormat>
  <Paragraphs>379</Paragraphs>
  <Slides>29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1_Default Design</vt:lpstr>
      <vt:lpstr>2_Default Design</vt:lpstr>
      <vt:lpstr>9_Default Design</vt:lpstr>
      <vt:lpstr>Default Design</vt:lpstr>
      <vt:lpstr>Chart</vt:lpstr>
      <vt:lpstr>Report on the Competitiveness of Puerto Rico’s Economy    James Orr Federal Reserve Bank of New York  May 10, 2013</vt:lpstr>
      <vt:lpstr>PowerPoint Presentation</vt:lpstr>
      <vt:lpstr>PowerPoint Presentation</vt:lpstr>
      <vt:lpstr>PowerPoint Presentation</vt:lpstr>
      <vt:lpstr>PowerPoint Presentation</vt:lpstr>
      <vt:lpstr>Challenges facing Puerto Rico</vt:lpstr>
      <vt:lpstr>Challenges facing Puerto Rico</vt:lpstr>
      <vt:lpstr>Challenges facing Puerto Rico</vt:lpstr>
      <vt:lpstr>Challenges facing Puerto Rico</vt:lpstr>
      <vt:lpstr>Challenges facing Puerto Rico</vt:lpstr>
      <vt:lpstr>Challenges facing Puerto Rico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Recommendations:</vt:lpstr>
      <vt:lpstr>Recommendations:</vt:lpstr>
      <vt:lpstr>Recommendations:</vt:lpstr>
      <vt:lpstr>Recommendations:</vt:lpstr>
      <vt:lpstr>Recommendations:</vt:lpstr>
      <vt:lpstr>Recommendations:</vt:lpstr>
      <vt:lpstr>Recommendations:</vt:lpstr>
      <vt:lpstr>Recommendations:</vt:lpstr>
      <vt:lpstr>Recommendations:</vt:lpstr>
      <vt:lpstr>Recommendations: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Jauregui, Christian T</dc:creator>
  <cp:lastModifiedBy>Orr, James</cp:lastModifiedBy>
  <cp:revision>48</cp:revision>
  <cp:lastPrinted>2013-05-03T19:45:11Z</cp:lastPrinted>
  <dcterms:created xsi:type="dcterms:W3CDTF">2013-04-23T17:15:48Z</dcterms:created>
  <dcterms:modified xsi:type="dcterms:W3CDTF">2013-05-09T20:08:06Z</dcterms:modified>
</cp:coreProperties>
</file>