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75" r:id="rId2"/>
  </p:sldMasterIdLst>
  <p:notesMasterIdLst>
    <p:notesMasterId r:id="rId29"/>
  </p:notesMasterIdLst>
  <p:handoutMasterIdLst>
    <p:handoutMasterId r:id="rId30"/>
  </p:handoutMasterIdLst>
  <p:sldIdLst>
    <p:sldId id="272" r:id="rId3"/>
    <p:sldId id="314" r:id="rId4"/>
    <p:sldId id="284" r:id="rId5"/>
    <p:sldId id="333" r:id="rId6"/>
    <p:sldId id="300" r:id="rId7"/>
    <p:sldId id="332" r:id="rId8"/>
    <p:sldId id="286" r:id="rId9"/>
    <p:sldId id="287" r:id="rId10"/>
    <p:sldId id="304" r:id="rId11"/>
    <p:sldId id="326" r:id="rId12"/>
    <p:sldId id="305" r:id="rId13"/>
    <p:sldId id="306" r:id="rId14"/>
    <p:sldId id="307" r:id="rId15"/>
    <p:sldId id="315" r:id="rId16"/>
    <p:sldId id="334" r:id="rId17"/>
    <p:sldId id="335" r:id="rId18"/>
    <p:sldId id="336" r:id="rId19"/>
    <p:sldId id="337" r:id="rId20"/>
    <p:sldId id="339" r:id="rId21"/>
    <p:sldId id="338" r:id="rId22"/>
    <p:sldId id="340" r:id="rId23"/>
    <p:sldId id="346" r:id="rId24"/>
    <p:sldId id="345" r:id="rId25"/>
    <p:sldId id="341" r:id="rId26"/>
    <p:sldId id="342" r:id="rId27"/>
    <p:sldId id="289" r:id="rId28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scher, Sydney" initials="S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58"/>
    <a:srgbClr val="000000"/>
    <a:srgbClr val="339933"/>
    <a:srgbClr val="00529B"/>
    <a:srgbClr val="3366CC"/>
    <a:srgbClr val="0033CC"/>
    <a:srgbClr val="003399"/>
    <a:srgbClr val="0000FF"/>
    <a:srgbClr val="99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3" autoAdjust="0"/>
    <p:restoredTop sz="84496" autoAdjust="0"/>
  </p:normalViewPr>
  <p:slideViewPr>
    <p:cSldViewPr snapToGrid="0" showGuides="1">
      <p:cViewPr varScale="1">
        <p:scale>
          <a:sx n="57" d="100"/>
          <a:sy n="57" d="100"/>
        </p:scale>
        <p:origin x="-133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31"/>
    </p:cViewPr>
  </p:sorterViewPr>
  <p:notesViewPr>
    <p:cSldViewPr snapToGrid="0">
      <p:cViewPr varScale="1">
        <p:scale>
          <a:sx n="67" d="100"/>
          <a:sy n="67" d="100"/>
        </p:scale>
        <p:origin x="-1459" y="-91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65896810063051"/>
          <c:y val="4.7201151068576357E-2"/>
          <c:w val="0.87371206985911021"/>
          <c:h val="0.666931701939293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6.046862469945722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7.558578087432162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layout>
                <c:manualLayout>
                  <c:x val="0"/>
                  <c:y val="8.34637317225928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'Rate History (HCF &amp; MG)'!$T$30:$T$42</c:f>
              <c:strCach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Proposed 2014</c:v>
                </c:pt>
              </c:strCache>
            </c:strRef>
          </c:cat>
          <c:val>
            <c:numRef>
              <c:f>'Rate History (HCF &amp; MG)'!$W$30:$W$42</c:f>
              <c:numCache>
                <c:formatCode>0.0%</c:formatCode>
                <c:ptCount val="13"/>
                <c:pt idx="0">
                  <c:v>3.0000000000000006E-2</c:v>
                </c:pt>
                <c:pt idx="1">
                  <c:v>6.5000000000000016E-2</c:v>
                </c:pt>
                <c:pt idx="2">
                  <c:v>5.5000000000000007E-2</c:v>
                </c:pt>
                <c:pt idx="3">
                  <c:v>5.5000000000000007E-2</c:v>
                </c:pt>
                <c:pt idx="4">
                  <c:v>3.0000000000000006E-2</c:v>
                </c:pt>
                <c:pt idx="5">
                  <c:v>9.4000000000000028E-2</c:v>
                </c:pt>
                <c:pt idx="6">
                  <c:v>0.11500000000000002</c:v>
                </c:pt>
                <c:pt idx="7">
                  <c:v>0.14500000000000002</c:v>
                </c:pt>
                <c:pt idx="8">
                  <c:v>0.129</c:v>
                </c:pt>
                <c:pt idx="9">
                  <c:v>0.129</c:v>
                </c:pt>
                <c:pt idx="10">
                  <c:v>7.5000000000000011E-2</c:v>
                </c:pt>
                <c:pt idx="11">
                  <c:v>7.0000000000000021E-2</c:v>
                </c:pt>
                <c:pt idx="12">
                  <c:v>5.6000000000000008E-2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622080"/>
        <c:axId val="86251392"/>
      </c:barChart>
      <c:catAx>
        <c:axId val="74622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48409640857542702"/>
              <c:y val="0.833303240621839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86251392"/>
        <c:crosses val="autoZero"/>
        <c:auto val="1"/>
        <c:lblAlgn val="ctr"/>
        <c:lblOffset val="100"/>
        <c:noMultiLvlLbl val="0"/>
      </c:catAx>
      <c:valAx>
        <c:axId val="86251392"/>
        <c:scaling>
          <c:orientation val="minMax"/>
          <c:max val="0.16000000000000003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Rate Increase</a:t>
                </a:r>
              </a:p>
            </c:rich>
          </c:tx>
          <c:layout>
            <c:manualLayout>
              <c:xMode val="edge"/>
              <c:yMode val="edge"/>
              <c:x val="1.2265872765685314E-2"/>
              <c:y val="0.26214210681635036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74622080"/>
        <c:crosses val="autoZero"/>
        <c:crossBetween val="between"/>
        <c:majorUnit val="4.0000000000000008E-2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0.8694</cdr:x>
      <cdr:y>0.76526</cdr:y>
    </cdr:from>
    <cdr:to>
      <cdr:x>0.90447</cdr:x>
      <cdr:y>0.95519</cdr:y>
    </cdr:to>
    <cdr:sp macro="" textlink="">
      <cdr:nvSpPr>
        <cdr:cNvPr id="2" name="Rectangle 1"/>
        <cdr:cNvSpPr/>
      </cdr:nvSpPr>
      <cdr:spPr>
        <a:xfrm xmlns:a="http://schemas.openxmlformats.org/drawingml/2006/main" rot="18883281">
          <a:off x="7066190" y="3169033"/>
          <a:ext cx="732138" cy="29385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F07663E-6C97-4A33-AF8D-9D4EF386DE2B}" type="datetimeFigureOut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56332D6-79FE-4236-BCCA-DAC6E9ED1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66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3AE18CB-1EF9-4BB4-B548-CFC8A7C4C94F}" type="datetimeFigureOut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585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4D9746F-F42E-4553-A33B-23CE65844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9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78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2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5265014" y="6657247"/>
            <a:ext cx="4029282" cy="3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1863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1863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1863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1863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3E8E3E8-090B-45FD-8F7F-2368D1FA0804}" type="slidenum">
              <a:rPr lang="en-US" sz="1200">
                <a:solidFill>
                  <a:srgbClr val="000000"/>
                </a:solidFill>
                <a:ea typeface="MS PGothic" pitchFamily="34" charset="-128"/>
              </a:rPr>
              <a:pPr algn="r" eaLnBrk="1" hangingPunct="1"/>
              <a:t>12</a:t>
            </a:fld>
            <a:endParaRPr lang="en-US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6F0377-20F7-48D2-B7DB-1FC68863C9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9BFB1-29D9-4E3C-824A-4D99C2CB06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89BFB1-29D9-4E3C-824A-4D99C2CB06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25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26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80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7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78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1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68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9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51110F-67FD-4230-9F1D-8B68064D327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545" indent="-17154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3F98F9-31FC-4A64-84F9-7346575B0F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7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A91903-5462-44E4-820D-1CA2F687645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55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4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D9746F-F42E-4553-A33B-23CE658449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9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NYC-EP-logo-stacked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209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9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4738-EC8E-4A6B-BE65-A545A83EA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84238"/>
            <a:ext cx="2057400" cy="5364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84238"/>
            <a:ext cx="6019800" cy="5364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0DF4F-2DBB-47B7-B757-870298AB4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21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YC-EP-logo-stacked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209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85800" y="3941763"/>
            <a:ext cx="7772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5800" y="3135156"/>
            <a:ext cx="7772400" cy="685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85800" y="4062880"/>
            <a:ext cx="7772400" cy="685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4886845"/>
            <a:ext cx="7772400" cy="6858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600"/>
              </a:spcBef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419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868" y="0"/>
            <a:ext cx="7536264" cy="5334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0624" y="838200"/>
            <a:ext cx="8305800" cy="452596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ourier New" pitchFamily="49" charset="0"/>
              <a:buChar char="o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–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1</a:t>
            </a:r>
          </a:p>
          <a:p>
            <a:pPr lvl="2"/>
            <a:r>
              <a:rPr lang="en-US" dirty="0" smtClean="0"/>
              <a:t>2</a:t>
            </a:r>
          </a:p>
          <a:p>
            <a:pPr lvl="3"/>
            <a:r>
              <a:rPr lang="en-US" dirty="0" smtClean="0"/>
              <a:t>3</a:t>
            </a:r>
          </a:p>
          <a:p>
            <a:pPr lvl="4"/>
            <a:r>
              <a:rPr lang="en-US" dirty="0" smtClean="0"/>
              <a:t>4</a:t>
            </a:r>
          </a:p>
          <a:p>
            <a:pPr lvl="4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0737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72000" y="838200"/>
            <a:ext cx="0" cy="5181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953000" y="838200"/>
            <a:ext cx="3886200" cy="452596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ourier New" pitchFamily="49" charset="0"/>
              <a:buChar char="o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‒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1</a:t>
            </a:r>
          </a:p>
          <a:p>
            <a:pPr lvl="2"/>
            <a:r>
              <a:rPr lang="en-US" dirty="0" smtClean="0"/>
              <a:t>2</a:t>
            </a:r>
          </a:p>
          <a:p>
            <a:pPr lvl="3"/>
            <a:r>
              <a:rPr lang="en-US" dirty="0" smtClean="0"/>
              <a:t>3</a:t>
            </a:r>
          </a:p>
          <a:p>
            <a:pPr lvl="4"/>
            <a:r>
              <a:rPr lang="en-US" dirty="0" smtClean="0"/>
              <a:t>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304800" y="838200"/>
            <a:ext cx="3886200" cy="4525962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Font typeface="Courier New" pitchFamily="49" charset="0"/>
              <a:buChar char="o"/>
              <a:defRPr lang="en-US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–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1</a:t>
            </a:r>
          </a:p>
          <a:p>
            <a:pPr lvl="2"/>
            <a:r>
              <a:rPr lang="en-US" dirty="0" smtClean="0"/>
              <a:t>2</a:t>
            </a:r>
          </a:p>
          <a:p>
            <a:pPr lvl="3"/>
            <a:r>
              <a:rPr lang="en-US" dirty="0" smtClean="0"/>
              <a:t>3</a:t>
            </a:r>
          </a:p>
          <a:p>
            <a:pPr lvl="4"/>
            <a:r>
              <a:rPr lang="en-US" dirty="0" smtClean="0"/>
              <a:t>4</a:t>
            </a:r>
          </a:p>
          <a:p>
            <a:pPr marL="457200" lvl="1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3868" y="0"/>
            <a:ext cx="7536264" cy="5334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140FF79B-33BD-4CC6-A4CD-80F61B1F5816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7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12750" y="838200"/>
            <a:ext cx="8318500" cy="11557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/>
            </a:lvl1pPr>
            <a:lvl2pPr marL="742950" indent="-285750">
              <a:buFont typeface="Courier New" pitchFamily="49" charset="0"/>
              <a:buChar char="o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Arial" pitchFamily="34" charset="0"/>
              <a:buChar char="–"/>
              <a:defRPr/>
            </a:lvl4pPr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3868" y="0"/>
            <a:ext cx="7536264" cy="533400"/>
          </a:xfrm>
          <a:prstGeom prst="rect">
            <a:avLst/>
          </a:prstGeom>
        </p:spPr>
        <p:txBody>
          <a:bodyPr/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A6A93E6-990C-4683-A56D-7BE42D2E0233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0"/>
          </p:nvPr>
        </p:nvSpPr>
        <p:spPr>
          <a:xfrm>
            <a:off x="419100" y="2324100"/>
            <a:ext cx="8331200" cy="3962400"/>
          </a:xfrm>
          <a:prstGeom prst="rect">
            <a:avLst/>
          </a:prstGeom>
        </p:spPr>
        <p:txBody>
          <a:bodyPr/>
          <a:lstStyle>
            <a:lvl1pPr marL="342900" indent="-342900"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>
              <a:defRPr lang="en-US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>
              <a:defRPr lang="en-US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>
              <a:buFont typeface="Arial" pitchFamily="34" charset="0"/>
              <a:buChar char="–"/>
              <a:defRPr lang="en-US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>
              <a:buFont typeface="Arial" pitchFamily="34" charset="0"/>
              <a:buChar char="•"/>
              <a:defRPr lang="en-US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42900" lvl="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eaLnBrk="1" fontAlgn="base" hangingPunct="1">
              <a:spcBef>
                <a:spcPts val="12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dirty="0" smtClean="0"/>
              <a:t>Second level</a:t>
            </a:r>
          </a:p>
          <a:p>
            <a:pPr marL="1143000" lvl="2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600200" lvl="3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0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CAAF38-E8E2-4FF8-9C37-614B0A643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2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75692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A4FCE-81AC-4AA5-920E-3C90DAE6B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533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8"/>
            <a:ext cx="82296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C38C00-82A6-4E56-994B-64CFD947F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9576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8"/>
            <a:ext cx="8229600" cy="4525962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itchFamily="34" charset="0"/>
              <a:buChar char="•"/>
              <a:defRPr/>
            </a:lvl1pPr>
            <a:lvl2pPr marL="687388" indent="-230188">
              <a:buFont typeface="Arial" pitchFamily="34" charset="0"/>
              <a:buChar char="•"/>
              <a:defRPr/>
            </a:lvl2pPr>
            <a:lvl3pPr marL="1143000" indent="-228600">
              <a:buFont typeface="Arial" pitchFamily="34" charset="0"/>
              <a:buChar char="•"/>
              <a:defRPr/>
            </a:lvl3pPr>
            <a:lvl4pPr marL="1600200" indent="-228600">
              <a:buFont typeface="Arial" pitchFamily="34" charset="0"/>
              <a:buChar char="•"/>
              <a:defRPr/>
            </a:lvl4pPr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D077-F1B4-432E-850C-888557746E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7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7569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C3CC3-CF15-449C-9CC3-AEBE6C55A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9C3ED-5EBC-430E-A238-BC9BB9D7ACEF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588D8D-F2E1-42E8-AEFF-1FC7AF0DC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4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5AE24-2E8E-4483-80D6-56447221C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B8DCC-4EE9-4C5F-94C4-5D9678211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 sz="3600"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6DF8-0051-4EAD-A80B-FBBD3E588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43B0D-AC22-4D13-B96E-77A5AAD5A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0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CCB3-2DE9-4283-91C1-72223D77D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ECD7-9E05-4D56-908F-CD0C2945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2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90600" y="0"/>
            <a:ext cx="7086600" cy="5334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5pPr algn="l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A795-E61A-44B3-A86A-C2DC2C383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1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txBody>
          <a:bodyPr anchor="ctr"/>
          <a:lstStyle/>
          <a:p>
            <a:pPr algn="ctr"/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0"/>
            <a:ext cx="7546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22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C221C23-0865-487E-917D-39BDE22FC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1" descr="NYC-EP-logo-stacked-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3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027" name="Picture 11" descr="NYC-EP-logo-stacked-whi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76200"/>
            <a:ext cx="6858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8763000" y="6553200"/>
            <a:ext cx="381000" cy="3048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39F38D7-FFE8-4222-897A-DC2A6DD5A5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6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7" r:id="rId8"/>
    <p:sldLayoutId id="2147483688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3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685800" y="2937193"/>
            <a:ext cx="7772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 Reliable and Resilient Water Supply and Wastewater Utility for the 21st Century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123" name="Text Placeholder 7"/>
          <p:cNvSpPr>
            <a:spLocks noGrp="1"/>
          </p:cNvSpPr>
          <p:nvPr>
            <p:ph type="body" sz="quarter" idx="12"/>
          </p:nvPr>
        </p:nvSpPr>
        <p:spPr bwMode="auto">
          <a:xfrm>
            <a:off x="685800" y="4233863"/>
            <a:ext cx="7772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Angela Licata</a:t>
            </a:r>
          </a:p>
          <a:p>
            <a:r>
              <a:rPr lang="en-US" dirty="0" smtClean="0"/>
              <a:t>Deputy Commissioner, Sustainability NYCDEP</a:t>
            </a:r>
          </a:p>
        </p:txBody>
      </p:sp>
      <p:sp>
        <p:nvSpPr>
          <p:cNvPr id="5124" name="Text Placeholder 8"/>
          <p:cNvSpPr>
            <a:spLocks noGrp="1"/>
          </p:cNvSpPr>
          <p:nvPr>
            <p:ph type="body" sz="quarter" idx="13"/>
          </p:nvPr>
        </p:nvSpPr>
        <p:spPr bwMode="auto">
          <a:xfrm>
            <a:off x="685800" y="5019675"/>
            <a:ext cx="77724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June 7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2589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Resiliency Study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0675" y="660400"/>
            <a:ext cx="8586788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Adaptation can come in many forms: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/>
              <a:t>Adjust operations </a:t>
            </a:r>
            <a:r>
              <a:rPr lang="en-US" sz="2000" b="1" dirty="0"/>
              <a:t>and </a:t>
            </a:r>
            <a:r>
              <a:rPr lang="en-US" sz="2000" b="1" dirty="0" smtClean="0"/>
              <a:t>management</a:t>
            </a:r>
            <a:endParaRPr lang="en-US" sz="2000" b="1" dirty="0"/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/>
              <a:t>Invest in Asset Resiliency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/>
              <a:t>Make flexible policies </a:t>
            </a:r>
            <a:endParaRPr lang="en-US" sz="2000" b="1" dirty="0"/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/>
              <a:t>Revise design </a:t>
            </a:r>
            <a:r>
              <a:rPr lang="en-US" sz="2000" b="1" dirty="0"/>
              <a:t>standards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 smtClean="0"/>
              <a:t>Pursue no-regrets </a:t>
            </a:r>
            <a:r>
              <a:rPr lang="en-US" sz="2000" b="1" dirty="0"/>
              <a:t>strategies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073401"/>
            <a:ext cx="54864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86288" y="4926013"/>
            <a:ext cx="2220912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Source: New York City Panel on Climate Change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0" smtClean="0"/>
              <a:t>Climate Change in NYC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D30F97B-0383-498C-AD55-1D7312B76692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716088"/>
            <a:ext cx="8229600" cy="3725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52578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3733800"/>
            <a:ext cx="5940425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600825"/>
            <a:ext cx="4692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Source: New York City Panel on Climate Change</a:t>
            </a: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438150" y="0"/>
            <a:ext cx="822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000" dirty="0">
                <a:solidFill>
                  <a:schemeClr val="bg1"/>
                </a:solidFill>
              </a:rPr>
              <a:t>NYC Precipitation Trends</a:t>
            </a:r>
          </a:p>
        </p:txBody>
      </p:sp>
      <p:sp>
        <p:nvSpPr>
          <p:cNvPr id="16390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89CC926-3770-44F1-AD85-9FB8A7A91942}" type="slidenum">
              <a:rPr lang="en-US" sz="1400" smtClean="0"/>
              <a:pPr eaLnBrk="1" hangingPunct="1"/>
              <a:t>12</a:t>
            </a:fld>
            <a:endParaRPr lang="en-US" sz="1400" smtClean="0"/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5334000" y="976313"/>
            <a:ext cx="3408363" cy="2392362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/>
              <a:t>Inter-annual variability of precipitation has become more </a:t>
            </a:r>
            <a:r>
              <a:rPr lang="en-US" sz="2000" dirty="0" smtClean="0"/>
              <a:t>pronounced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kern="1200" dirty="0" smtClean="0"/>
              <a:t>Precipitation seems to be coming in the form of more intense storms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9376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Projecting Vulnerabilities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97148"/>
              </p:ext>
            </p:extLst>
          </p:nvPr>
        </p:nvGraphicFramePr>
        <p:xfrm>
          <a:off x="282849" y="923925"/>
          <a:ext cx="861092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name="Worksheet" r:id="rId4" imgW="7762810" imgH="4533840" progId="Excel.Sheet.12">
                  <p:embed/>
                </p:oleObj>
              </mc:Choice>
              <mc:Fallback>
                <p:oleObj name="Worksheet" r:id="rId4" imgW="7762810" imgH="4533840" progId="Excel.Sheet.12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49" y="923925"/>
                        <a:ext cx="8610920" cy="502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80170" y="6021421"/>
            <a:ext cx="257783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Source: MPCC</a:t>
            </a:r>
          </a:p>
        </p:txBody>
      </p:sp>
    </p:spTree>
    <p:extLst>
      <p:ext uri="{BB962C8B-B14F-4D97-AF65-F5344CB8AC3E}">
        <p14:creationId xmlns:p14="http://schemas.microsoft.com/office/powerpoint/2010/main" val="3274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NYC DEP At-Risk Wastewater Facilities</a:t>
            </a:r>
            <a:endParaRPr lang="en-US" dirty="0"/>
          </a:p>
        </p:txBody>
      </p:sp>
      <p:pic>
        <p:nvPicPr>
          <p:cNvPr id="3" name="Picture 2" descr="C:\Users\aluck\AppData\Local\Microsoft\Windows\Temporary Internet Files\Content.Outlook\1B4H8N4C\PumpStations_WWTP_ABFE_2013_0529.jpg"/>
          <p:cNvPicPr>
            <a:picLocks noChangeAspect="1" noChangeArrowheads="1"/>
          </p:cNvPicPr>
          <p:nvPr/>
        </p:nvPicPr>
        <p:blipFill>
          <a:blip r:embed="rId3" cstate="print"/>
          <a:srcRect l="1326" t="1306" r="1076" b="1678"/>
          <a:stretch>
            <a:fillRect/>
          </a:stretch>
        </p:blipFill>
        <p:spPr bwMode="auto">
          <a:xfrm>
            <a:off x="360219" y="595141"/>
            <a:ext cx="8063345" cy="6193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7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WWTP Prioritization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420624" y="838200"/>
            <a:ext cx="6267559" cy="5469610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Prioritization considered against five metrics:</a:t>
            </a:r>
          </a:p>
          <a:p>
            <a:pPr>
              <a:buNone/>
            </a:pPr>
            <a:endParaRPr lang="en-GB" sz="18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Beaches</a:t>
            </a:r>
            <a:r>
              <a:rPr lang="en-GB" sz="2000" dirty="0" smtClean="0"/>
              <a:t> Impacted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Potential Damage Cost </a:t>
            </a:r>
            <a:r>
              <a:rPr lang="en-GB" sz="2000" dirty="0" smtClean="0"/>
              <a:t>of At-Risk Assets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Primary </a:t>
            </a:r>
            <a:r>
              <a:rPr lang="en-GB" sz="2000" u="sng" dirty="0">
                <a:solidFill>
                  <a:srgbClr val="C00000"/>
                </a:solidFill>
              </a:rPr>
              <a:t>At-Risk Assets </a:t>
            </a:r>
            <a:r>
              <a:rPr lang="en-GB" sz="2000" dirty="0"/>
              <a:t>Associated with Meeting Permits and goals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Total </a:t>
            </a:r>
            <a:r>
              <a:rPr lang="en-GB" sz="2000" u="sng" dirty="0">
                <a:solidFill>
                  <a:srgbClr val="C00000"/>
                </a:solidFill>
              </a:rPr>
              <a:t>At-Risk Assets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Capital </a:t>
            </a:r>
            <a:r>
              <a:rPr lang="en-GB" sz="2000" u="sng" dirty="0">
                <a:solidFill>
                  <a:srgbClr val="C00000"/>
                </a:solidFill>
              </a:rPr>
              <a:t>Plan Opportunities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0" indent="0">
              <a:buNone/>
            </a:pPr>
            <a:endParaRPr lang="en-GB" sz="2000" u="sng" dirty="0">
              <a:solidFill>
                <a:srgbClr val="C00000"/>
              </a:solidFill>
            </a:endParaRPr>
          </a:p>
          <a:p>
            <a:endParaRPr lang="en-GB" sz="2400" dirty="0"/>
          </a:p>
          <a:p>
            <a:pPr marL="457200" indent="-457200">
              <a:buAutoNum type="arabicPeriod" startAt="4"/>
            </a:pPr>
            <a:endParaRPr lang="en-GB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03569" y="1674306"/>
            <a:ext cx="232736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Vulnerability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4116" y="3114905"/>
            <a:ext cx="218200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Operational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085416" y="4563291"/>
            <a:ext cx="708454" cy="913367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07032" y="4621577"/>
            <a:ext cx="1444626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Other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6028810" y="1658983"/>
            <a:ext cx="708454" cy="913367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076707" y="2947851"/>
            <a:ext cx="708454" cy="1245326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Building-Level Vulnerability Assessment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4"/>
          </p:nvPr>
        </p:nvSpPr>
        <p:spPr bwMode="auto">
          <a:xfrm>
            <a:off x="420623" y="727360"/>
            <a:ext cx="8487849" cy="542612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Each facility investigated and analyzed for flood pathways and threshold elevations.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Locations identified as at-risk if associated critical threshold elevations are below the assigned flood elevation </a:t>
            </a:r>
            <a:r>
              <a:rPr lang="en-US" sz="2000" i="1" dirty="0" smtClean="0"/>
              <a:t>(100-yr ABFE + 30-inches SLR).</a:t>
            </a:r>
            <a:endParaRPr lang="en-US" sz="2000" dirty="0" smtClean="0"/>
          </a:p>
          <a:p>
            <a:pPr marL="685800" lvl="1" indent="-457200">
              <a:spcBef>
                <a:spcPts val="1800"/>
              </a:spcBef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0000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11382" y="2559425"/>
            <a:ext cx="7439890" cy="4104610"/>
            <a:chOff x="668216" y="1023349"/>
            <a:chExt cx="7959968" cy="4555126"/>
          </a:xfrm>
        </p:grpSpPr>
        <p:pic>
          <p:nvPicPr>
            <p:cNvPr id="20" name="Picture 2" descr="\\sp.hazenandsawyer.com\DavWWWRoot\90067-000-X-02\Shared Documents\Hazen and Sawyer Only\Task 2 - Risk Analysis\Task 2.1 and 2.2 - Adaptation\2_Plant Analysis\Coney Island\2. Field Photos and Photo Log\Photos referenced in Building Analysis\IMG_3972.JPG"/>
            <p:cNvPicPr>
              <a:picLocks noChangeAspect="1" noChangeArrowheads="1"/>
            </p:cNvPicPr>
            <p:nvPr/>
          </p:nvPicPr>
          <p:blipFill>
            <a:blip r:embed="rId3" cstate="print"/>
            <a:srcRect r="1627"/>
            <a:stretch>
              <a:fillRect/>
            </a:stretch>
          </p:blipFill>
          <p:spPr bwMode="auto">
            <a:xfrm>
              <a:off x="679938" y="1033793"/>
              <a:ext cx="2790825" cy="2118982"/>
            </a:xfrm>
            <a:prstGeom prst="rect">
              <a:avLst/>
            </a:prstGeom>
            <a:noFill/>
          </p:spPr>
        </p:pic>
        <p:pic>
          <p:nvPicPr>
            <p:cNvPr id="21" name="Picture 4" descr="\\sp.hazenandsawyer.com\DavWWWRoot\90067-000-X-02\Shared Documents\Hazen and Sawyer Only\Task 2 - Risk Analysis\Task 2.1 and 2.2 - Adaptation\2_Plant Analysis\26 Ward\2. Field Photos and Photo Log\P1020714- N Bldg basement conduit leaked during Sandy.JPG"/>
            <p:cNvPicPr>
              <a:picLocks noChangeAspect="1" noChangeArrowheads="1"/>
            </p:cNvPicPr>
            <p:nvPr/>
          </p:nvPicPr>
          <p:blipFill>
            <a:blip r:embed="rId4" cstate="print"/>
            <a:srcRect l="3716" r="14186"/>
            <a:stretch>
              <a:fillRect/>
            </a:stretch>
          </p:blipFill>
          <p:spPr bwMode="auto">
            <a:xfrm>
              <a:off x="6318617" y="3468688"/>
              <a:ext cx="2309446" cy="2109787"/>
            </a:xfrm>
            <a:prstGeom prst="rect">
              <a:avLst/>
            </a:prstGeom>
            <a:noFill/>
          </p:spPr>
        </p:pic>
        <p:pic>
          <p:nvPicPr>
            <p:cNvPr id="22" name="Picture 5" descr="\\sp.hazenandsawyer.com\DavWWWRoot\90067-000-X-02\Shared Documents\Hazen and Sawyer Only\Task 2 - Risk Analysis\Task 2.1 and 2.2 - Adaptation\2_Plant Analysis\26 Ward\2. Field Photos and Photo Log\P1020731 - areaway N side of primary sludge gallery.JPG"/>
            <p:cNvPicPr>
              <a:picLocks noChangeAspect="1" noChangeArrowheads="1"/>
            </p:cNvPicPr>
            <p:nvPr/>
          </p:nvPicPr>
          <p:blipFill>
            <a:blip r:embed="rId5" cstate="print"/>
            <a:srcRect l="18788"/>
            <a:stretch>
              <a:fillRect/>
            </a:stretch>
          </p:blipFill>
          <p:spPr bwMode="auto">
            <a:xfrm>
              <a:off x="6326781" y="1027416"/>
              <a:ext cx="2301403" cy="2125359"/>
            </a:xfrm>
            <a:prstGeom prst="rect">
              <a:avLst/>
            </a:prstGeom>
            <a:noFill/>
          </p:spPr>
        </p:pic>
        <p:pic>
          <p:nvPicPr>
            <p:cNvPr id="23" name="Picture 6" descr="\\sp.hazenandsawyer.com\DavWWWRoot\90067-000-X-02\Shared Documents\Hazen and Sawyer Only\Task 2 - Risk Analysis\Task 2.1 and 2.2 - Adaptation\2_Plant Analysis\26 Ward\2. Field Photos and Photo Log\P1020756 - door on E side of old chl bldg.JPG"/>
            <p:cNvPicPr>
              <a:picLocks noChangeAspect="1" noChangeArrowheads="1"/>
            </p:cNvPicPr>
            <p:nvPr/>
          </p:nvPicPr>
          <p:blipFill>
            <a:blip r:embed="rId6" cstate="print"/>
            <a:srcRect l="24750"/>
            <a:stretch>
              <a:fillRect/>
            </a:stretch>
          </p:blipFill>
          <p:spPr bwMode="auto">
            <a:xfrm>
              <a:off x="3724029" y="1023349"/>
              <a:ext cx="2367779" cy="2129426"/>
            </a:xfrm>
            <a:prstGeom prst="rect">
              <a:avLst/>
            </a:prstGeom>
            <a:noFill/>
          </p:spPr>
        </p:pic>
        <p:pic>
          <p:nvPicPr>
            <p:cNvPr id="24" name="Picture 7" descr="\\sp.hazenandsawyer.com\DavWWWRoot\90067-000-X-02\Shared Documents\Hazen and Sawyer Only\Task 2 - Risk Analysis\Task 2.1 and 2.2 - Adaptation\2_Plant Analysis\Oakwood\2. Field Photos and Photo Log\Photo Log\036 - Maint Bld.JPG"/>
            <p:cNvPicPr>
              <a:picLocks noChangeAspect="1" noChangeArrowheads="1"/>
            </p:cNvPicPr>
            <p:nvPr/>
          </p:nvPicPr>
          <p:blipFill>
            <a:blip r:embed="rId7" cstate="print"/>
            <a:srcRect l="8165" t="3226" r="38307" b="10199"/>
            <a:stretch>
              <a:fillRect/>
            </a:stretch>
          </p:blipFill>
          <p:spPr bwMode="auto">
            <a:xfrm>
              <a:off x="3729036" y="3468688"/>
              <a:ext cx="2379663" cy="2089072"/>
            </a:xfrm>
            <a:prstGeom prst="rect">
              <a:avLst/>
            </a:prstGeom>
            <a:noFill/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 l="22811" t="-1774" r="596"/>
            <a:stretch>
              <a:fillRect/>
            </a:stretch>
          </p:blipFill>
          <p:spPr bwMode="auto">
            <a:xfrm>
              <a:off x="668216" y="3468688"/>
              <a:ext cx="2801815" cy="209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6321552" y="4919707"/>
              <a:ext cx="2306510" cy="648959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Electrical Conduits and Manholes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8338" y="5239921"/>
              <a:ext cx="2789969" cy="338554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Tunnels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29038" y="5239921"/>
              <a:ext cx="2379662" cy="338554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Grates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8338" y="2814221"/>
              <a:ext cx="2813050" cy="338554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Rollup Doors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24029" y="2814221"/>
              <a:ext cx="2367779" cy="341558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Doorways &amp; Windows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42063" y="2814221"/>
              <a:ext cx="2286000" cy="338554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Areaways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Asset-Level Vulnerability Assessment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4"/>
          </p:nvPr>
        </p:nvSpPr>
        <p:spPr bwMode="auto">
          <a:xfrm>
            <a:off x="420623" y="727360"/>
            <a:ext cx="8501703" cy="542612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Target Assets include All Active: </a:t>
            </a:r>
          </a:p>
          <a:p>
            <a:pPr marL="685800" lvl="1"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 smtClean="0"/>
              <a:t>Equipment associated with primary treatment at WWTP and pumping at PS</a:t>
            </a:r>
          </a:p>
          <a:p>
            <a:pPr marL="685800" lvl="1"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 smtClean="0"/>
              <a:t>Electrical equipment</a:t>
            </a:r>
          </a:p>
          <a:p>
            <a:pPr marL="685800" lvl="1"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 smtClean="0"/>
              <a:t>Pumps and motors</a:t>
            </a:r>
            <a:endParaRPr lang="en-US" sz="1100" dirty="0" smtClean="0"/>
          </a:p>
          <a:p>
            <a:pPr marL="457200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2000" dirty="0" smtClean="0"/>
              <a:t>Target asset identified as at-risk if located in at-risk location, situated below the assigned flood elevation </a:t>
            </a:r>
            <a:r>
              <a:rPr lang="en-US" sz="2000" i="1" dirty="0" smtClean="0"/>
              <a:t>(100-yr ABFE + 30-inches SLR),</a:t>
            </a:r>
            <a:r>
              <a:rPr lang="en-US" sz="2000" dirty="0" smtClean="0"/>
              <a:t> and are not submersible.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4" descr="\\sp.hazenandsawyer.com\DavWWWRoot\90067-000-X-02\Shared Documents\Hazen and Sawyer Only\Task 2 - Risk Analysis\Task 2.1 and 2.2 - Adaptation\2_Plant Analysis\26 Ward\2. Field Photos and Photo Log\P1020755 - RAS gallery equ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324" y="3412233"/>
            <a:ext cx="4291528" cy="321864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69492" y="4924575"/>
            <a:ext cx="285389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Electrical assets located underground in the RAS Gallery at 26</a:t>
            </a:r>
            <a:r>
              <a:rPr lang="en-US" sz="1600" i="1" baseline="30000" dirty="0" smtClean="0"/>
              <a:t>th</a:t>
            </a:r>
            <a:r>
              <a:rPr lang="en-US" sz="1600" i="1" dirty="0" smtClean="0"/>
              <a:t> Ward WWTP.</a:t>
            </a:r>
          </a:p>
        </p:txBody>
      </p:sp>
    </p:spTree>
    <p:extLst>
      <p:ext uri="{BB962C8B-B14F-4D97-AF65-F5344CB8AC3E}">
        <p14:creationId xmlns:p14="http://schemas.microsoft.com/office/powerpoint/2010/main" val="12545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8340132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Strategy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Allocation for WWTPs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24083" t="33343" r="25967" b="15259"/>
          <a:stretch>
            <a:fillRect/>
          </a:stretch>
        </p:blipFill>
        <p:spPr bwMode="auto">
          <a:xfrm>
            <a:off x="174336" y="1094521"/>
            <a:ext cx="8856557" cy="51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731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 Prioritization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420623" y="838200"/>
            <a:ext cx="6581067" cy="5469610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Prioritization considered against seven metrics:</a:t>
            </a:r>
          </a:p>
          <a:p>
            <a:pPr>
              <a:buNone/>
            </a:pPr>
            <a:endParaRPr lang="en-GB" sz="18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Historic frequency of flooding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Recurring loss of power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Daisy chained or grouped facilities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Tributary population</a:t>
            </a:r>
            <a:r>
              <a:rPr lang="en-GB" sz="20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Number of critical facilities in service area 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Beaches?</a:t>
            </a: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u="sng" dirty="0" smtClean="0">
                <a:solidFill>
                  <a:srgbClr val="C00000"/>
                </a:solidFill>
              </a:rPr>
              <a:t>Part of Capital Plan?</a:t>
            </a:r>
          </a:p>
          <a:p>
            <a:endParaRPr lang="en-GB" sz="2400" dirty="0" smtClean="0"/>
          </a:p>
        </p:txBody>
      </p:sp>
      <p:sp>
        <p:nvSpPr>
          <p:cNvPr id="4" name="Right Brace 3"/>
          <p:cNvSpPr/>
          <p:nvPr/>
        </p:nvSpPr>
        <p:spPr>
          <a:xfrm>
            <a:off x="5874777" y="1708407"/>
            <a:ext cx="708454" cy="1527162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73368" y="2066192"/>
            <a:ext cx="218200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Operational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904085" y="3619269"/>
            <a:ext cx="708454" cy="1527162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2676" y="3977054"/>
            <a:ext cx="2327368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Vulnerability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902536" y="5425440"/>
            <a:ext cx="708454" cy="913367"/>
          </a:xfrm>
          <a:prstGeom prst="righ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98027" y="5444537"/>
            <a:ext cx="1444626" cy="9541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Other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25316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803275" y="0"/>
            <a:ext cx="753745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About DEP: Overview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92088" y="447675"/>
            <a:ext cx="560228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v"/>
              <a:tabLst>
                <a:tab pos="461963" algn="l"/>
              </a:tabLst>
            </a:pP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tabLst>
                <a:tab pos="461963" algn="l"/>
              </a:tabLst>
            </a:pPr>
            <a:r>
              <a:rPr lang="en-US" sz="1800" b="1" dirty="0"/>
              <a:t>Supply </a:t>
            </a:r>
            <a:r>
              <a:rPr lang="en-US" sz="1800" b="1" dirty="0" smtClean="0"/>
              <a:t> 1.2 </a:t>
            </a:r>
            <a:r>
              <a:rPr lang="en-US" sz="1800" b="1" dirty="0"/>
              <a:t>billion gallons of water per day to </a:t>
            </a:r>
            <a:r>
              <a:rPr lang="en-US" sz="1800" b="1" dirty="0" smtClean="0"/>
              <a:t>9.3 </a:t>
            </a:r>
            <a:r>
              <a:rPr lang="en-US" sz="1800" b="1" dirty="0"/>
              <a:t>million </a:t>
            </a:r>
            <a:r>
              <a:rPr lang="en-US" sz="1800" b="1" dirty="0" smtClean="0"/>
              <a:t>people</a:t>
            </a:r>
            <a:endParaRPr lang="en-US" sz="1800" b="1" dirty="0"/>
          </a:p>
          <a:p>
            <a:pPr marL="800100" lvl="1" indent="-342900">
              <a:spcAft>
                <a:spcPts val="600"/>
              </a:spcAft>
              <a:buFont typeface="Courier New" pitchFamily="49" charset="0"/>
              <a:buChar char="o"/>
              <a:tabLst>
                <a:tab pos="461963" algn="l"/>
              </a:tabLst>
            </a:pPr>
            <a:r>
              <a:rPr lang="en-US" sz="1800" dirty="0"/>
              <a:t>19 storage reservoirs and 3 controlled lakes</a:t>
            </a:r>
          </a:p>
          <a:p>
            <a:pPr marL="800100" lvl="1" indent="-342900">
              <a:spcAft>
                <a:spcPts val="600"/>
              </a:spcAft>
              <a:buFont typeface="Courier New" pitchFamily="49" charset="0"/>
              <a:buChar char="o"/>
              <a:tabLst>
                <a:tab pos="461963" algn="l"/>
              </a:tabLst>
            </a:pPr>
            <a:r>
              <a:rPr lang="en-US" sz="1800" dirty="0"/>
              <a:t>295 miles of aqueduct and tunnels</a:t>
            </a:r>
          </a:p>
          <a:p>
            <a:pPr marL="800100" lvl="1" indent="-342900">
              <a:spcAft>
                <a:spcPts val="600"/>
              </a:spcAft>
              <a:buFont typeface="Courier New" pitchFamily="49" charset="0"/>
              <a:buChar char="o"/>
              <a:tabLst>
                <a:tab pos="461963" algn="l"/>
              </a:tabLst>
            </a:pPr>
            <a:r>
              <a:rPr lang="en-US" sz="1800" dirty="0"/>
              <a:t>7,000 miles of water mains</a:t>
            </a:r>
          </a:p>
          <a:p>
            <a:pPr marL="800100" lvl="1" indent="-342900">
              <a:spcAft>
                <a:spcPts val="600"/>
              </a:spcAft>
              <a:buFont typeface="Courier New" pitchFamily="49" charset="0"/>
              <a:buChar char="o"/>
              <a:tabLst>
                <a:tab pos="461963" algn="l"/>
              </a:tabLst>
            </a:pPr>
            <a:r>
              <a:rPr lang="en-US" sz="1800" dirty="0"/>
              <a:t>109,000 fire hydrants</a:t>
            </a:r>
          </a:p>
        </p:txBody>
      </p:sp>
      <p:pic>
        <p:nvPicPr>
          <p:cNvPr id="11268" name="Picture 2" descr="AshWestfrom CE3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869950"/>
            <a:ext cx="2611437" cy="1809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27388"/>
            <a:ext cx="2490788" cy="32432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27375" y="3227388"/>
            <a:ext cx="5602288" cy="2692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dirty="0"/>
              <a:t> </a:t>
            </a:r>
            <a:r>
              <a:rPr lang="en-US" sz="1800" b="1" dirty="0"/>
              <a:t>Treat 1.3 billion gallons of wastewater per day</a:t>
            </a:r>
          </a:p>
          <a:p>
            <a:pPr marL="742950" lvl="1" indent="-285750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en-US" sz="1800" dirty="0"/>
              <a:t>14 In-city treatment plants; 8 upstate</a:t>
            </a:r>
          </a:p>
          <a:p>
            <a:pPr marL="742950" lvl="1" indent="-285750"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en-US" sz="1800" dirty="0"/>
              <a:t>96 pump stations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v"/>
              <a:defRPr/>
            </a:pPr>
            <a:endParaRPr lang="en-US" sz="18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/>
              <a:t>$14 billion </a:t>
            </a:r>
            <a:r>
              <a:rPr lang="en-US" sz="1800" dirty="0"/>
              <a:t>in </a:t>
            </a:r>
            <a:br>
              <a:rPr lang="en-US" sz="1800" dirty="0"/>
            </a:br>
            <a:r>
              <a:rPr lang="en-US" sz="1800" dirty="0"/>
              <a:t>active construction </a:t>
            </a:r>
            <a:br>
              <a:rPr lang="en-US" sz="1800" dirty="0"/>
            </a:br>
            <a:r>
              <a:rPr lang="en-US" sz="1800" dirty="0"/>
              <a:t>and design projects</a:t>
            </a:r>
          </a:p>
          <a:p>
            <a:pPr>
              <a:spcAft>
                <a:spcPts val="600"/>
              </a:spcAft>
              <a:defRPr/>
            </a:pPr>
            <a:endParaRPr lang="en-US" sz="1800" b="1" dirty="0"/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4573588"/>
            <a:ext cx="2624137" cy="189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8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Breakdown of 58 At-Risk 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9349" y="5197456"/>
            <a:ext cx="7728437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*NOTE: </a:t>
            </a:r>
            <a:r>
              <a:rPr lang="en-US" sz="1600" i="1" dirty="0" err="1" smtClean="0"/>
              <a:t>Gowanus</a:t>
            </a:r>
            <a:r>
              <a:rPr lang="en-US" sz="1600" i="1" dirty="0" smtClean="0"/>
              <a:t> and Ave. V pump stations are at-risk of inundation but have been excluded from further analysis as both are currently under construction. Thus only 56 PS were evaluated.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6132" y="933938"/>
            <a:ext cx="8305800" cy="690562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000" kern="0" dirty="0" smtClean="0"/>
              <a:t>PS was considered at-risk if the local grade elevation was below the assigned flood elevation </a:t>
            </a:r>
            <a:r>
              <a:rPr lang="en-US" sz="2000" i="1" kern="0" dirty="0" smtClean="0"/>
              <a:t>(100-year ABFE + 30 inches SLR)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60760" y="1951187"/>
          <a:ext cx="6677892" cy="2967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473"/>
                <a:gridCol w="1669473"/>
                <a:gridCol w="1669473"/>
                <a:gridCol w="1669473"/>
              </a:tblGrid>
              <a:tr h="85945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PS Type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Above Ground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Below Ground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 anchor="ctr"/>
                </a:tc>
              </a:tr>
              <a:tr h="497940">
                <a:tc>
                  <a:txBody>
                    <a:bodyPr/>
                    <a:lstStyle/>
                    <a:p>
                      <a:r>
                        <a:rPr lang="en-US" dirty="0" smtClean="0"/>
                        <a:t>Sanitary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 anchor="ctr"/>
                </a:tc>
              </a:tr>
              <a:tr h="497940">
                <a:tc>
                  <a:txBody>
                    <a:bodyPr/>
                    <a:lstStyle/>
                    <a:p>
                      <a:r>
                        <a:rPr lang="en-US" dirty="0" smtClean="0"/>
                        <a:t>Combined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/>
                </a:tc>
              </a:tr>
              <a:tr h="497940">
                <a:tc>
                  <a:txBody>
                    <a:bodyPr/>
                    <a:lstStyle/>
                    <a:p>
                      <a:r>
                        <a:rPr lang="en-US" dirty="0" smtClean="0"/>
                        <a:t>Storm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</a:tr>
              <a:tr h="61389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38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58*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2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648200" y="3258235"/>
            <a:ext cx="609600" cy="3231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4%</a:t>
            </a:r>
          </a:p>
          <a:p>
            <a:pPr>
              <a:lnSpc>
                <a:spcPct val="5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8340132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Strategy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Allocations for PS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 l="60857" t="14684" r="10108" b="4318"/>
          <a:stretch>
            <a:fillRect/>
          </a:stretch>
        </p:blipFill>
        <p:spPr bwMode="auto">
          <a:xfrm>
            <a:off x="3629891" y="1094510"/>
            <a:ext cx="5140036" cy="520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 t="19320" r="77559"/>
          <a:stretch>
            <a:fillRect/>
          </a:stretch>
        </p:blipFill>
        <p:spPr bwMode="auto">
          <a:xfrm>
            <a:off x="482600" y="1003300"/>
            <a:ext cx="3213100" cy="419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117600" y="3390900"/>
            <a:ext cx="26924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mbria" pitchFamily="18" charset="0"/>
                <a:cs typeface="Times New Roman" pitchFamily="18" charset="0"/>
              </a:rPr>
              <a:t>And Backup Power Generation</a:t>
            </a:r>
          </a:p>
        </p:txBody>
      </p:sp>
    </p:spTree>
    <p:extLst>
      <p:ext uri="{BB962C8B-B14F-4D97-AF65-F5344CB8AC3E}">
        <p14:creationId xmlns:p14="http://schemas.microsoft.com/office/powerpoint/2010/main" val="4640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82000" cy="533400"/>
          </a:xfrm>
        </p:spPr>
        <p:txBody>
          <a:bodyPr/>
          <a:lstStyle/>
          <a:p>
            <a:r>
              <a:rPr lang="en-US" b="0" dirty="0">
                <a:latin typeface="Arial" charset="0"/>
              </a:rPr>
              <a:t>Water Quality in New York City Harbor</a:t>
            </a:r>
          </a:p>
        </p:txBody>
      </p:sp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553200"/>
            <a:ext cx="381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050340D-AFB6-4CD9-9D0D-CA159ED7B2B0}" type="slidenum">
              <a:rPr lang="en-US" sz="1400" smtClean="0"/>
              <a:pPr/>
              <a:t>22</a:t>
            </a:fld>
            <a:endParaRPr lang="en-US" sz="1400" smtClean="0"/>
          </a:p>
        </p:txBody>
      </p:sp>
      <p:sp>
        <p:nvSpPr>
          <p:cNvPr id="9" name="Rectangle 8"/>
          <p:cNvSpPr/>
          <p:nvPr/>
        </p:nvSpPr>
        <p:spPr>
          <a:xfrm>
            <a:off x="6264275" y="793660"/>
            <a:ext cx="436563" cy="415925"/>
          </a:xfrm>
          <a:prstGeom prst="rect">
            <a:avLst/>
          </a:prstGeom>
          <a:solidFill>
            <a:srgbClr val="E53E00">
              <a:lumMod val="20000"/>
              <a:lumOff val="80000"/>
            </a:srgbClr>
          </a:solidFill>
          <a:ln w="25400" cap="flat" cmpd="sng" algn="ctr">
            <a:solidFill>
              <a:srgbClr val="E53E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731000" y="793660"/>
            <a:ext cx="2308225" cy="9233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65100" indent="-1651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65100" marR="0" lvl="0" indent="-1651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= does not meet water quality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standards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2" name="Picture 2" descr="C:\Users\Chawkins\Desktop\NYC_Attai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93660"/>
            <a:ext cx="5724525" cy="5811837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78563" y="2335122"/>
            <a:ext cx="2760662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75%</a:t>
            </a: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of Harbor meets pathogen standards for swimming </a:t>
            </a: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endParaRPr lang="en-US" sz="18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endParaRPr lang="en-US" sz="18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19% </a:t>
            </a: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meets standards for boating, fishing</a:t>
            </a: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endParaRPr lang="en-US" sz="18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endParaRPr lang="en-US" sz="18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11175" indent="-511175" fontAlgn="auto">
              <a:spcBef>
                <a:spcPts val="0"/>
              </a:spcBef>
              <a:spcAft>
                <a:spcPts val="0"/>
              </a:spcAft>
              <a:tabLst>
                <a:tab pos="511175" algn="l"/>
              </a:tabLst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7% </a:t>
            </a: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our Harbor is made up of tributaries that do not meet secondary contact standards</a:t>
            </a:r>
          </a:p>
        </p:txBody>
      </p:sp>
    </p:spTree>
    <p:extLst>
      <p:ext uri="{BB962C8B-B14F-4D97-AF65-F5344CB8AC3E}">
        <p14:creationId xmlns:p14="http://schemas.microsoft.com/office/powerpoint/2010/main" val="11220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Wet Weather May Result in CSOs</a:t>
            </a:r>
            <a:endParaRPr lang="en-US" b="0" dirty="0"/>
          </a:p>
        </p:txBody>
      </p:sp>
      <p:sp>
        <p:nvSpPr>
          <p:cNvPr id="5" name="Rectangle 4"/>
          <p:cNvSpPr/>
          <p:nvPr/>
        </p:nvSpPr>
        <p:spPr>
          <a:xfrm>
            <a:off x="3998794" y="6291618"/>
            <a:ext cx="4600467" cy="261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5856" y="903027"/>
            <a:ext cx="4600467" cy="261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81" y="903027"/>
            <a:ext cx="9755178" cy="53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438400" y="3733800"/>
            <a:ext cx="723900" cy="723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89800" y="3733800"/>
            <a:ext cx="723900" cy="723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3668" r="2729"/>
          <a:stretch/>
        </p:blipFill>
        <p:spPr>
          <a:xfrm>
            <a:off x="3054240" y="558799"/>
            <a:ext cx="3017520" cy="19190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NYC Green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BA6A93E6-990C-4683-A56D-7BE42D2E0233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" y="558800"/>
            <a:ext cx="3008376" cy="22562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29" y="558800"/>
            <a:ext cx="3017520" cy="22631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/>
          <a:stretch/>
        </p:blipFill>
        <p:spPr>
          <a:xfrm>
            <a:off x="6107429" y="2488780"/>
            <a:ext cx="3017519" cy="2267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60" y="2488780"/>
            <a:ext cx="3021328" cy="2267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" y="2488780"/>
            <a:ext cx="3004728" cy="21359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8" y="4635058"/>
            <a:ext cx="3143252" cy="22229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" y="4635058"/>
            <a:ext cx="3004728" cy="22229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r="1639"/>
          <a:stretch/>
        </p:blipFill>
        <p:spPr>
          <a:xfrm>
            <a:off x="6107429" y="4635058"/>
            <a:ext cx="3017519" cy="222294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183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Right-of-way Bioswale</a:t>
            </a:r>
            <a:endParaRPr lang="en-US" dirty="0"/>
          </a:p>
        </p:txBody>
      </p:sp>
      <p:pic>
        <p:nvPicPr>
          <p:cNvPr id="6" name="Picture 7" descr="\\lfkdspub01\Green-Infrastructure\Renderings\DEP ROWB Renderings_Final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15866"/>
            <a:ext cx="8715375" cy="58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17925" y="3340100"/>
            <a:ext cx="5426075" cy="351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r" eaLnBrk="1" hangingPunct="1">
              <a:buFont typeface="Wingdings" pitchFamily="2" charset="2"/>
              <a:buNone/>
            </a:pPr>
            <a:endParaRPr lang="en-US" sz="3000" smtClean="0">
              <a:solidFill>
                <a:srgbClr val="008000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0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0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0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0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4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4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4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400" smtClean="0">
              <a:solidFill>
                <a:schemeClr val="bg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800" smtClean="0">
              <a:solidFill>
                <a:schemeClr val="bg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 descr="\\lfkdspub01\green-infrastructure\Presentations\Licata NYWEA Legislative Forum_05-07-13\iStock_000003185254Large FIX 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9293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9950" y="342901"/>
            <a:ext cx="6140450" cy="62483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Thank You!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alicata@dep.nyc.gov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2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http://www.nyc.gov/dep</a:t>
            </a:r>
            <a:endParaRPr lang="en-US" sz="3000" dirty="0" smtClean="0">
              <a:solidFill>
                <a:schemeClr val="bg2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0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Since 2001 DEP has spent:</a:t>
            </a:r>
          </a:p>
          <a:p>
            <a:pPr marL="0" indent="0">
              <a:buNone/>
            </a:pPr>
            <a:r>
              <a:rPr lang="en-US" dirty="0" smtClean="0"/>
              <a:t>Drinking Water: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$7.7B+ </a:t>
            </a:r>
            <a:r>
              <a:rPr lang="en-US" dirty="0" smtClean="0"/>
              <a:t> capital investments  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$4.0B+ </a:t>
            </a:r>
            <a:r>
              <a:rPr lang="en-US" dirty="0" smtClean="0"/>
              <a:t> operational expenses</a:t>
            </a:r>
          </a:p>
          <a:p>
            <a:pPr marL="0" indent="0">
              <a:buNone/>
            </a:pPr>
            <a:r>
              <a:rPr lang="en-US" dirty="0" smtClean="0"/>
              <a:t>Wastewater and Sewer: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$12.7B+ </a:t>
            </a:r>
            <a:r>
              <a:rPr lang="en-US" dirty="0" smtClean="0"/>
              <a:t>capital investments 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$5.1B+ </a:t>
            </a:r>
            <a:r>
              <a:rPr lang="en-US" dirty="0" smtClean="0"/>
              <a:t>  operational expenses</a:t>
            </a:r>
          </a:p>
          <a:p>
            <a:pPr marL="0" indent="0">
              <a:buNone/>
            </a:pPr>
            <a:r>
              <a:rPr lang="en-US" dirty="0" smtClean="0"/>
              <a:t>------------------------------------------</a:t>
            </a:r>
          </a:p>
          <a:p>
            <a:r>
              <a:rPr lang="en-US" dirty="0" smtClean="0"/>
              <a:t>Over </a:t>
            </a:r>
            <a:r>
              <a:rPr lang="en-US" dirty="0"/>
              <a:t>the past 20 years – CSO capture </a:t>
            </a:r>
            <a:r>
              <a:rPr lang="en-US" dirty="0" smtClean="0"/>
              <a:t>increased </a:t>
            </a:r>
            <a:r>
              <a:rPr lang="en-US" dirty="0"/>
              <a:t>from 30% </a:t>
            </a:r>
            <a:r>
              <a:rPr lang="en-US" dirty="0" smtClean="0"/>
              <a:t>to  </a:t>
            </a:r>
            <a:r>
              <a:rPr lang="en-US" dirty="0"/>
              <a:t>72% annually </a:t>
            </a:r>
            <a:endParaRPr lang="en-US" dirty="0" smtClean="0"/>
          </a:p>
          <a:p>
            <a:r>
              <a:rPr lang="en-US" dirty="0" smtClean="0"/>
              <a:t>Sewage </a:t>
            </a:r>
            <a:r>
              <a:rPr lang="en-US" dirty="0"/>
              <a:t>is a smaller proportion of overflows, decreasing from 30% by volume in the 1980s to 12% in 2010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 Capital Spending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1893" y="5446244"/>
            <a:ext cx="3586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New York City Office of the Comptroller, Comprehensive Annual Financial Report, Fiscal Years 2002-2009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727845"/>
              </p:ext>
            </p:extLst>
          </p:nvPr>
        </p:nvGraphicFramePr>
        <p:xfrm>
          <a:off x="338138" y="1011887"/>
          <a:ext cx="3929062" cy="3899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Worksheet" r:id="rId4" imgW="2514668" imgH="2495610" progId="Excel.Sheet.12">
                  <p:embed/>
                </p:oleObj>
              </mc:Choice>
              <mc:Fallback>
                <p:oleObj name="Worksheet" r:id="rId4" imgW="2514668" imgH="2495610" progId="Excel.Sheet.12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1011887"/>
                        <a:ext cx="3929062" cy="38992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3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0" y="0"/>
            <a:ext cx="9144000" cy="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</a:rPr>
              <a:t>Mandates and Capital Costs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0" y="547510"/>
            <a:ext cx="91059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25425" indent="-225425" eaLnBrk="1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/>
              <a:t>$15.2B (65%) of capital commitments </a:t>
            </a:r>
            <a:r>
              <a:rPr lang="en-US" sz="1800" dirty="0" smtClean="0"/>
              <a:t>were </a:t>
            </a:r>
            <a:r>
              <a:rPr lang="en-US" sz="1800" dirty="0"/>
              <a:t>mandated</a:t>
            </a:r>
          </a:p>
          <a:p>
            <a:pPr marL="225425" indent="-225425" eaLnBrk="1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/>
              <a:t>$</a:t>
            </a:r>
            <a:r>
              <a:rPr lang="en-US" sz="1800" dirty="0"/>
              <a:t>2.6B (18%) </a:t>
            </a:r>
            <a:r>
              <a:rPr lang="en-US" sz="1800" dirty="0" smtClean="0"/>
              <a:t>Capital </a:t>
            </a:r>
            <a:r>
              <a:rPr lang="en-US" sz="1800" dirty="0"/>
              <a:t>Improvement Plan is </a:t>
            </a:r>
            <a:r>
              <a:rPr lang="en-US" sz="1800" dirty="0" smtClean="0"/>
              <a:t>mandated allowing for non-mandated investment in State of Good Repair projects at treatment plants, flooding control, and replacement of water and sewer lines and rate relief?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6276" y="6627168"/>
            <a:ext cx="2723823" cy="2308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Source: FY2014 </a:t>
            </a:r>
            <a:r>
              <a:rPr lang="en-US" dirty="0"/>
              <a:t>Preliminary </a:t>
            </a:r>
            <a:r>
              <a:rPr lang="en-US" dirty="0" smtClean="0"/>
              <a:t>10-Year </a:t>
            </a:r>
            <a:r>
              <a:rPr lang="en-US" dirty="0"/>
              <a:t>Capital Plan</a:t>
            </a:r>
            <a:endParaRPr lang="en-US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870188"/>
            <a:ext cx="83820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830059" y="2453005"/>
            <a:ext cx="0" cy="36123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2295" y="2443279"/>
            <a:ext cx="1257492" cy="2539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 smtClean="0"/>
              <a:t>Actual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39787" y="2447037"/>
            <a:ext cx="1241265" cy="2539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Projected</a:t>
            </a:r>
          </a:p>
        </p:txBody>
      </p:sp>
    </p:spTree>
    <p:extLst>
      <p:ext uri="{BB962C8B-B14F-4D97-AF65-F5344CB8AC3E}">
        <p14:creationId xmlns:p14="http://schemas.microsoft.com/office/powerpoint/2010/main" val="902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DEP’s Capital Priorities 2013-2023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228600" y="676275"/>
            <a:ext cx="8553450" cy="4525962"/>
          </a:xfrm>
        </p:spPr>
        <p:txBody>
          <a:bodyPr/>
          <a:lstStyle/>
          <a:p>
            <a:r>
              <a:rPr lang="en-US" dirty="0" smtClean="0"/>
              <a:t>DEP is investing over </a:t>
            </a:r>
            <a:r>
              <a:rPr lang="en-US" sz="2400" dirty="0" smtClean="0">
                <a:solidFill>
                  <a:srgbClr val="00B050"/>
                </a:solidFill>
              </a:rPr>
              <a:t>$10B </a:t>
            </a:r>
            <a:r>
              <a:rPr lang="en-US" dirty="0" smtClean="0"/>
              <a:t>in Capital Priorities in the next 10 years:</a:t>
            </a:r>
          </a:p>
          <a:p>
            <a:pPr lvl="1"/>
            <a:r>
              <a:rPr lang="en-US" i="1" dirty="0" smtClean="0"/>
              <a:t>Water for the Future </a:t>
            </a:r>
            <a:r>
              <a:rPr lang="en-US" dirty="0" smtClean="0"/>
              <a:t>– construction of shafts and tunnels for the Delaware Aqueduct repair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$1.7B</a:t>
            </a:r>
          </a:p>
          <a:p>
            <a:pPr lvl="1"/>
            <a:r>
              <a:rPr lang="en-US" dirty="0"/>
              <a:t>Asset management and state of good repair projects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$5.1B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Complete sewer connections in Queens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$513M</a:t>
            </a:r>
            <a:r>
              <a:rPr lang="en-US" dirty="0" smtClean="0"/>
              <a:t> </a:t>
            </a:r>
            <a:r>
              <a:rPr lang="en-US" dirty="0"/>
              <a:t>and Staten Island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$473M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Citywide water main and sewer contracts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$831M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Continue green infrastructure related projects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$730M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North River cogeneration project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$212M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Complete City Water Tunnel No. 3, Stage 2 Manhattan Section connections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$208M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Bring Bluebelts to southeast Queens to naturally control </a:t>
            </a:r>
            <a:r>
              <a:rPr lang="en-US" dirty="0" err="1"/>
              <a:t>stormwater</a:t>
            </a:r>
            <a:r>
              <a:rPr lang="en-US" dirty="0"/>
              <a:t>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$62M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Protecting </a:t>
            </a:r>
            <a:r>
              <a:rPr lang="en-US" dirty="0"/>
              <a:t>wastewater infrastructure and accelerating drainage system build out in partially </a:t>
            </a:r>
            <a:r>
              <a:rPr lang="en-US" dirty="0" err="1"/>
              <a:t>sewered</a:t>
            </a:r>
            <a:r>
              <a:rPr lang="en-US" dirty="0"/>
              <a:t> or </a:t>
            </a:r>
            <a:r>
              <a:rPr lang="en-US" dirty="0" err="1"/>
              <a:t>unsewered</a:t>
            </a:r>
            <a:r>
              <a:rPr lang="en-US" dirty="0"/>
              <a:t> </a:t>
            </a:r>
            <a:r>
              <a:rPr lang="en-US" dirty="0" smtClean="0"/>
              <a:t>areas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$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545.3M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1200" y="0"/>
            <a:ext cx="761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NYC Rate Increases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12" name="Group 1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428478"/>
              </p:ext>
            </p:extLst>
          </p:nvPr>
        </p:nvGraphicFramePr>
        <p:xfrm>
          <a:off x="1422130" y="4412306"/>
          <a:ext cx="6904452" cy="1989138"/>
        </p:xfrm>
        <a:graphic>
          <a:graphicData uri="http://schemas.openxmlformats.org/drawingml/2006/table">
            <a:tbl>
              <a:tblPr/>
              <a:tblGrid>
                <a:gridCol w="5204606"/>
                <a:gridCol w="1699846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Water and Sewer Charges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FY 2014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Combined Water &amp; Sewer Rate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(per hundred cubic feet)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$9.27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Average Annual Single Family Charge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(80,000 gal)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$991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Average Annual Multi-family Metered Charge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(52,000 gal)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$644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Multi-family Conservation Program – Residential Unit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72" charset="0"/>
                          <a:ea typeface="ＭＳ Ｐゴシック" pitchFamily="-72" charset="-128"/>
                          <a:cs typeface="ＭＳ Ｐゴシック" pitchFamily="-72" charset="-128"/>
                        </a:rPr>
                        <a:t>$944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72" charset="0"/>
                        <a:ea typeface="ＭＳ Ｐゴシック" pitchFamily="-72" charset="-128"/>
                        <a:cs typeface="ＭＳ Ｐゴシック" pitchFamily="-72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872705" y="2880239"/>
            <a:ext cx="3398589" cy="1097522"/>
            <a:chOff x="0" y="0"/>
            <a:chExt cx="3398589" cy="1097522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868467" y="488676"/>
              <a:ext cx="259658" cy="20043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"/>
            <p:cNvSpPr txBox="1"/>
            <p:nvPr/>
          </p:nvSpPr>
          <p:spPr>
            <a:xfrm>
              <a:off x="0" y="229016"/>
              <a:ext cx="712118" cy="3872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10%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decrease</a:t>
              </a: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900922" y="594472"/>
              <a:ext cx="700961" cy="4367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35%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decrease</a:t>
              </a:r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1789877" y="652255"/>
              <a:ext cx="712118" cy="3872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10%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decrease</a:t>
              </a: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2686471" y="710236"/>
              <a:ext cx="712118" cy="3872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28%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decrease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026539" y="424071"/>
              <a:ext cx="259658" cy="20043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60685" y="0"/>
              <a:ext cx="259658" cy="20043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160178" y="369404"/>
              <a:ext cx="259658" cy="20043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936303"/>
              </p:ext>
            </p:extLst>
          </p:nvPr>
        </p:nvGraphicFramePr>
        <p:xfrm>
          <a:off x="240414" y="707721"/>
          <a:ext cx="8379711" cy="385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Consumption Declining, Rates Increasing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8300" y="6394966"/>
            <a:ext cx="815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ct val="45000"/>
              </a:spcAft>
            </a:pPr>
            <a:r>
              <a:rPr lang="en-US" sz="1600" b="1" dirty="0" smtClean="0">
                <a:cs typeface="Times New Roman" pitchFamily="18" charset="0"/>
              </a:rPr>
              <a:t>FY13: </a:t>
            </a:r>
            <a:r>
              <a:rPr lang="en-US" sz="1600" b="1" dirty="0">
                <a:cs typeface="Times New Roman" pitchFamily="18" charset="0"/>
              </a:rPr>
              <a:t>$3.39/CCF for water,  $5.39/CCF for wastewater;  </a:t>
            </a:r>
            <a:r>
              <a:rPr lang="en-US" sz="1600" b="1" u="sng" dirty="0">
                <a:cs typeface="Times New Roman" pitchFamily="18" charset="0"/>
              </a:rPr>
              <a:t>$8.78/CCF </a:t>
            </a:r>
            <a:r>
              <a:rPr lang="en-US" sz="1600" b="1" dirty="0">
                <a:cs typeface="Times New Roman" pitchFamily="18" charset="0"/>
              </a:rPr>
              <a:t>combined</a:t>
            </a:r>
            <a:r>
              <a:rPr lang="en-US" sz="1000" dirty="0">
                <a:cs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28109"/>
            <a:ext cx="8153400" cy="590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0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the Dialogue on Affordability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2000" dirty="0"/>
              <a:t>Affordability Considerations should include:</a:t>
            </a:r>
          </a:p>
          <a:p>
            <a:pPr lvl="1"/>
            <a:r>
              <a:rPr lang="en-US" sz="2000" dirty="0"/>
              <a:t>Income </a:t>
            </a:r>
            <a:r>
              <a:rPr lang="en-US" sz="2000" dirty="0" smtClean="0"/>
              <a:t>distribution</a:t>
            </a:r>
          </a:p>
          <a:p>
            <a:pPr lvl="1"/>
            <a:r>
              <a:rPr lang="en-US" sz="2000" dirty="0" smtClean="0"/>
              <a:t>Poverty </a:t>
            </a:r>
            <a:r>
              <a:rPr lang="en-US" sz="2000" dirty="0"/>
              <a:t>rates, </a:t>
            </a:r>
            <a:r>
              <a:rPr lang="en-US" sz="2000" dirty="0" smtClean="0"/>
              <a:t>unemployment</a:t>
            </a:r>
            <a:r>
              <a:rPr lang="en-US" sz="2000" dirty="0"/>
              <a:t>, </a:t>
            </a:r>
            <a:r>
              <a:rPr lang="en-US" sz="2000" dirty="0" smtClean="0"/>
              <a:t>% </a:t>
            </a:r>
            <a:r>
              <a:rPr lang="en-US" sz="2000" dirty="0"/>
              <a:t>of income spent on housing </a:t>
            </a:r>
            <a:r>
              <a:rPr lang="en-US" sz="2000" dirty="0" smtClean="0"/>
              <a:t>costs </a:t>
            </a:r>
            <a:r>
              <a:rPr lang="en-US" sz="2000" dirty="0"/>
              <a:t>and other non-discretionary spending, </a:t>
            </a:r>
            <a:r>
              <a:rPr lang="en-US" sz="2000" dirty="0" smtClean="0"/>
              <a:t>income and sales tax </a:t>
            </a:r>
            <a:r>
              <a:rPr lang="en-US" sz="2000" dirty="0"/>
              <a:t>burden, </a:t>
            </a:r>
            <a:r>
              <a:rPr lang="en-US" sz="2000" dirty="0" smtClean="0"/>
              <a:t>etc…</a:t>
            </a:r>
          </a:p>
          <a:p>
            <a:pPr lvl="1"/>
            <a:r>
              <a:rPr lang="en-US" sz="2000" dirty="0" smtClean="0"/>
              <a:t>Financial </a:t>
            </a:r>
            <a:r>
              <a:rPr lang="en-US" sz="2000" dirty="0"/>
              <a:t>Capability Guidance should be revisited through a stakeholder process to fully capture the financial picture of utilities and their </a:t>
            </a:r>
            <a:r>
              <a:rPr lang="en-US" sz="2000" dirty="0" smtClean="0"/>
              <a:t>ratepayers</a:t>
            </a:r>
          </a:p>
          <a:p>
            <a:pPr lvl="1"/>
            <a:r>
              <a:rPr lang="en-US" sz="2000" dirty="0" smtClean="0"/>
              <a:t>Environmental</a:t>
            </a:r>
            <a:r>
              <a:rPr lang="en-US" sz="2000" dirty="0"/>
              <a:t>, social, and financial benefits of all water-related obligations to set </a:t>
            </a:r>
            <a:r>
              <a:rPr lang="en-US" sz="2000" dirty="0" smtClean="0"/>
              <a:t>priorities</a:t>
            </a:r>
            <a:endParaRPr lang="en-US" sz="2000" dirty="0"/>
          </a:p>
          <a:p>
            <a:pPr lvl="1"/>
            <a:r>
              <a:rPr lang="en-US" sz="2000" dirty="0" smtClean="0"/>
              <a:t>Focus </a:t>
            </a:r>
            <a:r>
              <a:rPr lang="en-US" sz="2000" dirty="0"/>
              <a:t>limited resources where the community will get the most environmental benefit.  Spend wisely to ensure attaining clean and safe drinking water </a:t>
            </a:r>
            <a:r>
              <a:rPr lang="en-US" sz="2000" dirty="0" smtClean="0"/>
              <a:t>goals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12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Planning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52400" y="642022"/>
            <a:ext cx="6063574" cy="56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Climate Change Task Force in 2004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2008 Climate Change Assessment and Action Plan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Model for the Mayor’s Climate Change Adaptation Task Force and the New York City Panel on Climate Change, formed in 2008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What is working today? Implement adjustments and adaptations to DEP programs and operations.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Pre-Sandy study of a representative WWTP, PS, and drainage area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/>
              <a:t>Expanded citywide analysis of wastewater infrastructure </a:t>
            </a:r>
            <a:r>
              <a:rPr lang="en-US" dirty="0" smtClean="0"/>
              <a:t>to be more prepared </a:t>
            </a:r>
            <a:r>
              <a:rPr lang="en-US" dirty="0"/>
              <a:t>and </a:t>
            </a:r>
            <a:r>
              <a:rPr lang="en-US" dirty="0" smtClean="0"/>
              <a:t>protected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2464" y="6469211"/>
            <a:ext cx="54815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National leadership: Water Utility Climate Alliance, NY Water Environmental Alliance.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85" y="1064297"/>
            <a:ext cx="2206862" cy="2855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87" y="3170903"/>
            <a:ext cx="2120900" cy="2957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Custom 1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EF8C00"/>
      </a:accent3>
      <a:accent4>
        <a:srgbClr val="5C98CD"/>
      </a:accent4>
      <a:accent5>
        <a:srgbClr val="C00000"/>
      </a:accent5>
      <a:accent6>
        <a:srgbClr val="6A9D27"/>
      </a:accent6>
      <a:hlink>
        <a:srgbClr val="FFFFFF"/>
      </a:hlink>
      <a:folHlink>
        <a:srgbClr val="E5E5E5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DEP_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29B"/>
      </a:accent1>
      <a:accent2>
        <a:srgbClr val="009E58"/>
      </a:accent2>
      <a:accent3>
        <a:srgbClr val="1700A6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template-NYC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>
    <a:extraClrScheme>
      <a:clrScheme name="Slide template-NY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emplate-NY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emplate-NY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2175</TotalTime>
  <Words>1084</Words>
  <Application>Microsoft Office PowerPoint</Application>
  <PresentationFormat>On-screen Show (4:3)</PresentationFormat>
  <Paragraphs>236</Paragraphs>
  <Slides>26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1_blank</vt:lpstr>
      <vt:lpstr>blank</vt:lpstr>
      <vt:lpstr>Worksheet</vt:lpstr>
      <vt:lpstr>PowerPoint Presentation</vt:lpstr>
      <vt:lpstr>About DEP: Overview</vt:lpstr>
      <vt:lpstr>DEP Capital Spending </vt:lpstr>
      <vt:lpstr>PowerPoint Presentation</vt:lpstr>
      <vt:lpstr>DEP’s Capital Priorities 2013-2023</vt:lpstr>
      <vt:lpstr>PowerPoint Presentation</vt:lpstr>
      <vt:lpstr>Consumption Declining, Rates Increasing</vt:lpstr>
      <vt:lpstr>Continuing the Dialogue on Affordability</vt:lpstr>
      <vt:lpstr>Climate Change Planning</vt:lpstr>
      <vt:lpstr>Climate Resiliency Study</vt:lpstr>
      <vt:lpstr>Climate Change in NYC</vt:lpstr>
      <vt:lpstr>PowerPoint Presentation</vt:lpstr>
      <vt:lpstr>Projecting Vulnerabilities</vt:lpstr>
      <vt:lpstr>NYC DEP At-Risk Wastewater Facilities</vt:lpstr>
      <vt:lpstr>WWTP Prioritization Approach</vt:lpstr>
      <vt:lpstr>Building-Level Vulnerability Assessment</vt:lpstr>
      <vt:lpstr>Asset-Level Vulnerability Assessment</vt:lpstr>
      <vt:lpstr>PowerPoint Presentation</vt:lpstr>
      <vt:lpstr>PS Prioritization Approach</vt:lpstr>
      <vt:lpstr>Breakdown of 58 At-Risk PS</vt:lpstr>
      <vt:lpstr>PowerPoint Presentation</vt:lpstr>
      <vt:lpstr>Water Quality in New York City Harbor</vt:lpstr>
      <vt:lpstr>Wet Weather May Result in CSOs</vt:lpstr>
      <vt:lpstr>NYC Green Infrastructure</vt:lpstr>
      <vt:lpstr>Right-of-way Bioswale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Mescher, Sydney</dc:creator>
  <cp:lastModifiedBy>Amy Laskey</cp:lastModifiedBy>
  <cp:revision>64</cp:revision>
  <dcterms:created xsi:type="dcterms:W3CDTF">2013-06-03T14:44:11Z</dcterms:created>
  <dcterms:modified xsi:type="dcterms:W3CDTF">2013-06-07T22:42:37Z</dcterms:modified>
</cp:coreProperties>
</file>