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6" r:id="rId3"/>
    <p:sldId id="257" r:id="rId4"/>
    <p:sldId id="258" r:id="rId5"/>
    <p:sldId id="259" r:id="rId6"/>
    <p:sldId id="260" r:id="rId7"/>
    <p:sldId id="270" r:id="rId8"/>
    <p:sldId id="271" r:id="rId9"/>
    <p:sldId id="261" r:id="rId10"/>
    <p:sldId id="262" r:id="rId11"/>
    <p:sldId id="263" r:id="rId12"/>
    <p:sldId id="264" r:id="rId13"/>
    <p:sldId id="265" r:id="rId14"/>
    <p:sldId id="267" r:id="rId15"/>
    <p:sldId id="268" r:id="rId16"/>
    <p:sldId id="26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998"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D17CF8-0EE4-49EB-9A88-8F5AD53BBCF5}" type="datetimeFigureOut">
              <a:rPr lang="en-US" smtClean="0"/>
              <a:t>6/7/2013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6A7E1-E0E5-46D7-B071-D241EDA18CB5}" type="slidenum">
              <a:rPr lang="en-US" smtClean="0"/>
              <a:t>‹#›</a:t>
            </a:fld>
            <a:endParaRPr lang="en-US"/>
          </a:p>
        </p:txBody>
      </p:sp>
    </p:spTree>
    <p:extLst>
      <p:ext uri="{BB962C8B-B14F-4D97-AF65-F5344CB8AC3E}">
        <p14:creationId xmlns:p14="http://schemas.microsoft.com/office/powerpoint/2010/main" val="689474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D17CF8-0EE4-49EB-9A88-8F5AD53BBCF5}" type="datetimeFigureOut">
              <a:rPr lang="en-US" smtClean="0"/>
              <a:t>6/7/2013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6A7E1-E0E5-46D7-B071-D241EDA18CB5}" type="slidenum">
              <a:rPr lang="en-US" smtClean="0"/>
              <a:t>‹#›</a:t>
            </a:fld>
            <a:endParaRPr lang="en-US"/>
          </a:p>
        </p:txBody>
      </p:sp>
    </p:spTree>
    <p:extLst>
      <p:ext uri="{BB962C8B-B14F-4D97-AF65-F5344CB8AC3E}">
        <p14:creationId xmlns:p14="http://schemas.microsoft.com/office/powerpoint/2010/main" val="3754530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D17CF8-0EE4-49EB-9A88-8F5AD53BBCF5}" type="datetimeFigureOut">
              <a:rPr lang="en-US" smtClean="0"/>
              <a:t>6/7/2013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6A7E1-E0E5-46D7-B071-D241EDA18CB5}" type="slidenum">
              <a:rPr lang="en-US" smtClean="0"/>
              <a:t>‹#›</a:t>
            </a:fld>
            <a:endParaRPr lang="en-US"/>
          </a:p>
        </p:txBody>
      </p:sp>
    </p:spTree>
    <p:extLst>
      <p:ext uri="{BB962C8B-B14F-4D97-AF65-F5344CB8AC3E}">
        <p14:creationId xmlns:p14="http://schemas.microsoft.com/office/powerpoint/2010/main" val="3480333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D17CF8-0EE4-49EB-9A88-8F5AD53BBCF5}" type="datetimeFigureOut">
              <a:rPr lang="en-US" smtClean="0"/>
              <a:t>6/7/2013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6A7E1-E0E5-46D7-B071-D241EDA18CB5}" type="slidenum">
              <a:rPr lang="en-US" smtClean="0"/>
              <a:t>‹#›</a:t>
            </a:fld>
            <a:endParaRPr lang="en-US"/>
          </a:p>
        </p:txBody>
      </p:sp>
    </p:spTree>
    <p:extLst>
      <p:ext uri="{BB962C8B-B14F-4D97-AF65-F5344CB8AC3E}">
        <p14:creationId xmlns:p14="http://schemas.microsoft.com/office/powerpoint/2010/main" val="3525725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D17CF8-0EE4-49EB-9A88-8F5AD53BBCF5}" type="datetimeFigureOut">
              <a:rPr lang="en-US" smtClean="0"/>
              <a:t>6/7/2013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6A7E1-E0E5-46D7-B071-D241EDA18CB5}" type="slidenum">
              <a:rPr lang="en-US" smtClean="0"/>
              <a:t>‹#›</a:t>
            </a:fld>
            <a:endParaRPr lang="en-US"/>
          </a:p>
        </p:txBody>
      </p:sp>
    </p:spTree>
    <p:extLst>
      <p:ext uri="{BB962C8B-B14F-4D97-AF65-F5344CB8AC3E}">
        <p14:creationId xmlns:p14="http://schemas.microsoft.com/office/powerpoint/2010/main" val="3765714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D17CF8-0EE4-49EB-9A88-8F5AD53BBCF5}" type="datetimeFigureOut">
              <a:rPr lang="en-US" smtClean="0"/>
              <a:t>6/7/2013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D6A7E1-E0E5-46D7-B071-D241EDA18CB5}" type="slidenum">
              <a:rPr lang="en-US" smtClean="0"/>
              <a:t>‹#›</a:t>
            </a:fld>
            <a:endParaRPr lang="en-US"/>
          </a:p>
        </p:txBody>
      </p:sp>
    </p:spTree>
    <p:extLst>
      <p:ext uri="{BB962C8B-B14F-4D97-AF65-F5344CB8AC3E}">
        <p14:creationId xmlns:p14="http://schemas.microsoft.com/office/powerpoint/2010/main" val="438494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D17CF8-0EE4-49EB-9A88-8F5AD53BBCF5}" type="datetimeFigureOut">
              <a:rPr lang="en-US" smtClean="0"/>
              <a:t>6/7/2013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D6A7E1-E0E5-46D7-B071-D241EDA18CB5}" type="slidenum">
              <a:rPr lang="en-US" smtClean="0"/>
              <a:t>‹#›</a:t>
            </a:fld>
            <a:endParaRPr lang="en-US"/>
          </a:p>
        </p:txBody>
      </p:sp>
    </p:spTree>
    <p:extLst>
      <p:ext uri="{BB962C8B-B14F-4D97-AF65-F5344CB8AC3E}">
        <p14:creationId xmlns:p14="http://schemas.microsoft.com/office/powerpoint/2010/main" val="2865314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D17CF8-0EE4-49EB-9A88-8F5AD53BBCF5}" type="datetimeFigureOut">
              <a:rPr lang="en-US" smtClean="0"/>
              <a:t>6/7/2013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D6A7E1-E0E5-46D7-B071-D241EDA18CB5}" type="slidenum">
              <a:rPr lang="en-US" smtClean="0"/>
              <a:t>‹#›</a:t>
            </a:fld>
            <a:endParaRPr lang="en-US"/>
          </a:p>
        </p:txBody>
      </p:sp>
    </p:spTree>
    <p:extLst>
      <p:ext uri="{BB962C8B-B14F-4D97-AF65-F5344CB8AC3E}">
        <p14:creationId xmlns:p14="http://schemas.microsoft.com/office/powerpoint/2010/main" val="3238138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D17CF8-0EE4-49EB-9A88-8F5AD53BBCF5}" type="datetimeFigureOut">
              <a:rPr lang="en-US" smtClean="0"/>
              <a:t>6/7/2013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D6A7E1-E0E5-46D7-B071-D241EDA18CB5}" type="slidenum">
              <a:rPr lang="en-US" smtClean="0"/>
              <a:t>‹#›</a:t>
            </a:fld>
            <a:endParaRPr lang="en-US"/>
          </a:p>
        </p:txBody>
      </p:sp>
    </p:spTree>
    <p:extLst>
      <p:ext uri="{BB962C8B-B14F-4D97-AF65-F5344CB8AC3E}">
        <p14:creationId xmlns:p14="http://schemas.microsoft.com/office/powerpoint/2010/main" val="3917438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D17CF8-0EE4-49EB-9A88-8F5AD53BBCF5}" type="datetimeFigureOut">
              <a:rPr lang="en-US" smtClean="0"/>
              <a:t>6/7/2013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D6A7E1-E0E5-46D7-B071-D241EDA18CB5}" type="slidenum">
              <a:rPr lang="en-US" smtClean="0"/>
              <a:t>‹#›</a:t>
            </a:fld>
            <a:endParaRPr lang="en-US"/>
          </a:p>
        </p:txBody>
      </p:sp>
    </p:spTree>
    <p:extLst>
      <p:ext uri="{BB962C8B-B14F-4D97-AF65-F5344CB8AC3E}">
        <p14:creationId xmlns:p14="http://schemas.microsoft.com/office/powerpoint/2010/main" val="2152849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D17CF8-0EE4-49EB-9A88-8F5AD53BBCF5}" type="datetimeFigureOut">
              <a:rPr lang="en-US" smtClean="0"/>
              <a:t>6/7/2013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D6A7E1-E0E5-46D7-B071-D241EDA18CB5}" type="slidenum">
              <a:rPr lang="en-US" smtClean="0"/>
              <a:t>‹#›</a:t>
            </a:fld>
            <a:endParaRPr lang="en-US"/>
          </a:p>
        </p:txBody>
      </p:sp>
    </p:spTree>
    <p:extLst>
      <p:ext uri="{BB962C8B-B14F-4D97-AF65-F5344CB8AC3E}">
        <p14:creationId xmlns:p14="http://schemas.microsoft.com/office/powerpoint/2010/main" val="1704980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D17CF8-0EE4-49EB-9A88-8F5AD53BBCF5}" type="datetimeFigureOut">
              <a:rPr lang="en-US" smtClean="0"/>
              <a:t>6/7/2013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D6A7E1-E0E5-46D7-B071-D241EDA18CB5}" type="slidenum">
              <a:rPr lang="en-US" smtClean="0"/>
              <a:t>‹#›</a:t>
            </a:fld>
            <a:endParaRPr lang="en-US"/>
          </a:p>
        </p:txBody>
      </p:sp>
    </p:spTree>
    <p:extLst>
      <p:ext uri="{BB962C8B-B14F-4D97-AF65-F5344CB8AC3E}">
        <p14:creationId xmlns:p14="http://schemas.microsoft.com/office/powerpoint/2010/main" val="2993315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791200"/>
            <a:ext cx="6129220" cy="1143000"/>
          </a:xfrm>
        </p:spPr>
        <p:txBody>
          <a:bodyPr>
            <a:normAutofit/>
          </a:bodyPr>
          <a:lstStyle/>
          <a:p>
            <a:r>
              <a:rPr lang="en-US" sz="6000" dirty="0" smtClean="0">
                <a:solidFill>
                  <a:srgbClr val="FF0000"/>
                </a:solidFill>
                <a:latin typeface="Earwig Factory" pitchFamily="2" charset="0"/>
              </a:rPr>
              <a:t>America’s</a:t>
            </a:r>
            <a:r>
              <a:rPr lang="en-US" sz="6000" dirty="0" smtClean="0">
                <a:latin typeface="Earwig Factory" pitchFamily="2" charset="0"/>
              </a:rPr>
              <a:t> </a:t>
            </a:r>
            <a:r>
              <a:rPr lang="en-US" sz="6000" dirty="0" smtClean="0">
                <a:solidFill>
                  <a:srgbClr val="0070C0"/>
                </a:solidFill>
                <a:latin typeface="Earwig Factory" pitchFamily="2" charset="0"/>
              </a:rPr>
              <a:t>Water</a:t>
            </a:r>
            <a:endParaRPr lang="en-US" sz="6000" dirty="0">
              <a:solidFill>
                <a:srgbClr val="0070C0"/>
              </a:solidFill>
              <a:latin typeface="Earwig Factory" pitchFamily="2" charset="0"/>
            </a:endParaRPr>
          </a:p>
        </p:txBody>
      </p:sp>
      <p:pic>
        <p:nvPicPr>
          <p:cNvPr id="4" name="Picture 3"/>
          <p:cNvPicPr>
            <a:picLocks noChangeAspect="1"/>
          </p:cNvPicPr>
          <p:nvPr/>
        </p:nvPicPr>
        <p:blipFill>
          <a:blip r:embed="rId2"/>
          <a:stretch>
            <a:fillRect/>
          </a:stretch>
        </p:blipFill>
        <p:spPr>
          <a:xfrm>
            <a:off x="1219200" y="1328055"/>
            <a:ext cx="6129220" cy="4572000"/>
          </a:xfrm>
          <a:prstGeom prst="rect">
            <a:avLst/>
          </a:prstGeom>
        </p:spPr>
      </p:pic>
      <p:pic>
        <p:nvPicPr>
          <p:cNvPr id="5" name="Content Placeholder 4" descr="CWC_ppt3.jp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3063"/>
            <a:ext cx="9144000" cy="1178329"/>
          </a:xfrm>
          <a:prstGeom prst="rect">
            <a:avLst/>
          </a:prstGeom>
        </p:spPr>
      </p:pic>
      <p:sp>
        <p:nvSpPr>
          <p:cNvPr id="6" name="TextBox 5"/>
          <p:cNvSpPr txBox="1"/>
          <p:nvPr/>
        </p:nvSpPr>
        <p:spPr>
          <a:xfrm>
            <a:off x="6172200" y="95515"/>
            <a:ext cx="2667000" cy="523220"/>
          </a:xfrm>
          <a:prstGeom prst="rect">
            <a:avLst/>
          </a:prstGeom>
          <a:noFill/>
        </p:spPr>
        <p:txBody>
          <a:bodyPr wrap="square" rtlCol="0">
            <a:spAutoFit/>
          </a:bodyPr>
          <a:lstStyle/>
          <a:p>
            <a:r>
              <a:rPr lang="en-US" sz="2800" b="1" dirty="0" smtClean="0">
                <a:solidFill>
                  <a:schemeClr val="bg1"/>
                </a:solidFill>
                <a:latin typeface="Script MT Bold" pitchFamily="66" charset="0"/>
              </a:rPr>
              <a:t>Upmanu Lall</a:t>
            </a:r>
            <a:endParaRPr lang="en-US" sz="2800" b="1" dirty="0">
              <a:solidFill>
                <a:schemeClr val="bg1"/>
              </a:solidFill>
              <a:latin typeface="Script MT Bold" pitchFamily="66" charset="0"/>
            </a:endParaRPr>
          </a:p>
        </p:txBody>
      </p:sp>
      <p:sp>
        <p:nvSpPr>
          <p:cNvPr id="7" name="TextBox 6"/>
          <p:cNvSpPr txBox="1"/>
          <p:nvPr/>
        </p:nvSpPr>
        <p:spPr>
          <a:xfrm>
            <a:off x="0" y="818790"/>
            <a:ext cx="2971800" cy="400110"/>
          </a:xfrm>
          <a:prstGeom prst="rect">
            <a:avLst/>
          </a:prstGeom>
          <a:noFill/>
        </p:spPr>
        <p:txBody>
          <a:bodyPr wrap="square" rtlCol="0">
            <a:spAutoFit/>
          </a:bodyPr>
          <a:lstStyle/>
          <a:p>
            <a:r>
              <a:rPr lang="en-US" sz="2000" b="1" dirty="0" smtClean="0">
                <a:solidFill>
                  <a:schemeClr val="bg1"/>
                </a:solidFill>
                <a:latin typeface="Times New Roman" pitchFamily="18" charset="0"/>
                <a:cs typeface="Times New Roman" pitchFamily="18" charset="0"/>
              </a:rPr>
              <a:t>water.columbia.edu</a:t>
            </a:r>
            <a:endParaRPr lang="en-US" sz="20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8359769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100" b="1" i="1" dirty="0" smtClean="0">
                <a:solidFill>
                  <a:srgbClr val="00B0F0"/>
                </a:solidFill>
              </a:rPr>
              <a:t>Cities</a:t>
            </a:r>
            <a:r>
              <a:rPr lang="en-US" sz="3100" b="1" dirty="0" smtClean="0"/>
              <a:t>: </a:t>
            </a:r>
            <a:r>
              <a:rPr lang="en-US" sz="3100" b="1" i="1" dirty="0" smtClean="0"/>
              <a:t>Given the emerging trends on urbanization, energy, climate change, and water availability, what should be the model for urban water infrastructure for the 21</a:t>
            </a:r>
            <a:r>
              <a:rPr lang="en-US" sz="3100" b="1" i="1" baseline="30000" dirty="0" smtClean="0"/>
              <a:t>st</a:t>
            </a:r>
            <a:r>
              <a:rPr lang="en-US" sz="3100" b="1" i="1" dirty="0" smtClean="0"/>
              <a:t> century?</a:t>
            </a:r>
            <a:endParaRPr lang="en-US" dirty="0"/>
          </a:p>
        </p:txBody>
      </p:sp>
      <p:sp>
        <p:nvSpPr>
          <p:cNvPr id="3" name="Content Placeholder 2"/>
          <p:cNvSpPr>
            <a:spLocks noGrp="1"/>
          </p:cNvSpPr>
          <p:nvPr>
            <p:ph idx="1"/>
          </p:nvPr>
        </p:nvSpPr>
        <p:spPr>
          <a:xfrm>
            <a:off x="533400" y="1752600"/>
            <a:ext cx="8229600" cy="4906963"/>
          </a:xfrm>
        </p:spPr>
        <p:txBody>
          <a:bodyPr>
            <a:noAutofit/>
          </a:bodyPr>
          <a:lstStyle/>
          <a:p>
            <a:pPr lvl="0"/>
            <a:r>
              <a:rPr lang="en-US" sz="2400" dirty="0" smtClean="0"/>
              <a:t>Can storm and wastewaters be a renewable water resource, rather than a disposal problem ? </a:t>
            </a:r>
          </a:p>
          <a:p>
            <a:pPr lvl="0"/>
            <a:r>
              <a:rPr lang="en-US" sz="2400" dirty="0" smtClean="0"/>
              <a:t>How can municipal utilities anticipate water conservation strategies that emerge as water rates increased and map these projections into design and capacity expansion? </a:t>
            </a:r>
          </a:p>
          <a:p>
            <a:pPr lvl="0"/>
            <a:r>
              <a:rPr lang="en-US" sz="2400" dirty="0" smtClean="0"/>
              <a:t>What are the public or private financing models that can also stimulate economic and regional development? </a:t>
            </a:r>
          </a:p>
          <a:p>
            <a:pPr lvl="0"/>
            <a:r>
              <a:rPr lang="en-US" sz="2400" dirty="0" smtClean="0"/>
              <a:t>What are the potential economic impacts and risks to a city’s growth of a failing or well functioning water system?</a:t>
            </a:r>
          </a:p>
          <a:p>
            <a:endParaRPr lang="en-US" sz="2400" dirty="0" smtClean="0"/>
          </a:p>
          <a:p>
            <a:endParaRPr lang="en-US" sz="2400" dirty="0" smtClean="0"/>
          </a:p>
          <a:p>
            <a:endParaRPr lang="en-US" sz="2400" dirty="0"/>
          </a:p>
        </p:txBody>
      </p:sp>
    </p:spTree>
    <p:extLst>
      <p:ext uri="{BB962C8B-B14F-4D97-AF65-F5344CB8AC3E}">
        <p14:creationId xmlns:p14="http://schemas.microsoft.com/office/powerpoint/2010/main" val="4844179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i="1" dirty="0" smtClean="0">
                <a:solidFill>
                  <a:srgbClr val="00B0F0"/>
                </a:solidFill>
              </a:rPr>
              <a:t>National</a:t>
            </a:r>
            <a:r>
              <a:rPr lang="en-US" sz="2700" b="1" i="1" dirty="0" smtClean="0"/>
              <a:t>: What are the key elements of a national water policy and investment framework that addresses issues central to sustainable development of resources, and collective action?</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smtClean="0"/>
              <a:t>At the national scale, how can the location, design and composition of water and energy (including biofuel, thermal and renewable) systems be optimized, recognizing the nature of climate variability and regional resource endowments? </a:t>
            </a:r>
          </a:p>
          <a:p>
            <a:pPr lvl="0"/>
            <a:r>
              <a:rPr lang="en-US" dirty="0" smtClean="0"/>
              <a:t>How can economic uses of water be better allocated to promote higher efficiency and equity of use through short and long term trading of rights while protecting the resource?</a:t>
            </a:r>
          </a:p>
          <a:p>
            <a:pPr lvl="0"/>
            <a:r>
              <a:rPr lang="en-US" dirty="0" smtClean="0"/>
              <a:t>Can public-private partnerships be incentivized to close the water funding gap and bring the best global practices to the U.S.? </a:t>
            </a:r>
          </a:p>
          <a:p>
            <a:pPr lvl="0"/>
            <a:r>
              <a:rPr lang="en-US" dirty="0" smtClean="0"/>
              <a:t>How can agricultural and industrial water use and pollution be better managed, without impacting productivity? </a:t>
            </a:r>
          </a:p>
          <a:p>
            <a:pPr lvl="0"/>
            <a:r>
              <a:rPr lang="en-US" dirty="0" smtClean="0"/>
              <a:t>How can aggregate water use and pollution of large groundwater aquifers be assessed, predicted and managed to reflect their long term value as buffers to drought through appropriate pricing, incentives and regulation?</a:t>
            </a:r>
          </a:p>
        </p:txBody>
      </p:sp>
    </p:spTree>
    <p:extLst>
      <p:ext uri="{BB962C8B-B14F-4D97-AF65-F5344CB8AC3E}">
        <p14:creationId xmlns:p14="http://schemas.microsoft.com/office/powerpoint/2010/main" val="711524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Autofit/>
          </a:bodyPr>
          <a:lstStyle/>
          <a:p>
            <a:pPr algn="l"/>
            <a:r>
              <a:rPr lang="en-US" sz="2800" b="1" i="1" dirty="0" smtClean="0">
                <a:solidFill>
                  <a:srgbClr val="00B0F0"/>
                </a:solidFill>
              </a:rPr>
              <a:t>Technology</a:t>
            </a:r>
            <a:r>
              <a:rPr lang="en-US" sz="2800" b="1" i="1" dirty="0" smtClean="0"/>
              <a:t>: What are the emerging technologies that could transform water and wastewater treatment and facilitate a new model for infrastructure development? How can they be stimulated?</a:t>
            </a:r>
            <a:endParaRPr lang="en-US" sz="4800" dirty="0"/>
          </a:p>
        </p:txBody>
      </p:sp>
      <p:sp>
        <p:nvSpPr>
          <p:cNvPr id="3" name="Content Placeholder 2"/>
          <p:cNvSpPr>
            <a:spLocks noGrp="1"/>
          </p:cNvSpPr>
          <p:nvPr>
            <p:ph idx="1"/>
          </p:nvPr>
        </p:nvSpPr>
        <p:spPr>
          <a:xfrm>
            <a:off x="457200" y="2438400"/>
            <a:ext cx="8229600" cy="3687763"/>
          </a:xfrm>
        </p:spPr>
        <p:txBody>
          <a:bodyPr>
            <a:normAutofit fontScale="85000" lnSpcReduction="20000"/>
          </a:bodyPr>
          <a:lstStyle/>
          <a:p>
            <a:pPr lvl="0"/>
            <a:r>
              <a:rPr lang="en-US" dirty="0" smtClean="0"/>
              <a:t>How can an industry framework be established to assess and adopt new technologies? </a:t>
            </a:r>
          </a:p>
          <a:p>
            <a:pPr lvl="0"/>
            <a:r>
              <a:rPr lang="en-US" dirty="0" smtClean="0"/>
              <a:t>Can the adoption of efficient, cutting-edge equipment and technologies be promoted by opening up conservative utility bidding procedures and by updating building codes?</a:t>
            </a:r>
          </a:p>
          <a:p>
            <a:pPr lvl="0"/>
            <a:r>
              <a:rPr lang="en-US" dirty="0" smtClean="0"/>
              <a:t>What is the role of data and analytical technologies in helping identify better system designs and management that are responsive to user needs and reduce costs?</a:t>
            </a:r>
          </a:p>
          <a:p>
            <a:endParaRPr lang="en-US" dirty="0" smtClean="0"/>
          </a:p>
        </p:txBody>
      </p:sp>
    </p:spTree>
    <p:extLst>
      <p:ext uri="{BB962C8B-B14F-4D97-AF65-F5344CB8AC3E}">
        <p14:creationId xmlns:p14="http://schemas.microsoft.com/office/powerpoint/2010/main" val="29108321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b="1" i="1" dirty="0" smtClean="0">
                <a:solidFill>
                  <a:srgbClr val="00B0F0"/>
                </a:solidFill>
              </a:rPr>
              <a:t>Climate</a:t>
            </a:r>
            <a:r>
              <a:rPr lang="en-US" sz="3200" b="1" i="1" dirty="0" smtClean="0"/>
              <a:t>: What is a strategy for systematically addressing the major emerging climate risks at the urban and at the national scales?  </a:t>
            </a:r>
            <a:endParaRPr lang="en-US" sz="3200" dirty="0"/>
          </a:p>
        </p:txBody>
      </p:sp>
      <p:sp>
        <p:nvSpPr>
          <p:cNvPr id="3" name="Content Placeholder 2"/>
          <p:cNvSpPr>
            <a:spLocks noGrp="1"/>
          </p:cNvSpPr>
          <p:nvPr>
            <p:ph idx="1"/>
          </p:nvPr>
        </p:nvSpPr>
        <p:spPr>
          <a:xfrm>
            <a:off x="457200" y="1600200"/>
            <a:ext cx="8534400" cy="5105400"/>
          </a:xfrm>
        </p:spPr>
        <p:txBody>
          <a:bodyPr>
            <a:noAutofit/>
          </a:bodyPr>
          <a:lstStyle/>
          <a:p>
            <a:pPr lvl="0"/>
            <a:r>
              <a:rPr lang="en-US" sz="2400" dirty="0" smtClean="0"/>
              <a:t>How </a:t>
            </a:r>
            <a:r>
              <a:rPr lang="en-US" sz="2400" dirty="0"/>
              <a:t>can monitoring and forecast systems be used to better manage risks related to drought, floods, water quality, demand and supply to reduce climate related risks? </a:t>
            </a:r>
          </a:p>
          <a:p>
            <a:pPr lvl="0"/>
            <a:r>
              <a:rPr lang="en-US" sz="2400" dirty="0"/>
              <a:t>How can the increasing risk of flood exposure and water quality degradation in coastal areas be better managed through strategic land use planning and infrastructure development?</a:t>
            </a:r>
          </a:p>
          <a:p>
            <a:pPr lvl="0"/>
            <a:r>
              <a:rPr lang="en-US" sz="2400" dirty="0"/>
              <a:t>What are the additional costs and economic impacts of climate risk reduction strategies for water systems? </a:t>
            </a:r>
          </a:p>
          <a:p>
            <a:pPr lvl="0"/>
            <a:r>
              <a:rPr lang="en-US" sz="2400" dirty="0"/>
              <a:t>How can regional water compacts (e.g., on the Colorado and Delaware Rivers) be better informed of potential climate shocks and the ability to manage them through better operation of the storage infrastructure and demands, including transfers across users and states</a:t>
            </a:r>
            <a:r>
              <a:rPr lang="en-US" sz="2400" dirty="0" smtClean="0"/>
              <a:t>?</a:t>
            </a:r>
            <a:endParaRPr lang="en-US" sz="2400" dirty="0"/>
          </a:p>
        </p:txBody>
      </p:sp>
    </p:spTree>
    <p:extLst>
      <p:ext uri="{BB962C8B-B14F-4D97-AF65-F5344CB8AC3E}">
        <p14:creationId xmlns:p14="http://schemas.microsoft.com/office/powerpoint/2010/main" val="9699773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rgbClr val="00B0F0"/>
                </a:solidFill>
              </a:rPr>
              <a:t>America’s Water: An exploratory analysis of Municipal Water Survey </a:t>
            </a:r>
            <a:r>
              <a:rPr lang="en-US" sz="3600" b="1" dirty="0" smtClean="0">
                <a:solidFill>
                  <a:srgbClr val="00B0F0"/>
                </a:solidFill>
              </a:rPr>
              <a:t>Data</a:t>
            </a:r>
            <a:endParaRPr lang="en-US" sz="3600" b="1" dirty="0">
              <a:solidFill>
                <a:srgbClr val="00B0F0"/>
              </a:solidFill>
            </a:endParaRPr>
          </a:p>
        </p:txBody>
      </p:sp>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t="6951" r="5584" b="13958"/>
          <a:stretch/>
        </p:blipFill>
        <p:spPr bwMode="auto">
          <a:xfrm>
            <a:off x="-37012" y="1371600"/>
            <a:ext cx="9181012" cy="4343400"/>
          </a:xfrm>
          <a:prstGeom prst="rect">
            <a:avLst/>
          </a:prstGeom>
          <a:noFill/>
          <a:ln>
            <a:noFill/>
          </a:ln>
        </p:spPr>
      </p:pic>
      <p:grpSp>
        <p:nvGrpSpPr>
          <p:cNvPr id="15" name="Group 14"/>
          <p:cNvGrpSpPr/>
          <p:nvPr/>
        </p:nvGrpSpPr>
        <p:grpSpPr>
          <a:xfrm>
            <a:off x="-37012" y="1371600"/>
            <a:ext cx="9651275" cy="5127486"/>
            <a:chOff x="-37012" y="1371600"/>
            <a:chExt cx="9651275" cy="5127486"/>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l="-1" t="12797" r="-1094" b="1906"/>
            <a:stretch/>
          </p:blipFill>
          <p:spPr>
            <a:xfrm>
              <a:off x="-37012" y="1371600"/>
              <a:ext cx="9651275" cy="4676503"/>
            </a:xfrm>
            <a:prstGeom prst="rect">
              <a:avLst/>
            </a:prstGeom>
          </p:spPr>
        </p:pic>
        <p:sp>
          <p:nvSpPr>
            <p:cNvPr id="14" name="TextBox 13"/>
            <p:cNvSpPr txBox="1"/>
            <p:nvPr/>
          </p:nvSpPr>
          <p:spPr>
            <a:xfrm>
              <a:off x="152400" y="5791200"/>
              <a:ext cx="8610600" cy="707886"/>
            </a:xfrm>
            <a:prstGeom prst="rect">
              <a:avLst/>
            </a:prstGeom>
            <a:noFill/>
          </p:spPr>
          <p:txBody>
            <a:bodyPr wrap="square" rtlCol="0">
              <a:spAutoFit/>
            </a:bodyPr>
            <a:lstStyle/>
            <a:p>
              <a:r>
                <a:rPr lang="en-US" sz="2000" b="1" dirty="0" smtClean="0"/>
                <a:t>Rate of increase of Debt across the group approximately 2x of rate of increase in rates</a:t>
              </a:r>
              <a:endParaRPr lang="en-US" sz="2000" b="1" dirty="0"/>
            </a:p>
          </p:txBody>
        </p:sp>
      </p:grpSp>
    </p:spTree>
    <p:extLst>
      <p:ext uri="{BB962C8B-B14F-4D97-AF65-F5344CB8AC3E}">
        <p14:creationId xmlns:p14="http://schemas.microsoft.com/office/powerpoint/2010/main" val="399796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pSp>
        <p:nvGrpSpPr>
          <p:cNvPr id="4" name="Group 3"/>
          <p:cNvGrpSpPr/>
          <p:nvPr/>
        </p:nvGrpSpPr>
        <p:grpSpPr>
          <a:xfrm>
            <a:off x="-152400" y="152400"/>
            <a:ext cx="8915400" cy="6019800"/>
            <a:chOff x="0" y="0"/>
            <a:chExt cx="3449955" cy="4022090"/>
          </a:xfrm>
        </p:grpSpPr>
        <p:sp>
          <p:nvSpPr>
            <p:cNvPr id="5" name="Text Box 2"/>
            <p:cNvSpPr txBox="1">
              <a:spLocks noChangeArrowheads="1"/>
            </p:cNvSpPr>
            <p:nvPr/>
          </p:nvSpPr>
          <p:spPr bwMode="auto">
            <a:xfrm>
              <a:off x="0" y="3365500"/>
              <a:ext cx="3449955" cy="65659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2400" b="1" dirty="0" smtClean="0">
                  <a:effectLst/>
                  <a:latin typeface="Times New Roman"/>
                  <a:ea typeface="Calibri"/>
                  <a:cs typeface="Times New Roman"/>
                </a:rPr>
                <a:t>Residential </a:t>
              </a:r>
              <a:r>
                <a:rPr lang="en-US" sz="2400" b="1" dirty="0">
                  <a:effectLst/>
                  <a:latin typeface="Times New Roman"/>
                  <a:ea typeface="Calibri"/>
                  <a:cs typeface="Times New Roman"/>
                </a:rPr>
                <a:t>Rates per 1500 </a:t>
              </a:r>
              <a:r>
                <a:rPr lang="en-US" sz="2400" b="1" dirty="0" err="1">
                  <a:effectLst/>
                  <a:latin typeface="Times New Roman"/>
                  <a:ea typeface="Calibri"/>
                  <a:cs typeface="Times New Roman"/>
                </a:rPr>
                <a:t>cf</a:t>
              </a:r>
              <a:r>
                <a:rPr lang="en-US" sz="2400" b="1" dirty="0">
                  <a:effectLst/>
                  <a:latin typeface="Times New Roman"/>
                  <a:ea typeface="Calibri"/>
                  <a:cs typeface="Times New Roman"/>
                </a:rPr>
                <a:t> vs. Operating Expenses per 1500cf. </a:t>
              </a:r>
              <a:r>
                <a:rPr lang="en-US" sz="2400" dirty="0">
                  <a:effectLst/>
                  <a:latin typeface="Times New Roman"/>
                  <a:ea typeface="Calibri"/>
                  <a:cs typeface="Times New Roman"/>
                </a:rPr>
                <a:t>The line of best fit (solid), the 95% prediction interval (dotted), and the 1:1 line (red) are shown.</a:t>
              </a:r>
              <a:r>
                <a:rPr lang="en-US" sz="2400" b="1" dirty="0">
                  <a:effectLst/>
                  <a:latin typeface="Times New Roman"/>
                  <a:ea typeface="Calibri"/>
                  <a:cs typeface="Times New Roman"/>
                </a:rPr>
                <a:t> </a:t>
              </a:r>
              <a:endParaRPr lang="en-US" sz="3200" dirty="0">
                <a:effectLst/>
                <a:latin typeface="Calibri"/>
                <a:ea typeface="Calibri"/>
                <a:cs typeface="Times New Roman"/>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795" y="0"/>
              <a:ext cx="3312160" cy="3365500"/>
            </a:xfrm>
            <a:prstGeom prst="rect">
              <a:avLst/>
            </a:prstGeom>
            <a:noFill/>
            <a:ln>
              <a:noFill/>
            </a:ln>
          </p:spPr>
        </p:pic>
      </p:grpSp>
    </p:spTree>
    <p:extLst>
      <p:ext uri="{BB962C8B-B14F-4D97-AF65-F5344CB8AC3E}">
        <p14:creationId xmlns:p14="http://schemas.microsoft.com/office/powerpoint/2010/main" val="114785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7912" y="841256"/>
            <a:ext cx="8378888" cy="5788144"/>
            <a:chOff x="-1" y="0"/>
            <a:chExt cx="6272510" cy="3425588"/>
          </a:xfrm>
        </p:grpSpPr>
        <p:grpSp>
          <p:nvGrpSpPr>
            <p:cNvPr id="5" name="Group 4"/>
            <p:cNvGrpSpPr/>
            <p:nvPr/>
          </p:nvGrpSpPr>
          <p:grpSpPr>
            <a:xfrm>
              <a:off x="-1" y="0"/>
              <a:ext cx="6272510" cy="3425588"/>
              <a:chOff x="-1" y="0"/>
              <a:chExt cx="6272510" cy="3425588"/>
            </a:xfrm>
          </p:grpSpPr>
          <p:grpSp>
            <p:nvGrpSpPr>
              <p:cNvPr id="7" name="Group 6"/>
              <p:cNvGrpSpPr/>
              <p:nvPr/>
            </p:nvGrpSpPr>
            <p:grpSpPr>
              <a:xfrm>
                <a:off x="54591" y="0"/>
                <a:ext cx="6217918" cy="2880360"/>
                <a:chOff x="0" y="0"/>
                <a:chExt cx="6218292" cy="2880983"/>
              </a:xfrm>
            </p:grpSpPr>
            <p:grpSp>
              <p:nvGrpSpPr>
                <p:cNvPr id="9" name="Group 8"/>
                <p:cNvGrpSpPr/>
                <p:nvPr/>
              </p:nvGrpSpPr>
              <p:grpSpPr>
                <a:xfrm>
                  <a:off x="0" y="0"/>
                  <a:ext cx="6218292" cy="2880983"/>
                  <a:chOff x="0" y="0"/>
                  <a:chExt cx="6218292" cy="2880983"/>
                </a:xfrm>
              </p:grpSpPr>
              <p:cxnSp>
                <p:nvCxnSpPr>
                  <p:cNvPr id="12" name="Straight Arrow Connector 11"/>
                  <p:cNvCxnSpPr/>
                  <p:nvPr/>
                </p:nvCxnSpPr>
                <p:spPr>
                  <a:xfrm flipV="1">
                    <a:off x="2493034" y="1716656"/>
                    <a:ext cx="1764665" cy="1651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0" y="0"/>
                    <a:ext cx="6218292" cy="2880983"/>
                    <a:chOff x="0" y="0"/>
                    <a:chExt cx="6218292" cy="2880983"/>
                  </a:xfrm>
                </p:grpSpPr>
                <p:sp>
                  <p:nvSpPr>
                    <p:cNvPr id="15" name="Rectangle 14"/>
                    <p:cNvSpPr/>
                    <p:nvPr/>
                  </p:nvSpPr>
                  <p:spPr>
                    <a:xfrm>
                      <a:off x="1431985" y="0"/>
                      <a:ext cx="1063625" cy="518160"/>
                    </a:xfrm>
                    <a:prstGeom prst="rect">
                      <a:avLst/>
                    </a:prstGeom>
                    <a:solidFill>
                      <a:schemeClr val="tx2">
                        <a:lumMod val="20000"/>
                        <a:lumOff val="8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b="1">
                          <a:solidFill>
                            <a:srgbClr val="000000"/>
                          </a:solidFill>
                          <a:effectLst/>
                          <a:ea typeface="Calibri"/>
                          <a:cs typeface="Times New Roman"/>
                        </a:rPr>
                        <a:t>Utility Level Cost Drivers</a:t>
                      </a:r>
                      <a:endParaRPr lang="en-US">
                        <a:effectLst/>
                        <a:ea typeface="Calibri"/>
                        <a:cs typeface="Times New Roman"/>
                      </a:endParaRPr>
                    </a:p>
                  </p:txBody>
                </p:sp>
                <p:sp>
                  <p:nvSpPr>
                    <p:cNvPr id="16" name="Rectangle 15"/>
                    <p:cNvSpPr/>
                    <p:nvPr/>
                  </p:nvSpPr>
                  <p:spPr>
                    <a:xfrm>
                      <a:off x="4218317" y="0"/>
                      <a:ext cx="941705" cy="513080"/>
                    </a:xfrm>
                    <a:prstGeom prst="rect">
                      <a:avLst/>
                    </a:prstGeom>
                    <a:solidFill>
                      <a:schemeClr val="tx2">
                        <a:lumMod val="20000"/>
                        <a:lumOff val="80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b="1">
                          <a:solidFill>
                            <a:srgbClr val="000000"/>
                          </a:solidFill>
                          <a:effectLst/>
                          <a:ea typeface="Calibri"/>
                          <a:cs typeface="Times New Roman"/>
                        </a:rPr>
                        <a:t>Direct Rate Drivers</a:t>
                      </a:r>
                      <a:endParaRPr lang="en-US">
                        <a:effectLst/>
                        <a:ea typeface="Calibri"/>
                        <a:cs typeface="Times New Roman"/>
                      </a:endParaRPr>
                    </a:p>
                  </p:txBody>
                </p:sp>
                <p:sp>
                  <p:nvSpPr>
                    <p:cNvPr id="17" name="Rectangle 16"/>
                    <p:cNvSpPr/>
                    <p:nvPr/>
                  </p:nvSpPr>
                  <p:spPr>
                    <a:xfrm>
                      <a:off x="1414732" y="681486"/>
                      <a:ext cx="1077595" cy="497205"/>
                    </a:xfrm>
                    <a:prstGeom prst="rect">
                      <a:avLst/>
                    </a:prstGeom>
                    <a:solidFill>
                      <a:schemeClr val="bg1">
                        <a:lumMod val="8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b="1">
                          <a:solidFill>
                            <a:srgbClr val="000000"/>
                          </a:solidFill>
                          <a:effectLst/>
                          <a:ea typeface="Calibri"/>
                          <a:cs typeface="Times New Roman"/>
                        </a:rPr>
                        <a:t>Utility Size</a:t>
                      </a:r>
                      <a:endParaRPr lang="en-US">
                        <a:effectLst/>
                        <a:ea typeface="Calibri"/>
                        <a:cs typeface="Times New Roman"/>
                      </a:endParaRPr>
                    </a:p>
                  </p:txBody>
                </p:sp>
                <p:sp>
                  <p:nvSpPr>
                    <p:cNvPr id="18" name="Rectangle 17"/>
                    <p:cNvSpPr/>
                    <p:nvPr/>
                  </p:nvSpPr>
                  <p:spPr>
                    <a:xfrm>
                      <a:off x="0" y="1500996"/>
                      <a:ext cx="1146175" cy="499110"/>
                    </a:xfrm>
                    <a:prstGeom prst="rect">
                      <a:avLst/>
                    </a:prstGeom>
                    <a:solidFill>
                      <a:schemeClr val="bg1">
                        <a:lumMod val="8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b="1">
                          <a:solidFill>
                            <a:srgbClr val="000000"/>
                          </a:solidFill>
                          <a:effectLst/>
                          <a:ea typeface="Calibri"/>
                          <a:cs typeface="Times New Roman"/>
                        </a:rPr>
                        <a:t>Climate &amp; Geography </a:t>
                      </a:r>
                      <a:endParaRPr lang="en-US">
                        <a:effectLst/>
                        <a:ea typeface="Calibri"/>
                        <a:cs typeface="Times New Roman"/>
                      </a:endParaRPr>
                    </a:p>
                  </p:txBody>
                </p:sp>
                <p:sp>
                  <p:nvSpPr>
                    <p:cNvPr id="19" name="Rectangle 18"/>
                    <p:cNvSpPr/>
                    <p:nvPr/>
                  </p:nvSpPr>
                  <p:spPr>
                    <a:xfrm>
                      <a:off x="1414732" y="1500996"/>
                      <a:ext cx="1077595" cy="513080"/>
                    </a:xfrm>
                    <a:prstGeom prst="rect">
                      <a:avLst/>
                    </a:prstGeom>
                    <a:solidFill>
                      <a:schemeClr val="bg1">
                        <a:lumMod val="8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b="1">
                          <a:solidFill>
                            <a:srgbClr val="000000"/>
                          </a:solidFill>
                          <a:effectLst/>
                          <a:ea typeface="Calibri"/>
                          <a:cs typeface="Times New Roman"/>
                        </a:rPr>
                        <a:t>Water Source</a:t>
                      </a:r>
                      <a:endParaRPr lang="en-US">
                        <a:effectLst/>
                        <a:ea typeface="Calibri"/>
                        <a:cs typeface="Times New Roman"/>
                      </a:endParaRPr>
                    </a:p>
                  </p:txBody>
                </p:sp>
                <p:sp>
                  <p:nvSpPr>
                    <p:cNvPr id="20" name="Rectangle 19"/>
                    <p:cNvSpPr/>
                    <p:nvPr/>
                  </p:nvSpPr>
                  <p:spPr>
                    <a:xfrm>
                      <a:off x="5495027" y="1009290"/>
                      <a:ext cx="723265" cy="611505"/>
                    </a:xfrm>
                    <a:prstGeom prst="rect">
                      <a:avLst/>
                    </a:prstGeom>
                    <a:solidFill>
                      <a:schemeClr val="tx2">
                        <a:lumMod val="20000"/>
                        <a:lumOff val="80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b="1">
                          <a:solidFill>
                            <a:srgbClr val="000000"/>
                          </a:solidFill>
                          <a:effectLst/>
                          <a:ea typeface="Calibri"/>
                          <a:cs typeface="Times New Roman"/>
                        </a:rPr>
                        <a:t>Rates</a:t>
                      </a:r>
                      <a:endParaRPr lang="en-US">
                        <a:effectLst/>
                        <a:ea typeface="Calibri"/>
                        <a:cs typeface="Times New Roman"/>
                      </a:endParaRPr>
                    </a:p>
                  </p:txBody>
                </p:sp>
                <p:sp>
                  <p:nvSpPr>
                    <p:cNvPr id="21" name="Rectangle 20"/>
                    <p:cNvSpPr/>
                    <p:nvPr/>
                  </p:nvSpPr>
                  <p:spPr>
                    <a:xfrm>
                      <a:off x="4244196" y="1414732"/>
                      <a:ext cx="930275" cy="584835"/>
                    </a:xfrm>
                    <a:prstGeom prst="rect">
                      <a:avLst/>
                    </a:prstGeom>
                    <a:solidFill>
                      <a:schemeClr val="bg1">
                        <a:lumMod val="8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b="1">
                          <a:solidFill>
                            <a:srgbClr val="000000"/>
                          </a:solidFill>
                          <a:effectLst/>
                          <a:ea typeface="Calibri"/>
                          <a:cs typeface="Times New Roman"/>
                        </a:rPr>
                        <a:t>Operating Expenses</a:t>
                      </a:r>
                      <a:endParaRPr lang="en-US">
                        <a:effectLst/>
                        <a:ea typeface="Calibri"/>
                        <a:cs typeface="Times New Roman"/>
                      </a:endParaRPr>
                    </a:p>
                  </p:txBody>
                </p:sp>
                <p:sp>
                  <p:nvSpPr>
                    <p:cNvPr id="22" name="Rectangle 21"/>
                    <p:cNvSpPr/>
                    <p:nvPr/>
                  </p:nvSpPr>
                  <p:spPr>
                    <a:xfrm>
                      <a:off x="4235570" y="681486"/>
                      <a:ext cx="941070" cy="608318"/>
                    </a:xfrm>
                    <a:prstGeom prst="rect">
                      <a:avLst/>
                    </a:prstGeom>
                    <a:solidFill>
                      <a:schemeClr val="bg1">
                        <a:lumMod val="8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b="1">
                          <a:solidFill>
                            <a:srgbClr val="000000"/>
                          </a:solidFill>
                          <a:effectLst/>
                          <a:ea typeface="Calibri"/>
                          <a:cs typeface="Times New Roman"/>
                        </a:rPr>
                        <a:t>Debt</a:t>
                      </a:r>
                      <a:endParaRPr lang="en-US">
                        <a:effectLst/>
                        <a:ea typeface="Calibri"/>
                        <a:cs typeface="Times New Roman"/>
                      </a:endParaRPr>
                    </a:p>
                  </p:txBody>
                </p:sp>
                <p:sp>
                  <p:nvSpPr>
                    <p:cNvPr id="23" name="Rectangle 22"/>
                    <p:cNvSpPr/>
                    <p:nvPr/>
                  </p:nvSpPr>
                  <p:spPr>
                    <a:xfrm>
                      <a:off x="0" y="681486"/>
                      <a:ext cx="1146175" cy="497205"/>
                    </a:xfrm>
                    <a:prstGeom prst="rect">
                      <a:avLst/>
                    </a:prstGeom>
                    <a:solidFill>
                      <a:schemeClr val="bg1">
                        <a:lumMod val="8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b="1">
                          <a:solidFill>
                            <a:srgbClr val="000000"/>
                          </a:solidFill>
                          <a:effectLst/>
                          <a:ea typeface="Calibri"/>
                          <a:cs typeface="Times New Roman"/>
                        </a:rPr>
                        <a:t>Population</a:t>
                      </a:r>
                      <a:endParaRPr lang="en-US">
                        <a:effectLst/>
                        <a:ea typeface="Calibri"/>
                        <a:cs typeface="Times New Roman"/>
                      </a:endParaRPr>
                    </a:p>
                  </p:txBody>
                </p:sp>
                <p:sp>
                  <p:nvSpPr>
                    <p:cNvPr id="24" name="Rectangle 23"/>
                    <p:cNvSpPr/>
                    <p:nvPr/>
                  </p:nvSpPr>
                  <p:spPr>
                    <a:xfrm>
                      <a:off x="4226944" y="2182483"/>
                      <a:ext cx="1027430" cy="698500"/>
                    </a:xfrm>
                    <a:prstGeom prst="rect">
                      <a:avLst/>
                    </a:prstGeom>
                    <a:solidFill>
                      <a:schemeClr val="accent3">
                        <a:lumMod val="60000"/>
                        <a:lumOff val="40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b="1">
                          <a:solidFill>
                            <a:srgbClr val="000000"/>
                          </a:solidFill>
                          <a:effectLst/>
                          <a:ea typeface="Calibri"/>
                          <a:cs typeface="Times New Roman"/>
                        </a:rPr>
                        <a:t>Cost Recovery Ratio</a:t>
                      </a:r>
                      <a:endParaRPr lang="en-US">
                        <a:effectLst/>
                        <a:ea typeface="Calibri"/>
                        <a:cs typeface="Times New Roman"/>
                      </a:endParaRPr>
                    </a:p>
                  </p:txBody>
                </p:sp>
                <p:sp>
                  <p:nvSpPr>
                    <p:cNvPr id="25" name="Rectangle 24"/>
                    <p:cNvSpPr/>
                    <p:nvPr/>
                  </p:nvSpPr>
                  <p:spPr>
                    <a:xfrm>
                      <a:off x="2812212" y="2182483"/>
                      <a:ext cx="1155939" cy="697613"/>
                    </a:xfrm>
                    <a:prstGeom prst="rect">
                      <a:avLst/>
                    </a:prstGeom>
                    <a:solidFill>
                      <a:schemeClr val="accent3">
                        <a:lumMod val="60000"/>
                        <a:lumOff val="40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200" b="1">
                          <a:solidFill>
                            <a:srgbClr val="000000"/>
                          </a:solidFill>
                          <a:effectLst/>
                          <a:ea typeface="Calibri"/>
                          <a:cs typeface="Times New Roman"/>
                        </a:rPr>
                        <a:t>    </a:t>
                      </a:r>
                      <a:r>
                        <a:rPr lang="en-US" b="1">
                          <a:solidFill>
                            <a:srgbClr val="000000"/>
                          </a:solidFill>
                          <a:effectLst/>
                          <a:ea typeface="Calibri"/>
                          <a:cs typeface="Times New Roman"/>
                        </a:rPr>
                        <a:t>Productivity Ratio</a:t>
                      </a:r>
                      <a:endParaRPr lang="en-US">
                        <a:effectLst/>
                        <a:ea typeface="Calibri"/>
                        <a:cs typeface="Times New Roman"/>
                      </a:endParaRPr>
                    </a:p>
                  </p:txBody>
                </p:sp>
                <p:cxnSp>
                  <p:nvCxnSpPr>
                    <p:cNvPr id="26" name="Straight Arrow Connector 25"/>
                    <p:cNvCxnSpPr/>
                    <p:nvPr/>
                  </p:nvCxnSpPr>
                  <p:spPr>
                    <a:xfrm>
                      <a:off x="1155940" y="931652"/>
                      <a:ext cx="272415" cy="0"/>
                    </a:xfrm>
                    <a:prstGeom prst="straightConnector1">
                      <a:avLst/>
                    </a:prstGeom>
                    <a:ln w="19050">
                      <a:tailEnd type="arrow"/>
                    </a:ln>
                  </p:spPr>
                  <p:style>
                    <a:lnRef idx="1">
                      <a:schemeClr val="accent2"/>
                    </a:lnRef>
                    <a:fillRef idx="0">
                      <a:schemeClr val="accent2"/>
                    </a:fillRef>
                    <a:effectRef idx="0">
                      <a:schemeClr val="accent2"/>
                    </a:effectRef>
                    <a:fontRef idx="minor">
                      <a:schemeClr val="tx1"/>
                    </a:fontRef>
                  </p:style>
                </p:cxnSp>
                <p:cxnSp>
                  <p:nvCxnSpPr>
                    <p:cNvPr id="27" name="Straight Arrow Connector 26"/>
                    <p:cNvCxnSpPr/>
                    <p:nvPr/>
                  </p:nvCxnSpPr>
                  <p:spPr>
                    <a:xfrm>
                      <a:off x="1147313" y="1716656"/>
                      <a:ext cx="272415" cy="0"/>
                    </a:xfrm>
                    <a:prstGeom prst="straightConnector1">
                      <a:avLst/>
                    </a:prstGeom>
                    <a:ln w="19050">
                      <a:tailEnd type="arrow"/>
                    </a:ln>
                  </p:spPr>
                  <p:style>
                    <a:lnRef idx="1">
                      <a:schemeClr val="accent2"/>
                    </a:lnRef>
                    <a:fillRef idx="0">
                      <a:schemeClr val="accent2"/>
                    </a:fillRef>
                    <a:effectRef idx="0">
                      <a:schemeClr val="accent2"/>
                    </a:effectRef>
                    <a:fontRef idx="minor">
                      <a:schemeClr val="tx1"/>
                    </a:fontRef>
                  </p:style>
                </p:cxnSp>
                <p:cxnSp>
                  <p:nvCxnSpPr>
                    <p:cNvPr id="28" name="Straight Arrow Connector 27"/>
                    <p:cNvCxnSpPr/>
                    <p:nvPr/>
                  </p:nvCxnSpPr>
                  <p:spPr>
                    <a:xfrm flipV="1">
                      <a:off x="2493034" y="940279"/>
                      <a:ext cx="1750695" cy="79057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501661" y="940279"/>
                      <a:ext cx="1764665" cy="254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493034" y="940279"/>
                      <a:ext cx="1742440" cy="79248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0" y="0"/>
                      <a:ext cx="1147313" cy="518411"/>
                    </a:xfrm>
                    <a:prstGeom prst="rect">
                      <a:avLst/>
                    </a:prstGeom>
                    <a:solidFill>
                      <a:schemeClr val="tx2">
                        <a:lumMod val="20000"/>
                        <a:lumOff val="80000"/>
                      </a:schemeClr>
                    </a:solidFill>
                    <a:ln>
                      <a:solidFill>
                        <a:schemeClr val="tx1">
                          <a:lumMod val="50000"/>
                          <a:lumOff val="50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b="1">
                          <a:solidFill>
                            <a:srgbClr val="000000"/>
                          </a:solidFill>
                          <a:effectLst/>
                          <a:ea typeface="Calibri"/>
                          <a:cs typeface="Times New Roman"/>
                        </a:rPr>
                        <a:t>Supply &amp; Demand Drivers</a:t>
                      </a:r>
                      <a:endParaRPr lang="en-US">
                        <a:effectLst/>
                        <a:ea typeface="Calibri"/>
                        <a:cs typeface="Times New Roman"/>
                      </a:endParaRPr>
                    </a:p>
                  </p:txBody>
                </p:sp>
                <p:cxnSp>
                  <p:nvCxnSpPr>
                    <p:cNvPr id="32" name="Straight Arrow Connector 31"/>
                    <p:cNvCxnSpPr/>
                    <p:nvPr/>
                  </p:nvCxnSpPr>
                  <p:spPr>
                    <a:xfrm flipV="1">
                      <a:off x="5175849" y="1345720"/>
                      <a:ext cx="318770" cy="24955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735902" y="2001328"/>
                      <a:ext cx="0" cy="18224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0" idx="2"/>
                    </p:cNvCxnSpPr>
                    <p:nvPr/>
                  </p:nvCxnSpPr>
                  <p:spPr>
                    <a:xfrm flipH="1">
                      <a:off x="5244861" y="1620795"/>
                      <a:ext cx="611799" cy="67328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175849" y="966158"/>
                      <a:ext cx="319178" cy="38818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2501661" y="966158"/>
                      <a:ext cx="905773" cy="121632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cxnSp>
                <p:nvCxnSpPr>
                  <p:cNvPr id="14" name="Straight Arrow Connector 13"/>
                  <p:cNvCxnSpPr/>
                  <p:nvPr/>
                </p:nvCxnSpPr>
                <p:spPr>
                  <a:xfrm>
                    <a:off x="2501661" y="1716656"/>
                    <a:ext cx="905510" cy="46552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cxnSp>
              <p:nvCxnSpPr>
                <p:cNvPr id="10" name="Straight Arrow Connector 9"/>
                <p:cNvCxnSpPr/>
                <p:nvPr/>
              </p:nvCxnSpPr>
              <p:spPr>
                <a:xfrm flipV="1">
                  <a:off x="3407434" y="966158"/>
                  <a:ext cx="819510" cy="1216804"/>
                </a:xfrm>
                <a:prstGeom prst="straightConnector1">
                  <a:avLst/>
                </a:prstGeom>
                <a:ln w="19050">
                  <a:tailEnd type="arrow"/>
                </a:ln>
              </p:spPr>
              <p:style>
                <a:lnRef idx="1">
                  <a:schemeClr val="accent3"/>
                </a:lnRef>
                <a:fillRef idx="0">
                  <a:schemeClr val="accent3"/>
                </a:fillRef>
                <a:effectRef idx="0">
                  <a:schemeClr val="accent3"/>
                </a:effectRef>
                <a:fontRef idx="minor">
                  <a:schemeClr val="tx1"/>
                </a:fontRef>
              </p:style>
            </p:cxnSp>
            <p:cxnSp>
              <p:nvCxnSpPr>
                <p:cNvPr id="11" name="Straight Arrow Connector 10"/>
                <p:cNvCxnSpPr/>
                <p:nvPr/>
              </p:nvCxnSpPr>
              <p:spPr>
                <a:xfrm flipV="1">
                  <a:off x="3407434" y="1725283"/>
                  <a:ext cx="819510" cy="452563"/>
                </a:xfrm>
                <a:prstGeom prst="straightConnector1">
                  <a:avLst/>
                </a:prstGeom>
                <a:ln w="19050">
                  <a:tailEnd type="arrow"/>
                </a:ln>
              </p:spPr>
              <p:style>
                <a:lnRef idx="1">
                  <a:schemeClr val="accent3"/>
                </a:lnRef>
                <a:fillRef idx="0">
                  <a:schemeClr val="accent3"/>
                </a:fillRef>
                <a:effectRef idx="0">
                  <a:schemeClr val="accent3"/>
                </a:effectRef>
                <a:fontRef idx="minor">
                  <a:schemeClr val="tx1"/>
                </a:fontRef>
              </p:style>
            </p:cxnSp>
          </p:grpSp>
          <p:sp>
            <p:nvSpPr>
              <p:cNvPr id="8" name="Text Box 421"/>
              <p:cNvSpPr txBox="1"/>
              <p:nvPr/>
            </p:nvSpPr>
            <p:spPr>
              <a:xfrm>
                <a:off x="-1" y="3098042"/>
                <a:ext cx="5230921" cy="32754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400" b="1">
                    <a:effectLst/>
                    <a:latin typeface="Times New Roman"/>
                    <a:ea typeface="Calibri"/>
                    <a:cs typeface="Times New Roman"/>
                  </a:rPr>
                  <a:t>Figure 15: Conceptual Causal Network </a:t>
                </a:r>
                <a:endParaRPr lang="en-US">
                  <a:effectLst/>
                  <a:ea typeface="Calibri"/>
                  <a:cs typeface="Times New Roman"/>
                </a:endParaRPr>
              </a:p>
            </p:txBody>
          </p:sp>
        </p:grpSp>
        <p:cxnSp>
          <p:nvCxnSpPr>
            <p:cNvPr id="6" name="Straight Arrow Connector 5"/>
            <p:cNvCxnSpPr/>
            <p:nvPr/>
          </p:nvCxnSpPr>
          <p:spPr>
            <a:xfrm flipV="1">
              <a:off x="666750" y="1181100"/>
              <a:ext cx="0" cy="326651"/>
            </a:xfrm>
            <a:prstGeom prst="straightConnector1">
              <a:avLst/>
            </a:prstGeom>
            <a:ln w="19050">
              <a:tailEnd type="arrow"/>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12147256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ttp://growingblue.com/wp-content/uploads/2013/05/Aquanauts_study_img_450pxW-v2.gif"/>
          <p:cNvPicPr>
            <a:picLocks noChangeAspect="1" noChangeArrowheads="1"/>
          </p:cNvPicPr>
          <p:nvPr/>
        </p:nvPicPr>
        <p:blipFill rotWithShape="1">
          <a:blip r:embed="rId2">
            <a:extLst>
              <a:ext uri="{28A0092B-C50C-407E-A947-70E740481C1C}">
                <a14:useLocalDpi xmlns:a14="http://schemas.microsoft.com/office/drawing/2010/main" val="0"/>
              </a:ext>
            </a:extLst>
          </a:blip>
          <a:srcRect t="15735" b="26810"/>
          <a:stretch/>
        </p:blipFill>
        <p:spPr bwMode="auto">
          <a:xfrm>
            <a:off x="-19594" y="0"/>
            <a:ext cx="924738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632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54"/>
            <a:ext cx="9098247" cy="6625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7254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2400"/>
            <a:ext cx="9082657"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34" y="0"/>
            <a:ext cx="9105584"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65697"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197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13662"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41458"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13662" cy="6757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552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715000"/>
            <a:ext cx="8229600" cy="990600"/>
          </a:xfrm>
        </p:spPr>
        <p:txBody>
          <a:bodyPr>
            <a:normAutofit fontScale="92500" lnSpcReduction="20000"/>
          </a:bodyPr>
          <a:lstStyle/>
          <a:p>
            <a:r>
              <a:rPr lang="en-US" dirty="0" smtClean="0"/>
              <a:t>Trends over the last 60 years</a:t>
            </a:r>
          </a:p>
          <a:p>
            <a:r>
              <a:rPr lang="en-US" dirty="0" smtClean="0"/>
              <a:t>Projections for the next 60 still lack precision</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462589"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33790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ttp://www.epa.gov/climatechange/images/impacts-adaptation/WaterCycleChan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9296400" cy="62692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6172200"/>
            <a:ext cx="7315200" cy="369332"/>
          </a:xfrm>
          <a:prstGeom prst="rect">
            <a:avLst/>
          </a:prstGeom>
          <a:noFill/>
        </p:spPr>
        <p:txBody>
          <a:bodyPr wrap="square" rtlCol="0">
            <a:spAutoFit/>
          </a:bodyPr>
          <a:lstStyle/>
          <a:p>
            <a:r>
              <a:rPr lang="en-US" dirty="0" smtClean="0"/>
              <a:t>US EPA Mapping of climate change impacts on water</a:t>
            </a:r>
            <a:endParaRPr lang="en-US" dirty="0"/>
          </a:p>
        </p:txBody>
      </p:sp>
    </p:spTree>
    <p:extLst>
      <p:ext uri="{BB962C8B-B14F-4D97-AF65-F5344CB8AC3E}">
        <p14:creationId xmlns:p14="http://schemas.microsoft.com/office/powerpoint/2010/main" val="11964490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96" y="0"/>
            <a:ext cx="9048750" cy="575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5706836"/>
            <a:ext cx="7162800" cy="1151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48051"/>
          <a:stretch/>
        </p:blipFill>
        <p:spPr bwMode="auto">
          <a:xfrm>
            <a:off x="1" y="0"/>
            <a:ext cx="9055004"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756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chemeClr val="tx2">
                    <a:lumMod val="60000"/>
                    <a:lumOff val="40000"/>
                  </a:schemeClr>
                </a:solidFill>
              </a:rPr>
              <a:t>America’s Water Initiative</a:t>
            </a:r>
            <a:endParaRPr lang="en-US" b="1" dirty="0">
              <a:solidFill>
                <a:schemeClr val="tx2">
                  <a:lumMod val="60000"/>
                  <a:lumOff val="40000"/>
                </a:schemeClr>
              </a:solidFill>
            </a:endParaRPr>
          </a:p>
        </p:txBody>
      </p:sp>
      <p:sp>
        <p:nvSpPr>
          <p:cNvPr id="3" name="Subtitle 2"/>
          <p:cNvSpPr>
            <a:spLocks noGrp="1"/>
          </p:cNvSpPr>
          <p:nvPr>
            <p:ph type="subTitle" idx="1"/>
          </p:nvPr>
        </p:nvSpPr>
        <p:spPr/>
        <p:txBody>
          <a:bodyPr>
            <a:normAutofit fontScale="92500" lnSpcReduction="20000"/>
          </a:bodyPr>
          <a:lstStyle/>
          <a:p>
            <a:r>
              <a:rPr lang="en-US" b="1" dirty="0" smtClean="0">
                <a:solidFill>
                  <a:srgbClr val="FF0000"/>
                </a:solidFill>
              </a:rPr>
              <a:t>Some of the research questions</a:t>
            </a:r>
          </a:p>
          <a:p>
            <a:r>
              <a:rPr lang="en-US" b="1" dirty="0" smtClean="0">
                <a:solidFill>
                  <a:srgbClr val="FF0000"/>
                </a:solidFill>
              </a:rPr>
              <a:t>to</a:t>
            </a:r>
          </a:p>
          <a:p>
            <a:r>
              <a:rPr lang="en-US" b="1" dirty="0" smtClean="0">
                <a:solidFill>
                  <a:srgbClr val="FF0000"/>
                </a:solidFill>
              </a:rPr>
              <a:t>Prepare us for Global Leadership on Water for the 21</a:t>
            </a:r>
            <a:r>
              <a:rPr lang="en-US" b="1" baseline="30000" dirty="0" smtClean="0">
                <a:solidFill>
                  <a:srgbClr val="FF0000"/>
                </a:solidFill>
              </a:rPr>
              <a:t>st</a:t>
            </a:r>
            <a:r>
              <a:rPr lang="en-US" b="1" dirty="0" smtClean="0">
                <a:solidFill>
                  <a:srgbClr val="FF0000"/>
                </a:solidFill>
              </a:rPr>
              <a:t> century</a:t>
            </a:r>
            <a:endParaRPr lang="en-US" b="1" dirty="0">
              <a:solidFill>
                <a:srgbClr val="FF0000"/>
              </a:solidFill>
            </a:endParaRPr>
          </a:p>
        </p:txBody>
      </p:sp>
    </p:spTree>
    <p:extLst>
      <p:ext uri="{BB962C8B-B14F-4D97-AF65-F5344CB8AC3E}">
        <p14:creationId xmlns:p14="http://schemas.microsoft.com/office/powerpoint/2010/main" val="4018485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667</Words>
  <Application>Microsoft Office PowerPoint</Application>
  <PresentationFormat>On-screen Show (4:3)</PresentationFormat>
  <Paragraphs>47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America’s Water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America’s Water Initiative</vt:lpstr>
      <vt:lpstr>Cities: Given the emerging trends on urbanization, energy, climate change, and water availability, what should be the model for urban water infrastructure for the 21st century?</vt:lpstr>
      <vt:lpstr>National: What are the key elements of a national water policy and investment framework that addresses issues central to sustainable development of resources, and collective action?</vt:lpstr>
      <vt:lpstr>Technology: What are the emerging technologies that could transform water and wastewater treatment and facilitate a new model for infrastructure development? How can they be stimulated?</vt:lpstr>
      <vt:lpstr>Climate: What is a strategy for systematically addressing the major emerging climate risks at the urban and at the national scales?  </vt:lpstr>
      <vt:lpstr>America’s Water: An exploratory analysis of Municipal Water Survey Data</vt:lpstr>
      <vt:lpstr>PowerPoint Presentation</vt:lpstr>
      <vt:lpstr>PowerPoint Presentation</vt:lpstr>
    </vt:vector>
  </TitlesOfParts>
  <Company>Columbia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ulall</dc:creator>
  <cp:lastModifiedBy>Amy Laskey</cp:lastModifiedBy>
  <cp:revision>10</cp:revision>
  <dcterms:created xsi:type="dcterms:W3CDTF">2013-06-07T13:09:10Z</dcterms:created>
  <dcterms:modified xsi:type="dcterms:W3CDTF">2013-06-07T15:36:15Z</dcterms:modified>
</cp:coreProperties>
</file>